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9" r:id="rId21"/>
    <p:sldId id="275" r:id="rId22"/>
    <p:sldId id="276" r:id="rId23"/>
    <p:sldId id="277" r:id="rId24"/>
    <p:sldId id="278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4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8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2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9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9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5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4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0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6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CDCA9-8F75-D740-A554-081F7EEE12A6}" type="datetimeFigureOut">
              <a:rPr lang="en-US" smtClean="0"/>
              <a:t>16/10/17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60C16-CB47-A043-A585-6701A1294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0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cognitive style of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Adapted from Edward </a:t>
            </a:r>
            <a:r>
              <a:rPr lang="en-US" dirty="0" err="1" smtClean="0"/>
              <a:t>Tufte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1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picture is worth a 1000 words</a:t>
            </a:r>
            <a:endParaRPr lang="en-US" dirty="0"/>
          </a:p>
        </p:txBody>
      </p:sp>
      <p:pic>
        <p:nvPicPr>
          <p:cNvPr id="14" name="Content Placeholder 13" descr="Screen Shot 2017-10-16 at 14.56.22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964" b="-20964"/>
          <a:stretch>
            <a:fillRect/>
          </a:stretch>
        </p:blipFill>
        <p:spPr/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068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artist Ad </a:t>
            </a:r>
            <a:r>
              <a:rPr lang="en-US" dirty="0" smtClean="0"/>
              <a:t>Reinhardt said</a:t>
            </a:r>
            <a:r>
              <a:rPr lang="en-US" dirty="0"/>
              <a:t>, "</a:t>
            </a:r>
            <a:r>
              <a:rPr lang="en-US" i="1" dirty="0"/>
              <a:t>As for a picture, if it isn't worth a thousand words, the hell with it.</a:t>
            </a:r>
            <a:r>
              <a:rPr lang="en-US" dirty="0"/>
              <a:t>"</a:t>
            </a:r>
          </a:p>
          <a:p>
            <a:r>
              <a:rPr lang="en-US" dirty="0"/>
              <a:t>People can quickly look over tables with hundreds of numbers in, say</a:t>
            </a:r>
            <a:r>
              <a:rPr lang="en-US" dirty="0" smtClean="0"/>
              <a:t>, financial </a:t>
            </a:r>
            <a:r>
              <a:rPr lang="en-US" dirty="0"/>
              <a:t>or sports pages in newspapers. </a:t>
            </a:r>
            <a:endParaRPr lang="en-US" dirty="0" smtClean="0"/>
          </a:p>
          <a:p>
            <a:r>
              <a:rPr lang="en-US" dirty="0" smtClean="0"/>
              <a:t>People </a:t>
            </a:r>
            <a:r>
              <a:rPr lang="en-US" dirty="0"/>
              <a:t>read 300 to 1,000 </a:t>
            </a:r>
            <a:r>
              <a:rPr lang="en-US" dirty="0" smtClean="0"/>
              <a:t>printed words </a:t>
            </a:r>
            <a:r>
              <a:rPr lang="en-US" dirty="0"/>
              <a:t>a minute,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find their way around a printed map or a 35mm </a:t>
            </a:r>
            <a:r>
              <a:rPr lang="en-US" dirty="0" smtClean="0"/>
              <a:t>slide displaying </a:t>
            </a:r>
            <a:r>
              <a:rPr lang="en-US" dirty="0"/>
              <a:t>5 to 40 MB in the visual field. </a:t>
            </a:r>
            <a:endParaRPr lang="en-US" dirty="0" smtClean="0"/>
          </a:p>
          <a:p>
            <a:r>
              <a:rPr lang="en-US" dirty="0" smtClean="0"/>
              <a:t>Often </a:t>
            </a:r>
            <a:r>
              <a:rPr lang="en-US" dirty="0"/>
              <a:t>the visual channel is </a:t>
            </a:r>
            <a:r>
              <a:rPr lang="en-US" dirty="0" smtClean="0"/>
              <a:t>an intensely </a:t>
            </a:r>
            <a:r>
              <a:rPr lang="en-US" dirty="0"/>
              <a:t>high-resolution channel.</a:t>
            </a:r>
          </a:p>
        </p:txBody>
      </p:sp>
    </p:spTree>
    <p:extLst>
      <p:ext uri="{BB962C8B-B14F-4D97-AF65-F5344CB8AC3E}">
        <p14:creationId xmlns:p14="http://schemas.microsoft.com/office/powerpoint/2010/main" val="304884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Powerpoint</a:t>
            </a:r>
            <a:r>
              <a:rPr lang="en-US" dirty="0" smtClean="0"/>
              <a:t> so Lo-Fi?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Design styles often use 60% of the available space</a:t>
            </a:r>
          </a:p>
          <a:p>
            <a:r>
              <a:rPr lang="en-US" dirty="0" smtClean="0"/>
              <a:t>Projection means </a:t>
            </a:r>
            <a:r>
              <a:rPr lang="en-US" dirty="0" err="1" smtClean="0"/>
              <a:t>powerpoints</a:t>
            </a:r>
            <a:r>
              <a:rPr lang="en-US" dirty="0" smtClean="0"/>
              <a:t> use big fonts.</a:t>
            </a:r>
          </a:p>
          <a:p>
            <a:r>
              <a:rPr lang="en-US" dirty="0" smtClean="0"/>
              <a:t>Maybe the presenter doesn’t have much to say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Better to use paper with more detailed information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In areas like art, typography, cartography more detail adds clarity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4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 Address</a:t>
            </a:r>
            <a:endParaRPr lang="en-US" dirty="0"/>
          </a:p>
        </p:txBody>
      </p:sp>
      <p:pic>
        <p:nvPicPr>
          <p:cNvPr id="5" name="Content Placeholder 4" descr="Screen Shot 2017-10-16 at 15.07.2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136" b="-211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704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 Address</a:t>
            </a:r>
            <a:endParaRPr lang="en-US" dirty="0"/>
          </a:p>
        </p:txBody>
      </p:sp>
      <p:pic>
        <p:nvPicPr>
          <p:cNvPr id="4" name="Content Placeholder 3" descr="Screen Shot 2017-10-16 at 15.07.3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49" r="-4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492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Consider a </a:t>
            </a:r>
            <a:r>
              <a:rPr lang="en-US" dirty="0" err="1" smtClean="0"/>
              <a:t>Powerpoint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4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often Dense</a:t>
            </a:r>
            <a:endParaRPr lang="en-US" dirty="0"/>
          </a:p>
        </p:txBody>
      </p:sp>
      <p:pic>
        <p:nvPicPr>
          <p:cNvPr id="5" name="Content Placeholder 4" descr="Screen Shot 2017-10-16 at 15.11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99" r="-236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34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6 at 15.13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thought, less fluff</a:t>
            </a:r>
            <a:endParaRPr lang="en-US" dirty="0"/>
          </a:p>
        </p:txBody>
      </p:sp>
      <p:pic>
        <p:nvPicPr>
          <p:cNvPr id="5" name="Content Placeholder 4" descr="Screen Shot 2017-10-16 at 15.14.3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86" r="-265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6717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other questions arise?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Talk to your partner and develop two or three questions you’d like to ask about the cancer stats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35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52" b="85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634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 Gerstner IBM</a:t>
            </a:r>
            <a:endParaRPr lang="en-US" dirty="0"/>
          </a:p>
        </p:txBody>
      </p:sp>
      <p:pic>
        <p:nvPicPr>
          <p:cNvPr id="4" name="Content Placeholder 3" descr="Screen Shot 2017-10-16 at 13.55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81" b="-496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339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082" b="90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7539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53" b="8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127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486" b="8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9438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258" b="82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9022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look at Weather Data</a:t>
            </a:r>
            <a:endParaRPr lang="en-US" dirty="0"/>
          </a:p>
        </p:txBody>
      </p:sp>
      <p:pic>
        <p:nvPicPr>
          <p:cNvPr id="4" name="Content Placeholder 3" descr="Screen Shot 2017-10-16 at 15.21.4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779" r="-65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9698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Casualties 1647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5454" b="25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903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Pushing a decline in the density of text more widely.</a:t>
            </a:r>
          </a:p>
          <a:p>
            <a:r>
              <a:rPr lang="en-US" dirty="0" smtClean="0"/>
              <a:t>Highly sequential presentations.</a:t>
            </a:r>
          </a:p>
          <a:p>
            <a:r>
              <a:rPr lang="en-US" dirty="0" smtClean="0"/>
              <a:t>Loss of context because it can’t be held for long.</a:t>
            </a:r>
          </a:p>
          <a:p>
            <a:r>
              <a:rPr lang="en-US" dirty="0" smtClean="0"/>
              <a:t>Sometimes line by line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753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Make content relevant, high quality and with high standards of integrity.</a:t>
            </a:r>
          </a:p>
          <a:p>
            <a:r>
              <a:rPr lang="en-US" dirty="0" smtClean="0"/>
              <a:t>Weak presentations will bore the audience no matter how good the design is.</a:t>
            </a:r>
          </a:p>
          <a:p>
            <a:r>
              <a:rPr lang="en-US" dirty="0" smtClean="0"/>
              <a:t>Be sensitive to when the presentation medium is distorting the content.</a:t>
            </a:r>
          </a:p>
          <a:p>
            <a:r>
              <a:rPr lang="en-US" dirty="0"/>
              <a:t>PowerPoint is a competent </a:t>
            </a:r>
            <a:r>
              <a:rPr lang="en-US" dirty="0" smtClean="0"/>
              <a:t>slide manager </a:t>
            </a:r>
            <a:r>
              <a:rPr lang="en-US" dirty="0"/>
              <a:t>and projector for low-resolution materials. And that's about it</a:t>
            </a:r>
            <a:r>
              <a:rPr lang="en-US" dirty="0" smtClean="0"/>
              <a:t>.</a:t>
            </a:r>
          </a:p>
          <a:p>
            <a:r>
              <a:rPr lang="en-US" dirty="0"/>
              <a:t>Never use PP templates to format </a:t>
            </a:r>
            <a:r>
              <a:rPr lang="en-US" dirty="0" smtClean="0"/>
              <a:t>paper reports </a:t>
            </a:r>
            <a:r>
              <a:rPr lang="en-US" dirty="0"/>
              <a:t>or web screens.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PP as a projector for showing low-</a:t>
            </a:r>
            <a:r>
              <a:rPr lang="en-US" dirty="0" smtClean="0"/>
              <a:t>resolution color </a:t>
            </a:r>
            <a:r>
              <a:rPr lang="en-US" dirty="0"/>
              <a:t>images, graphics, and videos that cannot be reproduced as </a:t>
            </a:r>
            <a:r>
              <a:rPr lang="en-US" dirty="0" err="1" smtClean="0"/>
              <a:t>printedhandouts</a:t>
            </a:r>
            <a:r>
              <a:rPr lang="en-US" dirty="0" smtClean="0"/>
              <a:t> </a:t>
            </a:r>
            <a:r>
              <a:rPr lang="en-US" dirty="0"/>
              <a:t>at a presentation.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725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5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</a:t>
            </a:r>
            <a:r>
              <a:rPr lang="en-US" dirty="0" err="1" smtClean="0"/>
              <a:t>Slideware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for the presenter than the audience</a:t>
            </a:r>
          </a:p>
          <a:p>
            <a:pPr lvl="1"/>
            <a:r>
              <a:rPr lang="en-US" dirty="0" smtClean="0"/>
              <a:t>Reduce evidence and thought</a:t>
            </a:r>
          </a:p>
          <a:p>
            <a:pPr lvl="1"/>
            <a:r>
              <a:rPr lang="en-US" dirty="0" smtClean="0"/>
              <a:t>Low resolution</a:t>
            </a:r>
          </a:p>
          <a:p>
            <a:pPr lvl="1"/>
            <a:r>
              <a:rPr lang="en-US" dirty="0" smtClean="0"/>
              <a:t>Single path, single model for all content</a:t>
            </a:r>
          </a:p>
          <a:p>
            <a:pPr lvl="1"/>
            <a:r>
              <a:rPr lang="en-US" dirty="0" smtClean="0"/>
              <a:t>Small narrative fragments</a:t>
            </a:r>
          </a:p>
          <a:p>
            <a:pPr lvl="1"/>
            <a:r>
              <a:rPr lang="en-US" dirty="0" smtClean="0"/>
              <a:t>Single model for all presentations</a:t>
            </a:r>
          </a:p>
          <a:p>
            <a:pPr lvl="1"/>
            <a:r>
              <a:rPr lang="en-US" dirty="0" smtClean="0"/>
              <a:t>Tendency to make </a:t>
            </a:r>
            <a:r>
              <a:rPr lang="en-US" dirty="0" err="1" smtClean="0"/>
              <a:t>everythig</a:t>
            </a:r>
            <a:r>
              <a:rPr lang="en-US" dirty="0" smtClean="0"/>
              <a:t> into a sales pitch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7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Lo-Fi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This </a:t>
            </a:r>
            <a:r>
              <a:rPr lang="en-US" dirty="0"/>
              <a:t>slide from a statistics course </a:t>
            </a:r>
            <a:r>
              <a:rPr lang="en-US" dirty="0" smtClean="0"/>
              <a:t>shows a </a:t>
            </a:r>
            <a:r>
              <a:rPr lang="en-US" dirty="0"/>
              <a:t>seriously incomplete </a:t>
            </a:r>
            <a:r>
              <a:rPr lang="en-US" dirty="0" smtClean="0"/>
              <a:t>statement.</a:t>
            </a:r>
          </a:p>
          <a:p>
            <a:r>
              <a:rPr lang="en-US" dirty="0" smtClean="0"/>
              <a:t>Probably </a:t>
            </a:r>
            <a:r>
              <a:rPr lang="en-US" dirty="0"/>
              <a:t>the shortest true </a:t>
            </a:r>
            <a:r>
              <a:rPr lang="en-US" dirty="0" smtClean="0"/>
              <a:t>statement that </a:t>
            </a:r>
            <a:r>
              <a:rPr lang="en-US" dirty="0"/>
              <a:t>can be made about causality and correlation is "</a:t>
            </a:r>
            <a:r>
              <a:rPr lang="en-US" i="1" dirty="0"/>
              <a:t>Empirically </a:t>
            </a:r>
            <a:r>
              <a:rPr lang="en-US" i="1" dirty="0" smtClean="0"/>
              <a:t>observed </a:t>
            </a:r>
            <a:r>
              <a:rPr lang="en-US" i="1" dirty="0" err="1" smtClean="0"/>
              <a:t>covariation</a:t>
            </a:r>
            <a:r>
              <a:rPr lang="en-US" i="1" dirty="0" smtClean="0"/>
              <a:t> </a:t>
            </a:r>
            <a:r>
              <a:rPr lang="en-US" i="1" dirty="0"/>
              <a:t>is a necessary but not sufficient condition for causality.</a:t>
            </a:r>
            <a:r>
              <a:rPr lang="en-US" dirty="0"/>
              <a:t>" </a:t>
            </a:r>
            <a:endParaRPr lang="en-US" dirty="0" smtClean="0"/>
          </a:p>
          <a:p>
            <a:r>
              <a:rPr lang="en-US" dirty="0" smtClean="0"/>
              <a:t>Or perhaps "</a:t>
            </a:r>
            <a:r>
              <a:rPr lang="en-US" i="1" dirty="0"/>
              <a:t>Correlation is not causation but it sure is a hint.</a:t>
            </a:r>
            <a:r>
              <a:rPr lang="en-US" dirty="0"/>
              <a:t>"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538" r="16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430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Lo-Fi Data</a:t>
            </a:r>
            <a:endParaRPr lang="en-US" dirty="0"/>
          </a:p>
        </p:txBody>
      </p:sp>
      <p:pic>
        <p:nvPicPr>
          <p:cNvPr id="5" name="Content Placeholder 4" descr="Screen Shot 2017-10-16 at 14.06.11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88" r="-23288"/>
          <a:stretch>
            <a:fillRect/>
          </a:stretch>
        </p:blipFill>
        <p:spPr/>
      </p:pic>
      <p:pic>
        <p:nvPicPr>
          <p:cNvPr id="6" name="Content Placeholder 5" descr="Screen Shot 2017-10-16 at 14.07.05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617" b="-18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676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Bulleted Lists are Lazy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694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every company we know, planning follows the standard format </a:t>
            </a:r>
            <a:r>
              <a:rPr lang="en-US" dirty="0" smtClean="0"/>
              <a:t>of the </a:t>
            </a:r>
            <a:r>
              <a:rPr lang="en-US" dirty="0"/>
              <a:t>bullet outline... [But] bullet lists encourage us to be lazy in </a:t>
            </a:r>
            <a:r>
              <a:rPr lang="en-US" dirty="0" smtClean="0"/>
              <a:t>three specific</a:t>
            </a:r>
            <a:r>
              <a:rPr lang="en-US" dirty="0"/>
              <a:t>, and related ways.</a:t>
            </a:r>
          </a:p>
          <a:p>
            <a:r>
              <a:rPr lang="en-US" dirty="0"/>
              <a:t>Bullet lists are typically too generic. They offer a series of things to </a:t>
            </a:r>
            <a:r>
              <a:rPr lang="en-US" dirty="0" smtClean="0"/>
              <a:t>do that </a:t>
            </a:r>
            <a:r>
              <a:rPr lang="en-US" dirty="0"/>
              <a:t>could apply to any business....</a:t>
            </a:r>
          </a:p>
          <a:p>
            <a:r>
              <a:rPr lang="en-US" dirty="0"/>
              <a:t>Bullets leave critical relationships unspecified. Lists can </a:t>
            </a:r>
            <a:r>
              <a:rPr lang="en-US" dirty="0" smtClean="0"/>
              <a:t>communicate only </a:t>
            </a:r>
            <a:r>
              <a:rPr lang="en-US" dirty="0"/>
              <a:t>three logical relationships: </a:t>
            </a:r>
            <a:endParaRPr lang="en-US" dirty="0" smtClean="0"/>
          </a:p>
          <a:p>
            <a:pPr lvl="1"/>
            <a:r>
              <a:rPr lang="en-US" dirty="0" smtClean="0"/>
              <a:t>sequence </a:t>
            </a:r>
            <a:r>
              <a:rPr lang="en-US" dirty="0"/>
              <a:t>(first to last in time); </a:t>
            </a:r>
            <a:endParaRPr lang="en-US" dirty="0" smtClean="0"/>
          </a:p>
          <a:p>
            <a:pPr lvl="1"/>
            <a:r>
              <a:rPr lang="en-US" dirty="0" smtClean="0"/>
              <a:t>priority (</a:t>
            </a:r>
            <a:r>
              <a:rPr lang="en-US" dirty="0"/>
              <a:t>least to most important or vice versa);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simple membership in a </a:t>
            </a:r>
            <a:r>
              <a:rPr lang="en-US" dirty="0" smtClean="0"/>
              <a:t>set (</a:t>
            </a:r>
            <a:r>
              <a:rPr lang="en-US" dirty="0"/>
              <a:t>these items relate to one another in some way, but the nature of </a:t>
            </a:r>
            <a:r>
              <a:rPr lang="en-US" dirty="0" smtClean="0"/>
              <a:t>that relationship </a:t>
            </a:r>
            <a:r>
              <a:rPr lang="en-US" dirty="0"/>
              <a:t>remains unstated). </a:t>
            </a:r>
          </a:p>
          <a:p>
            <a:r>
              <a:rPr lang="en-US" dirty="0" smtClean="0"/>
              <a:t>And </a:t>
            </a:r>
            <a:r>
              <a:rPr lang="en-US" dirty="0"/>
              <a:t>a list can show only one of </a:t>
            </a:r>
            <a:r>
              <a:rPr lang="en-US" dirty="0" smtClean="0"/>
              <a:t>those relationships </a:t>
            </a:r>
            <a:r>
              <a:rPr lang="en-US" dirty="0"/>
              <a:t>at a time.</a:t>
            </a:r>
          </a:p>
        </p:txBody>
      </p:sp>
    </p:spTree>
    <p:extLst>
      <p:ext uri="{BB962C8B-B14F-4D97-AF65-F5344CB8AC3E}">
        <p14:creationId xmlns:p14="http://schemas.microsoft.com/office/powerpoint/2010/main" val="263335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this mean: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market share by 25%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profits by 30%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Increase </a:t>
            </a:r>
            <a:r>
              <a:rPr lang="en-US" dirty="0"/>
              <a:t>new-product introductions to ten a year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are reasonable interpretations of this list?</a:t>
            </a:r>
          </a:p>
          <a:p>
            <a:r>
              <a:rPr lang="en-US" dirty="0" smtClean="0"/>
              <a:t>Talk to your </a:t>
            </a:r>
            <a:r>
              <a:rPr lang="en-US" dirty="0" err="1" smtClean="0"/>
              <a:t>neighbour</a:t>
            </a:r>
            <a:r>
              <a:rPr lang="en-US" dirty="0" smtClean="0"/>
              <a:t> and come up with more than one.</a:t>
            </a:r>
          </a:p>
        </p:txBody>
      </p:sp>
    </p:spTree>
    <p:extLst>
      <p:ext uri="{BB962C8B-B14F-4D97-AF65-F5344CB8AC3E}">
        <p14:creationId xmlns:p14="http://schemas.microsoft.com/office/powerpoint/2010/main" val="2037558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0-16 at 14.18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9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Powerpoint</a:t>
            </a:r>
            <a:r>
              <a:rPr lang="en-US" dirty="0" smtClean="0"/>
              <a:t> shapes the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4" name="Content Placeholder 3" descr="Screen Shot 2017-10-16 at 14.52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6" r="-4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1675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645</Words>
  <Application>Microsoft Macintosh PowerPoint</Application>
  <PresentationFormat>On-screen Show (4:3)</PresentationFormat>
  <Paragraphs>65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cognitive style of powerpoint</vt:lpstr>
      <vt:lpstr>Lou Gerstner IBM</vt:lpstr>
      <vt:lpstr>Issues of Slideware</vt:lpstr>
      <vt:lpstr>Lo-Fi </vt:lpstr>
      <vt:lpstr>Lo-Fi Data</vt:lpstr>
      <vt:lpstr>Bulleted Lists are Lazy</vt:lpstr>
      <vt:lpstr>Example</vt:lpstr>
      <vt:lpstr>PowerPoint Presentation</vt:lpstr>
      <vt:lpstr>Powerpoint shapes the Organisation</vt:lpstr>
      <vt:lpstr>A picture is worth a 1000 words</vt:lpstr>
      <vt:lpstr>Why is Powerpoint so Lo-Fi?</vt:lpstr>
      <vt:lpstr>Gettysburg Address</vt:lpstr>
      <vt:lpstr>Gettysburg Address</vt:lpstr>
      <vt:lpstr>Now Consider a Powerpoint…</vt:lpstr>
      <vt:lpstr>Data is often Dense</vt:lpstr>
      <vt:lpstr>PowerPoint Presentation</vt:lpstr>
      <vt:lpstr>More thought, less fluff</vt:lpstr>
      <vt:lpstr>What other questions arise?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look at Weather Data</vt:lpstr>
      <vt:lpstr>Table of Casualties 1647</vt:lpstr>
      <vt:lpstr>Further Issues</vt:lpstr>
      <vt:lpstr>Better Presentations</vt:lpstr>
      <vt:lpstr>PowerPoint Presentation</vt:lpstr>
    </vt:vector>
  </TitlesOfParts>
  <Company>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cognitive style of powerpoint</dc:title>
  <dc:creator>Stuart Anderson</dc:creator>
  <cp:lastModifiedBy>Stuart Anderson</cp:lastModifiedBy>
  <cp:revision>8</cp:revision>
  <dcterms:created xsi:type="dcterms:W3CDTF">2017-10-16T10:47:44Z</dcterms:created>
  <dcterms:modified xsi:type="dcterms:W3CDTF">2017-10-16T14:32:35Z</dcterms:modified>
</cp:coreProperties>
</file>