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3CB035-E170-4392-9AEA-7098DEAB72A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619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36B44A9-9555-43AD-A089-196B64FF47D2}" type="slidenum">
              <a:rPr lang="en-GB"/>
              <a:pPr/>
              <a:t>‹#›</a:t>
            </a:fld>
            <a:r>
              <a:rPr lang="en-GB"/>
              <a:t>/14</a:t>
            </a:r>
          </a:p>
        </p:txBody>
      </p:sp>
      <p:pic>
        <p:nvPicPr>
          <p:cNvPr id="17415" name="Picture 7" descr="B:\powerpoints\templt5\horiz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429000"/>
            <a:ext cx="2324100" cy="476250"/>
          </a:xfrm>
          <a:prstGeom prst="rect">
            <a:avLst/>
          </a:prstGeom>
          <a:noFill/>
        </p:spPr>
      </p:pic>
      <p:pic>
        <p:nvPicPr>
          <p:cNvPr id="17416" name="Picture 8" descr="B:\powerpoints\templt5\horiz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429000"/>
            <a:ext cx="2324100" cy="476250"/>
          </a:xfrm>
          <a:prstGeom prst="rect">
            <a:avLst/>
          </a:prstGeom>
          <a:noFill/>
        </p:spPr>
      </p:pic>
      <p:pic>
        <p:nvPicPr>
          <p:cNvPr id="17417" name="Picture 9" descr="B:\powerpoints\templt5\horiz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429000"/>
            <a:ext cx="2324100" cy="4762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65D042-C659-41AF-8573-7400B5E2DE2D}" type="slidenum">
              <a:rPr lang="en-GB"/>
              <a:pPr/>
              <a:t>‹#›</a:t>
            </a:fld>
            <a:r>
              <a:rPr lang="en-GB"/>
              <a:t>/14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609600"/>
            <a:ext cx="20002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09600"/>
            <a:ext cx="58483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6C1906-8E40-416C-B4E5-260FE994160B}" type="slidenum">
              <a:rPr lang="en-GB"/>
              <a:pPr/>
              <a:t>‹#›</a:t>
            </a:fld>
            <a:r>
              <a:rPr lang="en-GB"/>
              <a:t>/14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A25BB6-6367-4D2A-9EBB-5738631664FE}" type="slidenum">
              <a:rPr lang="en-GB"/>
              <a:pPr/>
              <a:t>‹#›</a:t>
            </a:fld>
            <a:r>
              <a:rPr lang="en-GB"/>
              <a:t>/14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3BA385-E248-4136-8216-20A310666634}" type="slidenum">
              <a:rPr lang="en-GB"/>
              <a:pPr/>
              <a:t>‹#›</a:t>
            </a:fld>
            <a:r>
              <a:rPr lang="en-GB"/>
              <a:t>/14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81200"/>
            <a:ext cx="3924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924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88E98B-ADDD-4D3D-8B91-33730499201B}" type="slidenum">
              <a:rPr lang="en-GB"/>
              <a:pPr/>
              <a:t>‹#›</a:t>
            </a:fld>
            <a:r>
              <a:rPr lang="en-GB"/>
              <a:t>/14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7849D9-187B-4626-BFA8-261126969553}" type="slidenum">
              <a:rPr lang="en-GB"/>
              <a:pPr/>
              <a:t>‹#›</a:t>
            </a:fld>
            <a:r>
              <a:rPr lang="en-GB"/>
              <a:t>/14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66D1F0-2A4A-4E7E-BBCF-636D3C4ACB33}" type="slidenum">
              <a:rPr lang="en-GB"/>
              <a:pPr/>
              <a:t>‹#›</a:t>
            </a:fld>
            <a:r>
              <a:rPr lang="en-GB"/>
              <a:t>/14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EB28A6-CCED-4707-805B-979B6E0BF3D3}" type="slidenum">
              <a:rPr lang="en-GB"/>
              <a:pPr/>
              <a:t>‹#›</a:t>
            </a:fld>
            <a:r>
              <a:rPr lang="en-GB"/>
              <a:t>/14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C0AC8D-892B-446E-B0D4-11FFFE7ED80A}" type="slidenum">
              <a:rPr lang="en-GB"/>
              <a:pPr/>
              <a:t>‹#›</a:t>
            </a:fld>
            <a:r>
              <a:rPr lang="en-GB"/>
              <a:t>/14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EB2796-5790-4D7D-A30F-A7007438F17D}" type="slidenum">
              <a:rPr lang="en-GB"/>
              <a:pPr/>
              <a:t>‹#›</a:t>
            </a:fld>
            <a:r>
              <a:rPr lang="en-GB"/>
              <a:t>/14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81200"/>
            <a:ext cx="8001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95600" y="62484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70D4C6-0419-4FA1-B0D1-9B23156DA57A}" type="slidenum">
              <a:rPr lang="en-GB"/>
              <a:pPr/>
              <a:t>‹#›</a:t>
            </a:fld>
            <a:r>
              <a:rPr lang="en-GB"/>
              <a:t>/14</a:t>
            </a:r>
          </a:p>
        </p:txBody>
      </p:sp>
      <p:pic>
        <p:nvPicPr>
          <p:cNvPr id="1031" name="Picture 7" descr="B:\powerpoints\templt5\sidebar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62000" cy="6858000"/>
          </a:xfrm>
          <a:prstGeom prst="rect">
            <a:avLst/>
          </a:prstGeom>
          <a:noFill/>
        </p:spPr>
      </p:pic>
      <p:pic>
        <p:nvPicPr>
          <p:cNvPr id="1032" name="Picture 8" descr="B:\powerpoints\templt5\horiz2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819900" y="6172200"/>
            <a:ext cx="2324100" cy="4762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Computer Misuse Act 1990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Anti-hacking legislation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F44DBB-C14A-4AB2-99E9-D4180D84B53D}" type="slidenum">
              <a:rPr lang="en-GB"/>
              <a:pPr/>
              <a:t>10</a:t>
            </a:fld>
            <a:r>
              <a:rPr lang="en-GB"/>
              <a:t>/14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Problems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While there has been a rise in hacking</a:t>
            </a:r>
          </a:p>
          <a:p>
            <a:pPr lvl="2"/>
            <a:r>
              <a:rPr lang="en-GB"/>
              <a:t>more computers/Internet gives greater access</a:t>
            </a:r>
          </a:p>
          <a:p>
            <a:r>
              <a:rPr lang="en-GB"/>
              <a:t>Prosecution are rare and punishments small</a:t>
            </a:r>
          </a:p>
          <a:p>
            <a:pPr lvl="1"/>
            <a:r>
              <a:rPr lang="en-GB"/>
              <a:t>Examples</a:t>
            </a:r>
          </a:p>
          <a:p>
            <a:pPr lvl="2"/>
            <a:r>
              <a:rPr lang="en-GB"/>
              <a:t>Defendant causes firm to lose £36,000 - </a:t>
            </a:r>
            <a:r>
              <a:rPr lang="en-GB">
                <a:solidFill>
                  <a:schemeClr val="accent2"/>
                </a:solidFill>
              </a:rPr>
              <a:t>Fined £1,650; conditional discharge</a:t>
            </a:r>
          </a:p>
          <a:p>
            <a:pPr lvl="2"/>
            <a:r>
              <a:rPr lang="en-GB"/>
              <a:t>Defendant destroys £30,000 worth of data - </a:t>
            </a:r>
            <a:r>
              <a:rPr lang="en-GB">
                <a:solidFill>
                  <a:schemeClr val="accent2"/>
                </a:solidFill>
              </a:rPr>
              <a:t>Fined £3000; 140 hours community service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87A5C1-54C7-4E2B-A0B1-DDBFF9588965}" type="slidenum">
              <a:rPr lang="en-GB"/>
              <a:pPr/>
              <a:t>11</a:t>
            </a:fld>
            <a:r>
              <a:rPr lang="en-GB"/>
              <a:t>/14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Reasons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Very complex</a:t>
            </a:r>
          </a:p>
          <a:p>
            <a:pPr lvl="2"/>
            <a:r>
              <a:rPr lang="en-GB"/>
              <a:t>Offences difficult to prove</a:t>
            </a:r>
          </a:p>
          <a:p>
            <a:pPr lvl="2"/>
            <a:r>
              <a:rPr lang="en-GB"/>
              <a:t>Evidence difficult to collect - firms do not co-operate with police</a:t>
            </a:r>
          </a:p>
          <a:p>
            <a:pPr lvl="2"/>
            <a:r>
              <a:rPr lang="en-GB"/>
              <a:t>Firms embarrassed by hacking - particularly banks</a:t>
            </a:r>
          </a:p>
          <a:p>
            <a:pPr lvl="2"/>
            <a:r>
              <a:rPr lang="en-GB"/>
              <a:t>Employees often simply sacked/demoted</a:t>
            </a:r>
          </a:p>
          <a:p>
            <a:pPr lvl="2"/>
            <a:r>
              <a:rPr lang="en-GB"/>
              <a:t>Police lack expertise; time; money</a:t>
            </a:r>
          </a:p>
          <a:p>
            <a:pPr lvl="2"/>
            <a:r>
              <a:rPr lang="en-GB"/>
              <a:t>Offence perceived as ‘soft crime’ no one injured/hurt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0A8B94-C194-499D-B800-AD9DA2C2D788}" type="slidenum">
              <a:rPr lang="en-GB"/>
              <a:pPr/>
              <a:t>12</a:t>
            </a:fld>
            <a:r>
              <a:rPr lang="en-GB"/>
              <a:t>/14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Bedworth case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This case in 1991 caused great concern and it was suggested that further prosecutions under the act  would be unlikely to succeed</a:t>
            </a:r>
          </a:p>
          <a:p>
            <a:pPr lvl="1"/>
            <a:r>
              <a:rPr lang="en-GB"/>
              <a:t>Defendant (and others) hacked into a variety of systems and caused damage</a:t>
            </a:r>
          </a:p>
          <a:p>
            <a:pPr lvl="1"/>
            <a:r>
              <a:rPr lang="en-GB"/>
              <a:t>Defence stated that defendant ‘addicted to computers’ so could not help hacking</a:t>
            </a:r>
          </a:p>
          <a:p>
            <a:pPr lvl="1"/>
            <a:r>
              <a:rPr lang="en-GB"/>
              <a:t>Not guilty verdict returned by jury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444CBE-B7C2-4D69-96E6-D589D8A849FB}" type="slidenum">
              <a:rPr lang="en-GB"/>
              <a:pPr/>
              <a:t>13</a:t>
            </a:fld>
            <a:r>
              <a:rPr lang="en-GB"/>
              <a:t>/14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Current situation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Hacking has increased both at hobby and professional levels</a:t>
            </a:r>
          </a:p>
          <a:p>
            <a:r>
              <a:rPr lang="en-GB"/>
              <a:t>A few high profile cases</a:t>
            </a:r>
          </a:p>
          <a:p>
            <a:r>
              <a:rPr lang="en-GB"/>
              <a:t>Offenders often in other countries with no equivalent legislation</a:t>
            </a:r>
          </a:p>
          <a:p>
            <a:r>
              <a:rPr lang="en-GB"/>
              <a:t>Some ‘international task forces’ set up but no real progress</a:t>
            </a:r>
          </a:p>
          <a:p>
            <a:r>
              <a:rPr lang="en-GB"/>
              <a:t>Current estimated costs of hacking - £5 billion per year world-wide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The End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8E7B41-9926-49E9-9227-545C658F2F4A}" type="slidenum">
              <a:rPr lang="en-GB"/>
              <a:pPr/>
              <a:t>2</a:t>
            </a:fld>
            <a:r>
              <a:rPr lang="en-GB"/>
              <a:t>/14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No laws specifically to deal with computer crime prior to 1990</a:t>
            </a:r>
          </a:p>
          <a:p>
            <a:r>
              <a:rPr lang="en-GB"/>
              <a:t>Other laws tried instead</a:t>
            </a:r>
          </a:p>
          <a:p>
            <a:r>
              <a:rPr lang="en-GB"/>
              <a:t>Examples.</a:t>
            </a:r>
          </a:p>
          <a:p>
            <a:pPr lvl="2"/>
            <a:r>
              <a:rPr lang="en-GB"/>
              <a:t>Cox v Riley 1986 (Criminal Damage Act 1971)</a:t>
            </a:r>
          </a:p>
          <a:p>
            <a:pPr lvl="2"/>
            <a:r>
              <a:rPr lang="en-GB"/>
              <a:t>R. v Whitely 1990 (Criminal Damage Act 1971)</a:t>
            </a:r>
          </a:p>
          <a:p>
            <a:pPr lvl="2"/>
            <a:r>
              <a:rPr lang="en-GB"/>
              <a:t>R. v Gold and Another (Forgery and Counterfeiting Act 1981)</a:t>
            </a:r>
          </a:p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60BDF9-56C3-4D82-BC82-935F425ED842}" type="slidenum">
              <a:rPr lang="en-GB"/>
              <a:pPr/>
              <a:t>3</a:t>
            </a:fld>
            <a:r>
              <a:rPr lang="en-GB"/>
              <a:t>/14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 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case of </a:t>
            </a:r>
            <a:r>
              <a:rPr lang="en-GB" i="1"/>
              <a:t>R. v Gold and Another </a:t>
            </a:r>
            <a:r>
              <a:rPr lang="en-GB"/>
              <a:t>was highly publicised </a:t>
            </a:r>
          </a:p>
          <a:p>
            <a:r>
              <a:rPr lang="en-GB"/>
              <a:t>Defendant released on appeal</a:t>
            </a:r>
          </a:p>
          <a:p>
            <a:r>
              <a:rPr lang="en-GB"/>
              <a:t>Lead to Law Commission produced report</a:t>
            </a:r>
          </a:p>
          <a:p>
            <a:pPr lvl="2"/>
            <a:r>
              <a:rPr lang="en-GB"/>
              <a:t>Report No.186, Computer Misuse</a:t>
            </a:r>
          </a:p>
          <a:p>
            <a:r>
              <a:rPr lang="en-GB"/>
              <a:t>Michael Colvin’s (MP) Private Member’s Bill </a:t>
            </a:r>
          </a:p>
          <a:p>
            <a:r>
              <a:rPr lang="en-GB"/>
              <a:t>This became the Computer Misuse Act 1990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9FE682-0F32-43E5-9E7A-D3E73FC7CBCE}" type="slidenum">
              <a:rPr lang="en-GB"/>
              <a:pPr/>
              <a:t>4</a:t>
            </a:fld>
            <a:r>
              <a:rPr lang="en-GB"/>
              <a:t>/14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Problems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Original bill specifically aimed at hackers</a:t>
            </a:r>
          </a:p>
          <a:p>
            <a:r>
              <a:rPr lang="en-GB"/>
              <a:t>Many amendments during passage through parliament </a:t>
            </a:r>
          </a:p>
          <a:p>
            <a:r>
              <a:rPr lang="en-GB"/>
              <a:t>Eventual legislation very broad based, lost much of the original intent</a:t>
            </a:r>
          </a:p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F5FFBA-9054-4686-AF41-65DA35E8E4FF}" type="slidenum">
              <a:rPr lang="en-GB"/>
              <a:pPr/>
              <a:t>5</a:t>
            </a:fld>
            <a:r>
              <a:rPr lang="en-GB"/>
              <a:t>/14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Offences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Act specifies 3 offences</a:t>
            </a:r>
          </a:p>
          <a:p>
            <a:r>
              <a:rPr lang="en-GB"/>
              <a:t>In summary these are:- </a:t>
            </a:r>
          </a:p>
          <a:p>
            <a:pPr lvl="1"/>
            <a:r>
              <a:rPr lang="en-GB"/>
              <a:t>Unauthorised Access</a:t>
            </a:r>
          </a:p>
          <a:p>
            <a:pPr lvl="1"/>
            <a:r>
              <a:rPr lang="en-GB"/>
              <a:t>Unauthorised access with intent to commit another offence</a:t>
            </a:r>
          </a:p>
          <a:p>
            <a:pPr lvl="1"/>
            <a:r>
              <a:rPr lang="en-GB"/>
              <a:t>Unauthorised modification of data</a:t>
            </a:r>
          </a:p>
          <a:p>
            <a:pPr>
              <a:buFontTx/>
              <a:buNone/>
            </a:pPr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DCD65C-08CB-415B-8AAA-2AF353A562FA}" type="slidenum">
              <a:rPr lang="en-GB"/>
              <a:pPr/>
              <a:t>6</a:t>
            </a:fld>
            <a:r>
              <a:rPr lang="en-GB"/>
              <a:t>/14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Penalties 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Unauthorised Access is called a </a:t>
            </a:r>
            <a:r>
              <a:rPr lang="en-GB" i="1"/>
              <a:t>summary offence </a:t>
            </a:r>
            <a:r>
              <a:rPr lang="en-GB"/>
              <a:t>and penalties are limited to</a:t>
            </a:r>
          </a:p>
          <a:p>
            <a:pPr lvl="1"/>
            <a:r>
              <a:rPr lang="en-GB"/>
              <a:t>6 months imprisonment</a:t>
            </a:r>
          </a:p>
          <a:p>
            <a:pPr lvl="1">
              <a:buFontTx/>
              <a:buNone/>
            </a:pPr>
            <a:r>
              <a:rPr lang="en-GB"/>
              <a:t>and/or</a:t>
            </a:r>
          </a:p>
          <a:p>
            <a:pPr lvl="1"/>
            <a:r>
              <a:rPr lang="en-GB"/>
              <a:t>a maximum fine of £5000</a:t>
            </a:r>
            <a:endParaRPr lang="en-GB" i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1CE4FD-0D6F-43F7-ACE9-1CB2EE588757}" type="slidenum">
              <a:rPr lang="en-GB"/>
              <a:pPr/>
              <a:t>7</a:t>
            </a:fld>
            <a:r>
              <a:rPr lang="en-GB"/>
              <a:t>/14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Penalties 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other two offences</a:t>
            </a:r>
          </a:p>
          <a:p>
            <a:pPr lvl="1"/>
            <a:r>
              <a:rPr lang="en-GB"/>
              <a:t>Unauthorised access with intent…</a:t>
            </a:r>
          </a:p>
          <a:p>
            <a:pPr lvl="1"/>
            <a:r>
              <a:rPr lang="en-GB"/>
              <a:t>Unauthorised modification …</a:t>
            </a:r>
          </a:p>
          <a:p>
            <a:r>
              <a:rPr lang="en-GB"/>
              <a:t>Are more serious and carry jail terms of up to 5 years and unlimited fines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FF02EF-FC4F-4592-9B65-98F7C00C3F6F}" type="slidenum">
              <a:rPr lang="en-GB"/>
              <a:pPr/>
              <a:t>8</a:t>
            </a:fld>
            <a:r>
              <a:rPr lang="en-GB"/>
              <a:t>/14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Examples 1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Scenario 1</a:t>
            </a:r>
          </a:p>
          <a:p>
            <a:pPr lvl="2"/>
            <a:r>
              <a:rPr lang="en-GB"/>
              <a:t>A student hacks into a college database to impress his friends - </a:t>
            </a:r>
            <a:r>
              <a:rPr lang="en-GB">
                <a:solidFill>
                  <a:schemeClr val="accent2"/>
                </a:solidFill>
              </a:rPr>
              <a:t>unauthorised access</a:t>
            </a:r>
            <a:endParaRPr lang="en-GB"/>
          </a:p>
          <a:p>
            <a:pPr lvl="2"/>
            <a:r>
              <a:rPr lang="en-GB"/>
              <a:t>Later he decide to go in again, to alter his grades, but cannot find the correct file - </a:t>
            </a:r>
            <a:r>
              <a:rPr lang="en-GB">
                <a:solidFill>
                  <a:schemeClr val="accent2"/>
                </a:solidFill>
              </a:rPr>
              <a:t>unauthorised access with intent...</a:t>
            </a:r>
          </a:p>
          <a:p>
            <a:pPr lvl="2"/>
            <a:r>
              <a:rPr lang="en-GB"/>
              <a:t>A week later he succeeds and alters his grades - </a:t>
            </a:r>
            <a:r>
              <a:rPr lang="en-GB">
                <a:solidFill>
                  <a:schemeClr val="accent2"/>
                </a:solidFill>
              </a:rPr>
              <a:t>unauthorised modification of data</a:t>
            </a:r>
            <a:endParaRPr lang="en-GB"/>
          </a:p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D496B-527F-4EC0-8355-37D68F2CF276}" type="slidenum">
              <a:rPr lang="en-GB"/>
              <a:pPr/>
              <a:t>9</a:t>
            </a:fld>
            <a:r>
              <a:rPr lang="en-GB"/>
              <a:t>/14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Examples 2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Scenario 2</a:t>
            </a:r>
          </a:p>
          <a:p>
            <a:pPr lvl="2"/>
            <a:r>
              <a:rPr lang="en-GB"/>
              <a:t>An employee who is about to made redundant finds the Managing Director’s password; logs into the computer system using this and looks at some confidential files- </a:t>
            </a:r>
            <a:r>
              <a:rPr lang="en-GB">
                <a:solidFill>
                  <a:schemeClr val="accent2"/>
                </a:solidFill>
              </a:rPr>
              <a:t>unauthorised access</a:t>
            </a:r>
            <a:endParaRPr lang="en-GB"/>
          </a:p>
          <a:p>
            <a:pPr lvl="2"/>
            <a:r>
              <a:rPr lang="en-GB"/>
              <a:t>Having received his redundancy notice he goes back in to try and cause some damage but fails to do so - </a:t>
            </a:r>
            <a:r>
              <a:rPr lang="en-GB">
                <a:solidFill>
                  <a:schemeClr val="accent2"/>
                </a:solidFill>
              </a:rPr>
              <a:t>unauthorised access with intent...</a:t>
            </a:r>
            <a:endParaRPr lang="en-GB"/>
          </a:p>
          <a:p>
            <a:pPr lvl="2"/>
            <a:r>
              <a:rPr lang="en-GB"/>
              <a:t>After asking a friend, he finds out how to delete files and wipes the main customer database - </a:t>
            </a:r>
            <a:r>
              <a:rPr lang="en-GB">
                <a:solidFill>
                  <a:schemeClr val="accent2"/>
                </a:solidFill>
              </a:rPr>
              <a:t>unauthorised modification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607</Words>
  <Application>Microsoft Macintosh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Computer Misuse Act 1990</vt:lpstr>
      <vt:lpstr>Background</vt:lpstr>
      <vt:lpstr>Background 2</vt:lpstr>
      <vt:lpstr>Problems</vt:lpstr>
      <vt:lpstr>Offences</vt:lpstr>
      <vt:lpstr>Penalties 1</vt:lpstr>
      <vt:lpstr>Penalties 2</vt:lpstr>
      <vt:lpstr>Examples 1</vt:lpstr>
      <vt:lpstr>Examples 2</vt:lpstr>
      <vt:lpstr>Problems</vt:lpstr>
      <vt:lpstr>Reasons</vt:lpstr>
      <vt:lpstr>The Bedworth case</vt:lpstr>
      <vt:lpstr>Current situation</vt:lpstr>
      <vt:lpstr>The End</vt:lpstr>
    </vt:vector>
  </TitlesOfParts>
  <Company>Alcester Grammer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Misuse Act 1990</dc:title>
  <dc:creator>%username%</dc:creator>
  <cp:lastModifiedBy>Stuart Anderson</cp:lastModifiedBy>
  <cp:revision>8</cp:revision>
  <dcterms:created xsi:type="dcterms:W3CDTF">2001-08-28T15:08:48Z</dcterms:created>
  <dcterms:modified xsi:type="dcterms:W3CDTF">2017-11-20T15:10:23Z</dcterms:modified>
</cp:coreProperties>
</file>