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472" r:id="rId12"/>
    <p:sldId id="484" r:id="rId13"/>
    <p:sldId id="485" r:id="rId14"/>
    <p:sldId id="486" r:id="rId15"/>
    <p:sldId id="495" r:id="rId16"/>
    <p:sldId id="487" r:id="rId17"/>
    <p:sldId id="488" r:id="rId18"/>
    <p:sldId id="489" r:id="rId19"/>
    <p:sldId id="490" r:id="rId20"/>
    <p:sldId id="491" r:id="rId21"/>
    <p:sldId id="473" r:id="rId22"/>
    <p:sldId id="474" r:id="rId23"/>
    <p:sldId id="475" r:id="rId24"/>
    <p:sldId id="492" r:id="rId25"/>
    <p:sldId id="483" r:id="rId26"/>
    <p:sldId id="482" r:id="rId27"/>
    <p:sldId id="477" r:id="rId28"/>
    <p:sldId id="478" r:id="rId29"/>
    <p:sldId id="479" r:id="rId30"/>
    <p:sldId id="496" r:id="rId31"/>
    <p:sldId id="480" r:id="rId32"/>
    <p:sldId id="481" r:id="rId33"/>
    <p:sldId id="493" r:id="rId34"/>
    <p:sldId id="494" r:id="rId35"/>
    <p:sldId id="497" r:id="rId36"/>
    <p:sldId id="498" r:id="rId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83" d="100"/>
          <a:sy n="83" d="100"/>
        </p:scale>
        <p:origin x="-1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C86F203-B47A-4D76-9F6A-91A21D7C4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6B2BD-9E6C-47F6-846D-6ADD3B8294CC}" type="slidenum">
              <a:rPr lang="en-US"/>
              <a:pPr/>
              <a:t>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6F203-B47A-4D76-9F6A-91A21D7C49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7667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115888"/>
            <a:ext cx="2141538" cy="5618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275387" cy="5618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325" cy="1152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4135438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8663" y="1341438"/>
            <a:ext cx="4137025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50825" y="3613150"/>
            <a:ext cx="8424863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325" cy="1152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424863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3613150"/>
            <a:ext cx="8424863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3414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569325" cy="1152525"/>
          </a:xfrm>
          <a:prstGeom prst="rect">
            <a:avLst/>
          </a:prstGeom>
          <a:solidFill>
            <a:srgbClr val="BDEBF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8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8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8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en-GB" sz="3200" dirty="0" smtClean="0"/>
              <a:t>Data Governance, Ethics and the law</a:t>
            </a:r>
            <a:endParaRPr lang="en-US" sz="32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6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Ethics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Data </a:t>
            </a:r>
            <a:r>
              <a:rPr lang="de-DE" dirty="0" err="1" smtClean="0"/>
              <a:t>science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kissing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yard</a:t>
            </a:r>
            <a:r>
              <a:rPr lang="de-DE" dirty="0" smtClean="0"/>
              <a:t>:</a:t>
            </a:r>
          </a:p>
          <a:p>
            <a:r>
              <a:rPr lang="de-DE" dirty="0" smtClean="0"/>
              <a:t>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talking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r>
              <a:rPr lang="de-DE" dirty="0" smtClean="0"/>
              <a:t>Much </a:t>
            </a:r>
            <a:r>
              <a:rPr lang="de-DE" dirty="0" err="1" smtClean="0"/>
              <a:t>fewer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do </a:t>
            </a:r>
            <a:r>
              <a:rPr lang="de-DE" dirty="0" err="1" smtClean="0"/>
              <a:t>it</a:t>
            </a:r>
            <a:endParaRPr lang="de-DE" dirty="0" smtClean="0"/>
          </a:p>
          <a:p>
            <a:r>
              <a:rPr lang="de-DE" dirty="0" smtClean="0"/>
              <a:t>Even </a:t>
            </a:r>
            <a:r>
              <a:rPr lang="de-DE" dirty="0" err="1" smtClean="0"/>
              <a:t>fewer</a:t>
            </a:r>
            <a:r>
              <a:rPr lang="de-DE" dirty="0" smtClean="0"/>
              <a:t> do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12976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„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ethics</a:t>
            </a:r>
            <a:r>
              <a:rPr lang="de-DE" dirty="0" smtClean="0"/>
              <a:t>“ </a:t>
            </a:r>
            <a:r>
              <a:rPr lang="de-DE" dirty="0" err="1" smtClean="0"/>
              <a:t>mean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Don‘t</a:t>
            </a:r>
            <a:r>
              <a:rPr lang="de-DE" dirty="0" smtClean="0"/>
              <a:t> break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Don‘t</a:t>
            </a:r>
            <a:r>
              <a:rPr lang="de-DE" dirty="0" smtClean="0"/>
              <a:t> break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spirit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Don‘t</a:t>
            </a:r>
            <a:r>
              <a:rPr lang="de-DE" dirty="0" smtClean="0"/>
              <a:t> do </a:t>
            </a:r>
            <a:r>
              <a:rPr lang="de-DE" dirty="0" err="1" smtClean="0"/>
              <a:t>harm</a:t>
            </a:r>
            <a:r>
              <a:rPr lang="de-DE" dirty="0" smtClean="0"/>
              <a:t> (non-</a:t>
            </a:r>
            <a:r>
              <a:rPr lang="de-DE" dirty="0" err="1" smtClean="0"/>
              <a:t>malevolence</a:t>
            </a:r>
            <a:r>
              <a:rPr lang="de-DE" dirty="0" smtClean="0"/>
              <a:t>)?</a:t>
            </a:r>
          </a:p>
          <a:p>
            <a:r>
              <a:rPr lang="de-DE" dirty="0" smtClean="0"/>
              <a:t>Do </a:t>
            </a:r>
            <a:r>
              <a:rPr lang="de-DE" dirty="0" err="1" smtClean="0"/>
              <a:t>good</a:t>
            </a:r>
            <a:r>
              <a:rPr lang="de-DE" dirty="0" smtClean="0"/>
              <a:t> (</a:t>
            </a:r>
            <a:r>
              <a:rPr lang="de-DE" dirty="0" err="1" smtClean="0"/>
              <a:t>benevolence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autonomy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Be</a:t>
            </a:r>
            <a:r>
              <a:rPr lang="de-DE" dirty="0" smtClean="0"/>
              <a:t> just?</a:t>
            </a:r>
          </a:p>
          <a:p>
            <a:r>
              <a:rPr lang="de-DE" dirty="0" err="1" smtClean="0"/>
              <a:t>Be</a:t>
            </a:r>
            <a:r>
              <a:rPr lang="de-DE" dirty="0" smtClean="0"/>
              <a:t> a „</a:t>
            </a:r>
            <a:r>
              <a:rPr lang="de-DE" dirty="0" err="1" smtClean="0"/>
              <a:t>good</a:t>
            </a:r>
            <a:r>
              <a:rPr lang="de-DE" dirty="0" smtClean="0"/>
              <a:t> X“ (</a:t>
            </a:r>
            <a:r>
              <a:rPr lang="de-DE" dirty="0" err="1" smtClean="0"/>
              <a:t>scientists</a:t>
            </a:r>
            <a:r>
              <a:rPr lang="de-DE" dirty="0" smtClean="0"/>
              <a:t>, </a:t>
            </a:r>
            <a:r>
              <a:rPr lang="de-DE" dirty="0" err="1" smtClean="0"/>
              <a:t>doctor</a:t>
            </a:r>
            <a:r>
              <a:rPr lang="de-DE" dirty="0" smtClean="0"/>
              <a:t>, </a:t>
            </a:r>
            <a:r>
              <a:rPr lang="de-DE" dirty="0" err="1" smtClean="0"/>
              <a:t>politician</a:t>
            </a:r>
            <a:r>
              <a:rPr lang="de-DE" dirty="0" smtClean="0"/>
              <a:t> </a:t>
            </a:r>
            <a:r>
              <a:rPr lang="de-DE" dirty="0" err="1" smtClean="0"/>
              <a:t>etc</a:t>
            </a:r>
            <a:r>
              <a:rPr lang="de-DE" dirty="0" smtClean="0"/>
              <a:t>)	</a:t>
            </a:r>
          </a:p>
          <a:p>
            <a:pPr lvl="3"/>
            <a:r>
              <a:rPr lang="de-DE" dirty="0" smtClean="0"/>
              <a:t>Noe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5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professional </a:t>
            </a:r>
            <a:r>
              <a:rPr lang="de-DE" dirty="0" err="1" smtClean="0"/>
              <a:t>ethics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Being</a:t>
            </a:r>
            <a:r>
              <a:rPr lang="de-DE" dirty="0" smtClean="0"/>
              <a:t> a „</a:t>
            </a:r>
            <a:r>
              <a:rPr lang="de-DE" dirty="0" err="1" smtClean="0"/>
              <a:t>good</a:t>
            </a:r>
            <a:r>
              <a:rPr lang="de-DE" dirty="0" smtClean="0"/>
              <a:t> X“ (</a:t>
            </a:r>
            <a:r>
              <a:rPr lang="de-DE" dirty="0" err="1" smtClean="0"/>
              <a:t>scientists</a:t>
            </a:r>
            <a:r>
              <a:rPr lang="de-DE" dirty="0" smtClean="0"/>
              <a:t>, </a:t>
            </a:r>
            <a:r>
              <a:rPr lang="de-DE" dirty="0" err="1" smtClean="0"/>
              <a:t>administartor</a:t>
            </a:r>
            <a:r>
              <a:rPr lang="de-DE" dirty="0" smtClean="0"/>
              <a:t>, </a:t>
            </a:r>
            <a:r>
              <a:rPr lang="de-DE" dirty="0" err="1" smtClean="0"/>
              <a:t>judge</a:t>
            </a:r>
            <a:r>
              <a:rPr lang="de-DE" dirty="0" smtClean="0"/>
              <a:t>...)</a:t>
            </a:r>
          </a:p>
          <a:p>
            <a:r>
              <a:rPr lang="de-DE" dirty="0" smtClean="0"/>
              <a:t>Not </a:t>
            </a:r>
            <a:r>
              <a:rPr lang="de-DE" dirty="0" err="1" smtClean="0"/>
              <a:t>violating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professional </a:t>
            </a:r>
            <a:r>
              <a:rPr lang="de-DE" dirty="0" err="1" smtClean="0"/>
              <a:t>rules</a:t>
            </a:r>
            <a:endParaRPr lang="de-DE" dirty="0" smtClean="0"/>
          </a:p>
          <a:p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exemplary</a:t>
            </a:r>
            <a:endParaRPr lang="de-DE" dirty="0" smtClean="0"/>
          </a:p>
          <a:p>
            <a:r>
              <a:rPr lang="de-DE" dirty="0" err="1" smtClean="0"/>
              <a:t>Being</a:t>
            </a:r>
            <a:r>
              <a:rPr lang="de-DE" dirty="0" smtClean="0"/>
              <a:t> a „</a:t>
            </a:r>
            <a:r>
              <a:rPr lang="de-DE" dirty="0" err="1" smtClean="0"/>
              <a:t>virtuous</a:t>
            </a:r>
            <a:r>
              <a:rPr lang="de-DE" dirty="0" smtClean="0"/>
              <a:t>“ 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26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trifeca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(„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kowns</a:t>
            </a:r>
            <a:r>
              <a:rPr lang="de-DE" dirty="0" smtClean="0"/>
              <a:t>“)</a:t>
            </a:r>
          </a:p>
          <a:p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(„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unkown</a:t>
            </a:r>
            <a:r>
              <a:rPr lang="de-DE" dirty="0" smtClean="0"/>
              <a:t>“)</a:t>
            </a:r>
          </a:p>
          <a:p>
            <a:r>
              <a:rPr lang="de-DE" dirty="0" err="1" smtClean="0"/>
              <a:t>Unknown</a:t>
            </a:r>
            <a:r>
              <a:rPr lang="de-DE" dirty="0" smtClean="0"/>
              <a:t> but real </a:t>
            </a:r>
            <a:r>
              <a:rPr lang="de-DE" dirty="0" err="1" smtClean="0"/>
              <a:t>risks</a:t>
            </a:r>
            <a:r>
              <a:rPr lang="de-DE" dirty="0" smtClean="0"/>
              <a:t> (</a:t>
            </a:r>
            <a:r>
              <a:rPr lang="de-DE" dirty="0" err="1" smtClean="0"/>
              <a:t>unkonwn</a:t>
            </a:r>
            <a:r>
              <a:rPr lang="de-DE" dirty="0" smtClean="0"/>
              <a:t> </a:t>
            </a:r>
            <a:r>
              <a:rPr lang="de-DE" dirty="0" err="1" smtClean="0"/>
              <a:t>unkowns</a:t>
            </a:r>
            <a:r>
              <a:rPr lang="de-DE" dirty="0" smtClean="0"/>
              <a:t>“)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89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499" r="-18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084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Privacy</a:t>
            </a:r>
          </a:p>
          <a:p>
            <a:r>
              <a:rPr lang="de-DE" dirty="0" smtClean="0"/>
              <a:t>Property (IP)</a:t>
            </a:r>
          </a:p>
          <a:p>
            <a:pPr lvl="1"/>
            <a:r>
              <a:rPr lang="de-DE" dirty="0" err="1" smtClean="0"/>
              <a:t>Commercialisation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independence</a:t>
            </a:r>
            <a:endParaRPr lang="de-DE" dirty="0" smtClean="0"/>
          </a:p>
          <a:p>
            <a:pPr lvl="1"/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de-DE" dirty="0" smtClean="0"/>
          </a:p>
          <a:p>
            <a:r>
              <a:rPr lang="de-DE" dirty="0" err="1" smtClean="0"/>
              <a:t>Openness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FOI</a:t>
            </a:r>
          </a:p>
          <a:p>
            <a:pPr lvl="1"/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council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r>
              <a:rPr lang="de-DE" dirty="0" smtClean="0"/>
              <a:t>: open </a:t>
            </a:r>
            <a:r>
              <a:rPr lang="de-DE" dirty="0" err="1" smtClean="0"/>
              <a:t>access</a:t>
            </a:r>
            <a:r>
              <a:rPr lang="de-DE" dirty="0" smtClean="0"/>
              <a:t>, </a:t>
            </a:r>
            <a:r>
              <a:rPr lang="de-DE" dirty="0" err="1" smtClean="0"/>
              <a:t>replicability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97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Risk</a:t>
            </a:r>
            <a:r>
              <a:rPr lang="de-DE" dirty="0" smtClean="0"/>
              <a:t> Management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SWOT</a:t>
            </a:r>
          </a:p>
          <a:p>
            <a:pPr lvl="1"/>
            <a:r>
              <a:rPr lang="de-DE" i="1" dirty="0" err="1"/>
              <a:t>strengths</a:t>
            </a:r>
            <a:r>
              <a:rPr lang="de-DE" dirty="0"/>
              <a:t>, </a:t>
            </a:r>
            <a:r>
              <a:rPr lang="de-DE" i="1" dirty="0" err="1"/>
              <a:t>weaknesses</a:t>
            </a:r>
            <a:r>
              <a:rPr lang="de-DE" dirty="0"/>
              <a:t>, </a:t>
            </a:r>
            <a:r>
              <a:rPr lang="de-DE" i="1" dirty="0" err="1"/>
              <a:t>opportunities</a:t>
            </a:r>
            <a:r>
              <a:rPr lang="de-DE" dirty="0"/>
              <a:t>, </a:t>
            </a:r>
            <a:r>
              <a:rPr lang="de-DE" i="1" dirty="0" err="1" smtClean="0"/>
              <a:t>threats</a:t>
            </a:r>
            <a:endParaRPr lang="de-DE" dirty="0" smtClean="0"/>
          </a:p>
          <a:p>
            <a:r>
              <a:rPr lang="de-DE" dirty="0" smtClean="0"/>
              <a:t>PEST</a:t>
            </a:r>
          </a:p>
          <a:p>
            <a:pPr lvl="1"/>
            <a:r>
              <a:rPr lang="de-DE" dirty="0" err="1" smtClean="0"/>
              <a:t>political</a:t>
            </a:r>
            <a:r>
              <a:rPr lang="de-DE" dirty="0"/>
              <a:t>, </a:t>
            </a:r>
            <a:r>
              <a:rPr lang="de-DE" dirty="0" err="1"/>
              <a:t>economic</a:t>
            </a:r>
            <a:r>
              <a:rPr lang="de-DE" dirty="0"/>
              <a:t>,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technological</a:t>
            </a:r>
            <a:endParaRPr lang="de-DE" dirty="0" smtClean="0"/>
          </a:p>
          <a:p>
            <a:r>
              <a:rPr lang="de-DE" dirty="0" smtClean="0"/>
              <a:t>PESTLE</a:t>
            </a:r>
          </a:p>
          <a:p>
            <a:pPr lvl="1"/>
            <a:r>
              <a:rPr lang="de-DE" dirty="0" err="1"/>
              <a:t>political</a:t>
            </a:r>
            <a:r>
              <a:rPr lang="de-DE" dirty="0"/>
              <a:t>, </a:t>
            </a:r>
            <a:r>
              <a:rPr lang="de-DE" dirty="0" err="1"/>
              <a:t>economic</a:t>
            </a:r>
            <a:r>
              <a:rPr lang="de-DE" dirty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, </a:t>
            </a:r>
            <a:r>
              <a:rPr lang="de-DE" dirty="0" err="1" smtClean="0"/>
              <a:t>tech</a:t>
            </a:r>
            <a:r>
              <a:rPr lang="de-DE" dirty="0" smtClean="0"/>
              <a:t>; legal; </a:t>
            </a:r>
            <a:r>
              <a:rPr lang="de-DE" dirty="0" err="1" smtClean="0"/>
              <a:t>ethical</a:t>
            </a:r>
            <a:endParaRPr lang="de-DE" dirty="0" smtClean="0"/>
          </a:p>
          <a:p>
            <a:r>
              <a:rPr lang="de-DE" dirty="0" smtClean="0"/>
              <a:t>STEEPLE (D)</a:t>
            </a:r>
          </a:p>
          <a:p>
            <a:pPr lvl="1"/>
            <a:r>
              <a:rPr lang="de-DE" dirty="0" err="1" smtClean="0"/>
              <a:t>Environemntal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demographic</a:t>
            </a:r>
            <a:endParaRPr lang="de-DE" dirty="0" smtClean="0"/>
          </a:p>
          <a:p>
            <a:r>
              <a:rPr lang="de-DE" dirty="0"/>
              <a:t>SPELIT, </a:t>
            </a:r>
            <a:endParaRPr lang="de-DE" dirty="0" smtClean="0"/>
          </a:p>
          <a:p>
            <a:pPr lvl="1"/>
            <a:r>
              <a:rPr lang="de-DE" dirty="0" smtClean="0"/>
              <a:t>legal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intercultural</a:t>
            </a:r>
            <a:r>
              <a:rPr lang="de-DE" dirty="0"/>
              <a:t> </a:t>
            </a:r>
            <a:r>
              <a:rPr lang="de-DE" dirty="0" err="1"/>
              <a:t>factors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35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Privacy Impact Assessment</a:t>
            </a:r>
          </a:p>
          <a:p>
            <a:r>
              <a:rPr lang="de-DE" dirty="0" err="1" smtClean="0"/>
              <a:t>Cabinett</a:t>
            </a:r>
            <a:r>
              <a:rPr lang="de-DE" dirty="0" smtClean="0"/>
              <a:t> Office Big Data Analysis Tool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62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Cabinett</a:t>
            </a:r>
            <a:r>
              <a:rPr lang="de-DE" dirty="0" smtClean="0"/>
              <a:t> Office Data </a:t>
            </a:r>
            <a:r>
              <a:rPr lang="de-DE" dirty="0" err="1" smtClean="0"/>
              <a:t>Ethics</a:t>
            </a:r>
            <a:r>
              <a:rPr lang="de-DE" dirty="0" smtClean="0"/>
              <a:t> Tool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592" r="-18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295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Ethics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: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matter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29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430" r="-25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98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studies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831" r="-218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bad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US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applicants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grants</a:t>
            </a:r>
            <a:endParaRPr lang="de-DE" dirty="0" smtClean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form </a:t>
            </a:r>
            <a:r>
              <a:rPr lang="de-DE" dirty="0" err="1" smtClean="0"/>
              <a:t>asks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rank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preferenes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33056"/>
            <a:ext cx="8424936" cy="21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Form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universities</a:t>
            </a:r>
            <a:endParaRPr lang="de-DE" dirty="0" smtClean="0"/>
          </a:p>
          <a:p>
            <a:r>
              <a:rPr lang="de-DE" dirty="0" smtClean="0"/>
              <a:t>...</a:t>
            </a:r>
            <a:r>
              <a:rPr lang="de-DE" dirty="0" err="1" smtClean="0"/>
              <a:t>which</a:t>
            </a:r>
            <a:r>
              <a:rPr lang="de-DE" dirty="0" smtClean="0"/>
              <a:t>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reject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endParaRPr lang="de-DE" dirty="0" smtClean="0"/>
          </a:p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,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financial</a:t>
            </a:r>
            <a:r>
              <a:rPr lang="de-DE" dirty="0" smtClean="0"/>
              <a:t> </a:t>
            </a:r>
            <a:r>
              <a:rPr lang="de-DE" dirty="0" err="1" smtClean="0"/>
              <a:t>suport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listed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browsing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ranking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minimisation</a:t>
            </a:r>
            <a:r>
              <a:rPr lang="de-DE" dirty="0" smtClean="0"/>
              <a:t>?</a:t>
            </a:r>
          </a:p>
          <a:p>
            <a:r>
              <a:rPr lang="de-DE" dirty="0" smtClean="0"/>
              <a:t>Data </a:t>
            </a:r>
            <a:r>
              <a:rPr lang="de-DE" dirty="0" err="1" smtClean="0"/>
              <a:t>sharing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Consent</a:t>
            </a:r>
            <a:r>
              <a:rPr lang="de-DE" dirty="0" smtClean="0"/>
              <a:t>, </a:t>
            </a:r>
            <a:r>
              <a:rPr lang="de-DE" dirty="0" err="1"/>
              <a:t>s</a:t>
            </a:r>
            <a:r>
              <a:rPr lang="de-DE" dirty="0" err="1" smtClean="0"/>
              <a:t>econdary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/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de-DE" dirty="0" smtClean="0"/>
          </a:p>
          <a:p>
            <a:r>
              <a:rPr lang="de-DE" dirty="0" err="1" smtClean="0"/>
              <a:t>Harming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clients</a:t>
            </a:r>
            <a:r>
              <a:rPr lang="de-DE" dirty="0" smtClean="0"/>
              <a:t>?</a:t>
            </a:r>
          </a:p>
          <a:p>
            <a:r>
              <a:rPr lang="de-DE" dirty="0" smtClean="0"/>
              <a:t>Non-</a:t>
            </a:r>
            <a:r>
              <a:rPr lang="de-DE" dirty="0" err="1" smtClean="0"/>
              <a:t>sustainable</a:t>
            </a:r>
            <a:r>
              <a:rPr lang="de-DE" dirty="0" smtClean="0"/>
              <a:t>/</a:t>
            </a:r>
            <a:r>
              <a:rPr lang="de-DE" dirty="0" err="1" smtClean="0"/>
              <a:t>harming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53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Privacy</a:t>
            </a:r>
          </a:p>
          <a:p>
            <a:r>
              <a:rPr lang="de-DE" dirty="0" smtClean="0"/>
              <a:t>Harm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29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racist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entencing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73" r="2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15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Discrimination</a:t>
            </a:r>
            <a:endParaRPr lang="de-DE" dirty="0" smtClean="0"/>
          </a:p>
          <a:p>
            <a:r>
              <a:rPr lang="de-DE" dirty="0" smtClean="0"/>
              <a:t>Violation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endParaRPr lang="de-DE" dirty="0" smtClean="0"/>
          </a:p>
          <a:p>
            <a:r>
              <a:rPr lang="de-DE" dirty="0" smtClean="0"/>
              <a:t>Hidden </a:t>
            </a:r>
            <a:r>
              <a:rPr lang="de-DE" dirty="0" err="1" smtClean="0"/>
              <a:t>biases</a:t>
            </a:r>
            <a:endParaRPr lang="de-DE" dirty="0" smtClean="0"/>
          </a:p>
          <a:p>
            <a:r>
              <a:rPr lang="de-DE" dirty="0" smtClean="0"/>
              <a:t>Wider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harm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ugly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33" b="-12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Privacy</a:t>
            </a:r>
          </a:p>
          <a:p>
            <a:r>
              <a:rPr lang="de-DE" dirty="0" err="1" smtClean="0"/>
              <a:t>Autonomy</a:t>
            </a:r>
            <a:endParaRPr lang="de-DE" dirty="0" smtClean="0"/>
          </a:p>
          <a:p>
            <a:r>
              <a:rPr lang="de-DE" dirty="0" err="1" smtClean="0"/>
              <a:t>Benefits</a:t>
            </a:r>
            <a:r>
              <a:rPr lang="de-DE" dirty="0" smtClean="0"/>
              <a:t>? Justice?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Costs</a:t>
            </a:r>
            <a:r>
              <a:rPr lang="de-DE" dirty="0" smtClean="0"/>
              <a:t>: </a:t>
            </a:r>
            <a:r>
              <a:rPr lang="de-DE" dirty="0" err="1" smtClean="0"/>
              <a:t>fines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reputation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486" b="-17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207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 </a:t>
            </a:r>
            <a:r>
              <a:rPr lang="de-DE" dirty="0" err="1" smtClean="0"/>
              <a:t>good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73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Citizen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–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harm</a:t>
            </a:r>
            <a:r>
              <a:rPr lang="de-DE" dirty="0" smtClean="0"/>
              <a:t> in </a:t>
            </a:r>
            <a:r>
              <a:rPr lang="de-DE" dirty="0" err="1" smtClean="0"/>
              <a:t>that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Citizens</a:t>
            </a:r>
            <a:r>
              <a:rPr lang="de-DE" dirty="0" smtClean="0"/>
              <a:t> </a:t>
            </a:r>
            <a:r>
              <a:rPr lang="de-DE" dirty="0" err="1" smtClean="0"/>
              <a:t>record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on mobile </a:t>
            </a:r>
            <a:r>
              <a:rPr lang="de-DE" dirty="0" err="1" smtClean="0"/>
              <a:t>phones</a:t>
            </a:r>
            <a:endParaRPr lang="de-DE" dirty="0" smtClean="0"/>
          </a:p>
          <a:p>
            <a:r>
              <a:rPr lang="de-DE" dirty="0" smtClean="0"/>
              <a:t>City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 on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endParaRPr lang="de-DE" dirty="0" smtClean="0"/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traffic</a:t>
            </a:r>
            <a:r>
              <a:rPr lang="de-DE" dirty="0" smtClean="0"/>
              <a:t> </a:t>
            </a:r>
            <a:r>
              <a:rPr lang="de-DE" dirty="0" err="1" smtClean="0"/>
              <a:t>calming</a:t>
            </a:r>
            <a:r>
              <a:rPr lang="de-DE" dirty="0" smtClean="0"/>
              <a:t>/</a:t>
            </a:r>
            <a:r>
              <a:rPr lang="de-DE" dirty="0" err="1" smtClean="0"/>
              <a:t>redirection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485966"/>
            <a:ext cx="268981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heard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heard</a:t>
            </a:r>
            <a:r>
              <a:rPr lang="de-DE" dirty="0" smtClean="0"/>
              <a:t>?</a:t>
            </a:r>
          </a:p>
          <a:p>
            <a:r>
              <a:rPr lang="de-DE" dirty="0" smtClean="0"/>
              <a:t>Who </a:t>
            </a:r>
            <a:r>
              <a:rPr lang="de-DE" dirty="0" err="1" smtClean="0"/>
              <a:t>suffers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297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good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7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Cloudteams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8811" b="-8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696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Earn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earlier</a:t>
            </a:r>
            <a:r>
              <a:rPr lang="de-DE" dirty="0" smtClean="0"/>
              <a:t>/</a:t>
            </a:r>
            <a:r>
              <a:rPr lang="de-DE" dirty="0" err="1" smtClean="0"/>
              <a:t>cheaper</a:t>
            </a:r>
            <a:r>
              <a:rPr lang="de-DE" dirty="0" smtClean="0"/>
              <a:t>/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endParaRPr lang="de-DE" dirty="0" smtClean="0"/>
          </a:p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Facebook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CT </a:t>
            </a:r>
            <a:r>
              <a:rPr lang="de-DE" dirty="0" err="1" smtClean="0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871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gameification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cumulative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same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inducing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violate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obligations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67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r>
              <a:rPr lang="de-DE" dirty="0" smtClean="0"/>
              <a:t>-in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18" r="-10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75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Loss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03" r="-3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48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76" b="9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6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Fines (</a:t>
            </a:r>
            <a:r>
              <a:rPr lang="de-DE" sz="2000" dirty="0" err="1" smtClean="0"/>
              <a:t>under</a:t>
            </a:r>
            <a:r>
              <a:rPr lang="de-DE" sz="2000" dirty="0" smtClean="0"/>
              <a:t> GDPR</a:t>
            </a:r>
            <a:r>
              <a:rPr lang="de-DE" sz="2000" dirty="0"/>
              <a:t>: a </a:t>
            </a:r>
            <a:r>
              <a:rPr lang="de-DE" sz="2000" dirty="0" err="1"/>
              <a:t>fine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10,000,000 EUR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2%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annual</a:t>
            </a:r>
            <a:r>
              <a:rPr lang="de-DE" sz="2000" dirty="0"/>
              <a:t> </a:t>
            </a:r>
            <a:r>
              <a:rPr lang="de-DE" sz="2000" dirty="0" err="1"/>
              <a:t>worldwide</a:t>
            </a:r>
            <a:r>
              <a:rPr lang="de-DE" sz="2000" dirty="0"/>
              <a:t> </a:t>
            </a:r>
            <a:r>
              <a:rPr lang="de-DE" sz="2000" dirty="0" err="1"/>
              <a:t>turnover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preceding</a:t>
            </a:r>
            <a:r>
              <a:rPr lang="de-DE" sz="2000" dirty="0"/>
              <a:t> </a:t>
            </a:r>
            <a:r>
              <a:rPr lang="de-DE" sz="2000" dirty="0" err="1"/>
              <a:t>financial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/>
              <a:t> in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an </a:t>
            </a:r>
            <a:r>
              <a:rPr lang="de-DE" sz="2000" dirty="0" err="1"/>
              <a:t>enterprise</a:t>
            </a:r>
            <a:r>
              <a:rPr lang="de-DE" sz="2000" dirty="0"/>
              <a:t>, </a:t>
            </a:r>
            <a:r>
              <a:rPr lang="de-DE" sz="2000" dirty="0" err="1"/>
              <a:t>whichever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greater</a:t>
            </a:r>
            <a:r>
              <a:rPr lang="de-DE" sz="2000" dirty="0"/>
              <a:t> (</a:t>
            </a:r>
            <a:r>
              <a:rPr lang="de-DE" sz="2000" dirty="0" err="1"/>
              <a:t>Article</a:t>
            </a:r>
            <a:r>
              <a:rPr lang="de-DE" sz="2000" dirty="0"/>
              <a:t> 83, Paragraph 4 [14]))</a:t>
            </a:r>
          </a:p>
          <a:p>
            <a:r>
              <a:rPr lang="de-DE" sz="2000" dirty="0"/>
              <a:t>a </a:t>
            </a:r>
            <a:r>
              <a:rPr lang="de-DE" sz="2000" dirty="0" err="1"/>
              <a:t>fine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20,000,000 EUR, </a:t>
            </a:r>
            <a:r>
              <a:rPr lang="de-DE" sz="2000" dirty="0" err="1"/>
              <a:t>or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an </a:t>
            </a:r>
            <a:r>
              <a:rPr lang="de-DE" sz="2000" dirty="0" err="1"/>
              <a:t>undertaking</a:t>
            </a:r>
            <a:r>
              <a:rPr lang="de-DE" sz="2000" dirty="0"/>
              <a:t>,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4%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total </a:t>
            </a:r>
            <a:r>
              <a:rPr lang="de-DE" sz="2000" dirty="0" err="1"/>
              <a:t>worldwide</a:t>
            </a:r>
            <a:r>
              <a:rPr lang="de-DE" sz="2000" dirty="0"/>
              <a:t> </a:t>
            </a:r>
            <a:r>
              <a:rPr lang="de-DE" sz="2000" dirty="0" err="1"/>
              <a:t>annual</a:t>
            </a:r>
            <a:r>
              <a:rPr lang="de-DE" sz="2000" dirty="0"/>
              <a:t> </a:t>
            </a:r>
            <a:r>
              <a:rPr lang="de-DE" sz="2000" dirty="0" err="1"/>
              <a:t>turnover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preceding</a:t>
            </a:r>
            <a:r>
              <a:rPr lang="de-DE" sz="2000" dirty="0"/>
              <a:t> </a:t>
            </a:r>
            <a:r>
              <a:rPr lang="de-DE" sz="2000" dirty="0" err="1"/>
              <a:t>financial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r>
              <a:rPr lang="de-DE" sz="2000" dirty="0"/>
              <a:t>, </a:t>
            </a:r>
            <a:r>
              <a:rPr lang="de-DE" sz="2000" dirty="0" err="1"/>
              <a:t>whichever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higher</a:t>
            </a:r>
            <a:r>
              <a:rPr lang="de-DE" sz="2000" dirty="0"/>
              <a:t> (</a:t>
            </a:r>
            <a:r>
              <a:rPr lang="de-DE" sz="2000" dirty="0" err="1"/>
              <a:t>Article</a:t>
            </a:r>
            <a:r>
              <a:rPr lang="de-DE" sz="2000" dirty="0"/>
              <a:t> 83, Paragraph 5 &amp;</a:t>
            </a:r>
          </a:p>
        </p:txBody>
      </p:sp>
    </p:spTree>
    <p:extLst>
      <p:ext uri="{BB962C8B-B14F-4D97-AF65-F5344CB8AC3E}">
        <p14:creationId xmlns:p14="http://schemas.microsoft.com/office/powerpoint/2010/main" val="316997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Damages</a:t>
            </a:r>
            <a:r>
              <a:rPr lang="de-DE" dirty="0" smtClean="0"/>
              <a:t>: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unlimited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92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breach</a:t>
            </a:r>
            <a:r>
              <a:rPr lang="de-DE" dirty="0" smtClean="0"/>
              <a:t> </a:t>
            </a:r>
            <a:r>
              <a:rPr lang="de-DE" dirty="0" err="1" smtClean="0"/>
              <a:t>notification</a:t>
            </a:r>
            <a:r>
              <a:rPr lang="de-DE" dirty="0" smtClean="0"/>
              <a:t> </a:t>
            </a:r>
            <a:r>
              <a:rPr lang="de-DE" dirty="0" err="1" smtClean="0"/>
              <a:t>duty:here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reputation</a:t>
            </a: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36354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ahrc">
  <a:themeElements>
    <a:clrScheme name="Presentation_ahr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hr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lnDef>
  </a:objectDefaults>
  <a:extraClrSchemeLst>
    <a:extraClrScheme>
      <a:clrScheme name="Presentation_a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script powerpoint template</Template>
  <TotalTime>11700</TotalTime>
  <Words>542</Words>
  <Application>Microsoft Macintosh PowerPoint</Application>
  <PresentationFormat>On-screen Show (4:3)</PresentationFormat>
  <Paragraphs>98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Presentation_ahrc</vt:lpstr>
      <vt:lpstr>Data Governance, Ethics and the law</vt:lpstr>
      <vt:lpstr>Ethics and law: why does it matter to computer scientists?</vt:lpstr>
      <vt:lpstr>Costs: fines and reputation</vt:lpstr>
      <vt:lpstr>No Buy-in by needed users</vt:lpstr>
      <vt:lpstr>Loss of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Ethics and Data science</vt:lpstr>
      <vt:lpstr>What does „data ethics“ mean?</vt:lpstr>
      <vt:lpstr>What does professional ethics mean</vt:lpstr>
      <vt:lpstr>The knowledge trifeca</vt:lpstr>
      <vt:lpstr>PowerPoint Presentation</vt:lpstr>
      <vt:lpstr>Known risks and the law</vt:lpstr>
      <vt:lpstr>Risk Management and planning tools I</vt:lpstr>
      <vt:lpstr>Risk management and planning tools II</vt:lpstr>
      <vt:lpstr>Cabinett Office Data Ethics Tool</vt:lpstr>
      <vt:lpstr>PowerPoint Presentation</vt:lpstr>
      <vt:lpstr>Case studies</vt:lpstr>
      <vt:lpstr>The bad</vt:lpstr>
      <vt:lpstr>PowerPoint Presentation</vt:lpstr>
      <vt:lpstr>PowerPoint Presentation</vt:lpstr>
      <vt:lpstr>PowerPoint Presentation</vt:lpstr>
      <vt:lpstr>The racist sentencing support system</vt:lpstr>
      <vt:lpstr>PowerPoint Presentation</vt:lpstr>
      <vt:lpstr>The ugly</vt:lpstr>
      <vt:lpstr>PowerPoint Presentation</vt:lpstr>
      <vt:lpstr>The  good?</vt:lpstr>
      <vt:lpstr>Citizen science – where could be the harm in that?</vt:lpstr>
      <vt:lpstr>PowerPoint Presentation</vt:lpstr>
      <vt:lpstr>The good?</vt:lpstr>
      <vt:lpstr>Cloudteams</vt:lpstr>
      <vt:lpstr>PowerPoint Presentation</vt:lpstr>
      <vt:lpstr>Possible issues</vt:lpstr>
    </vt:vector>
  </TitlesOfParts>
  <Company>Desktop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Trojans, Agents and Tags: The New Generation of Investigators</dc:title>
  <dc:creator>s0566002</dc:creator>
  <cp:lastModifiedBy>Burkhard Schafer</cp:lastModifiedBy>
  <cp:revision>114</cp:revision>
  <dcterms:created xsi:type="dcterms:W3CDTF">2008-02-26T11:34:31Z</dcterms:created>
  <dcterms:modified xsi:type="dcterms:W3CDTF">2016-11-19T13:58:59Z</dcterms:modified>
</cp:coreProperties>
</file>