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3"/>
  </p:notesMasterIdLst>
  <p:sldIdLst>
    <p:sldId id="307" r:id="rId2"/>
    <p:sldId id="309" r:id="rId3"/>
    <p:sldId id="338" r:id="rId4"/>
    <p:sldId id="339" r:id="rId5"/>
    <p:sldId id="340" r:id="rId6"/>
    <p:sldId id="318" r:id="rId7"/>
    <p:sldId id="319" r:id="rId8"/>
    <p:sldId id="320" r:id="rId9"/>
    <p:sldId id="321" r:id="rId10"/>
    <p:sldId id="322" r:id="rId11"/>
    <p:sldId id="324" r:id="rId12"/>
    <p:sldId id="325" r:id="rId13"/>
    <p:sldId id="326" r:id="rId14"/>
    <p:sldId id="327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1024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B83C2-E61E-964E-9E2A-F19EC806C9A7}" type="datetimeFigureOut">
              <a:rPr lang="en-US" smtClean="0"/>
              <a:t>11/09/17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50472-75AD-184C-BDFB-65A5BBF34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65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57BFE6-10B6-4325-BA0E-A68B85AF0ECC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E4DD24-5541-4EA1-9EF3-E27FE4495937}" type="slidenum">
              <a:rPr lang="en-US"/>
              <a:pPr/>
              <a:t>22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16BD7-9FE7-4C6C-874E-C4240E7270CE}" type="slidenum">
              <a:rPr lang="en-US"/>
              <a:pPr/>
              <a:t>24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D40C89-87C6-45C3-A50D-87C93CA55CE6}" type="slidenum">
              <a:rPr lang="en-US"/>
              <a:pPr/>
              <a:t>25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4FFED-F4A9-44D1-95DB-1B846C2DC302}" type="slidenum">
              <a:rPr lang="en-US"/>
              <a:pPr/>
              <a:t>26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A8B5F0-7F66-405C-9123-2C3374C3BDEB}" type="slidenum">
              <a:rPr lang="en-US"/>
              <a:pPr/>
              <a:t>27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124990-08E2-4A8A-AEB6-039FDB72AB3B}" type="slidenum">
              <a:rPr lang="en-US"/>
              <a:pPr/>
              <a:t>28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DF4AE3-E249-4C2F-9D1D-852B6A00384C}" type="slidenum">
              <a:rPr lang="en-US"/>
              <a:pPr/>
              <a:t>29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BCFB3C-CD78-4668-806D-33112C9202BF}" type="slidenum">
              <a:rPr lang="en-US"/>
              <a:pPr/>
              <a:t>30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61B28-6133-43A3-B79F-D446F035E0F0}" type="slidenum">
              <a:rPr lang="en-US"/>
              <a:pPr/>
              <a:t>31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62CF1F-DBBB-4B54-98E1-59B24D9E9A79}" type="slidenum">
              <a:rPr lang="en-US"/>
              <a:pPr/>
              <a:t>6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9C7A0D-7DA2-431E-A9AC-DB06D0AC4CE8}" type="slidenum">
              <a:rPr lang="en-US"/>
              <a:pPr/>
              <a:t>8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1980F-A2F6-49C5-A4B2-3C5D5666EEBA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4E5FB-64F8-4F5A-92C0-B62D6B539914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1884F-D3C9-4275-BA80-50E08CF65FA4}" type="slidenum">
              <a:rPr lang="en-US"/>
              <a:pPr/>
              <a:t>11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CDA352-7915-4650-BE94-2B41D48146CF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A45C8C-5290-48CB-9223-F784928162E1}" type="slidenum">
              <a:rPr lang="en-US"/>
              <a:pPr/>
              <a:t>13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ECE9E5-2A62-4B82-A2F0-BCD41E653DBD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30021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5250" y="1744663"/>
            <a:ext cx="1871663" cy="3962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7088" y="1744663"/>
            <a:ext cx="5465762" cy="3962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3139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1744663"/>
            <a:ext cx="3667125" cy="5334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27088" y="1855788"/>
            <a:ext cx="3668712" cy="385127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5788"/>
            <a:ext cx="3668713" cy="385127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21204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0775" y="609600"/>
            <a:ext cx="7772400" cy="515938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20775" y="1341438"/>
            <a:ext cx="3810000" cy="475456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83175" y="1341438"/>
            <a:ext cx="3810000" cy="230028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83175" y="3794125"/>
            <a:ext cx="3810000" cy="230187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1120775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808080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559175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18393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28675" y="1744663"/>
            <a:ext cx="3667125" cy="5334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088" y="1855788"/>
            <a:ext cx="3668712" cy="184943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855788"/>
            <a:ext cx="3668713" cy="184943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27088" y="3857625"/>
            <a:ext cx="3668712" cy="18494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57625"/>
            <a:ext cx="3668713" cy="18494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00926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FFFFFF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6500" y="5410200"/>
            <a:ext cx="4191000" cy="792163"/>
          </a:xfrm>
          <a:prstGeom prst="rect">
            <a:avLst/>
          </a:prstGeom>
          <a:noFill/>
        </p:spPr>
      </p:pic>
      <p:pic>
        <p:nvPicPr>
          <p:cNvPr id="96259" name="Picture 3" descr="big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2305050" cy="6802438"/>
          </a:xfrm>
          <a:prstGeom prst="rect">
            <a:avLst/>
          </a:prstGeom>
          <a:noFill/>
        </p:spPr>
      </p:pic>
      <p:sp>
        <p:nvSpPr>
          <p:cNvPr id="962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341438"/>
            <a:ext cx="7772400" cy="11430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fld id="{FA942890-DF84-4E3B-8777-FEBAE00FD611}" type="datetime1">
              <a:rPr lang="en-GB"/>
              <a:pPr/>
              <a:t>18/09/17</a:t>
            </a:fld>
            <a:endParaRPr lang="en-US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2138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Professional Issues: Meeting 1 Professionalism</a:t>
            </a:r>
          </a:p>
        </p:txBody>
      </p:sp>
      <p:sp>
        <p:nvSpPr>
          <p:cNvPr id="96264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9A52320-1BEB-4ADC-83C0-AA549B05E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6973667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855788"/>
            <a:ext cx="3668712" cy="3851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5788"/>
            <a:ext cx="3668713" cy="3851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63501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98316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14977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714421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321727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3081947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50028"/>
      </p:ext>
    </p:extLst>
  </p:cSld>
  <p:clrMapOvr>
    <a:masterClrMapping/>
  </p:clrMapOvr>
  <p:transition xmlns:p14="http://schemas.microsoft.com/office/powerpoint/2010/main" spd="slow" advClick="0" advTm="20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8675" y="1649507"/>
            <a:ext cx="7489825" cy="466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320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27" name="Picture 40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875" y="269875"/>
            <a:ext cx="215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5393" y="269875"/>
            <a:ext cx="5718608" cy="533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445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xmlns:p14="http://schemas.microsoft.com/office/powerpoint/2010/main" spd="slow" advClick="0" advTm="20000">
    <p:push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F0072"/>
          </a:solidFill>
          <a:latin typeface="Times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F0072"/>
          </a:solidFill>
          <a:latin typeface="Times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F0072"/>
          </a:solidFill>
          <a:latin typeface="Times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F0072"/>
          </a:solidFill>
          <a:latin typeface="Times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CF0072"/>
          </a:solidFill>
          <a:latin typeface="Time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CF0072"/>
          </a:solidFill>
          <a:latin typeface="Time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CF0072"/>
          </a:solidFill>
          <a:latin typeface="Time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CF007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rgbClr val="404040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404040"/>
          </a:solidFill>
          <a:latin typeface="+mn-lt"/>
          <a:ea typeface="ＭＳ Ｐゴシック" charset="-128"/>
        </a:defRPr>
      </a:lvl2pPr>
      <a:lvl3pPr marL="668338" indent="-287338" algn="l" rtl="0" eaLnBrk="0" fontAlgn="base" hangingPunct="0">
        <a:spcBef>
          <a:spcPct val="20000"/>
        </a:spcBef>
        <a:spcAft>
          <a:spcPct val="0"/>
        </a:spcAft>
        <a:buClr>
          <a:srgbClr val="D0103A"/>
        </a:buClr>
        <a:buChar char="–"/>
        <a:defRPr sz="2400">
          <a:solidFill>
            <a:srgbClr val="404040"/>
          </a:solidFill>
          <a:latin typeface="+mn-lt"/>
          <a:ea typeface="ＭＳ Ｐゴシック" charset="-128"/>
        </a:defRPr>
      </a:lvl3pPr>
      <a:lvl4pPr marL="1046163" indent="-187325" algn="l" rtl="0" eaLnBrk="0" fontAlgn="base" hangingPunct="0">
        <a:spcBef>
          <a:spcPct val="20000"/>
        </a:spcBef>
        <a:spcAft>
          <a:spcPct val="0"/>
        </a:spcAft>
        <a:buClr>
          <a:srgbClr val="D0103A"/>
        </a:buClr>
        <a:buFont typeface="Times" charset="0"/>
        <a:buChar char="•"/>
        <a:defRPr sz="2400">
          <a:solidFill>
            <a:srgbClr val="404040"/>
          </a:solidFill>
          <a:latin typeface="+mn-lt"/>
          <a:ea typeface="ＭＳ Ｐゴシック" charset="-128"/>
        </a:defRPr>
      </a:lvl4pPr>
      <a:lvl5pPr marL="1524000" indent="-287338" algn="l" rtl="0" eaLnBrk="0" fontAlgn="base" hangingPunct="0">
        <a:spcBef>
          <a:spcPct val="20000"/>
        </a:spcBef>
        <a:spcAft>
          <a:spcPct val="0"/>
        </a:spcAft>
        <a:buClr>
          <a:srgbClr val="D0103A"/>
        </a:buClr>
        <a:buChar char="–"/>
        <a:defRPr sz="2400">
          <a:solidFill>
            <a:srgbClr val="404040"/>
          </a:solidFill>
          <a:latin typeface="+mn-lt"/>
          <a:ea typeface="ＭＳ Ｐゴシック" charset="-128"/>
        </a:defRPr>
      </a:lvl5pPr>
      <a:lvl6pPr marL="1981200" indent="-287338" algn="l" rtl="0" fontAlgn="base">
        <a:spcBef>
          <a:spcPct val="20000"/>
        </a:spcBef>
        <a:spcAft>
          <a:spcPct val="0"/>
        </a:spcAft>
        <a:buClr>
          <a:srgbClr val="D0103A"/>
        </a:buClr>
        <a:buChar char="–"/>
        <a:defRPr sz="1400">
          <a:solidFill>
            <a:srgbClr val="8E908F"/>
          </a:solidFill>
          <a:latin typeface="+mn-lt"/>
          <a:ea typeface="ＭＳ Ｐゴシック" charset="-128"/>
        </a:defRPr>
      </a:lvl6pPr>
      <a:lvl7pPr marL="2438400" indent="-287338" algn="l" rtl="0" fontAlgn="base">
        <a:spcBef>
          <a:spcPct val="20000"/>
        </a:spcBef>
        <a:spcAft>
          <a:spcPct val="0"/>
        </a:spcAft>
        <a:buClr>
          <a:srgbClr val="D0103A"/>
        </a:buClr>
        <a:buChar char="–"/>
        <a:defRPr sz="1400">
          <a:solidFill>
            <a:srgbClr val="8E908F"/>
          </a:solidFill>
          <a:latin typeface="+mn-lt"/>
          <a:ea typeface="ＭＳ Ｐゴシック" charset="-128"/>
        </a:defRPr>
      </a:lvl7pPr>
      <a:lvl8pPr marL="2895600" indent="-287338" algn="l" rtl="0" fontAlgn="base">
        <a:spcBef>
          <a:spcPct val="20000"/>
        </a:spcBef>
        <a:spcAft>
          <a:spcPct val="0"/>
        </a:spcAft>
        <a:buClr>
          <a:srgbClr val="D0103A"/>
        </a:buClr>
        <a:buChar char="–"/>
        <a:defRPr sz="1400">
          <a:solidFill>
            <a:srgbClr val="8E908F"/>
          </a:solidFill>
          <a:latin typeface="+mn-lt"/>
          <a:ea typeface="ＭＳ Ｐゴシック" charset="-128"/>
        </a:defRPr>
      </a:lvl8pPr>
      <a:lvl9pPr marL="3352800" indent="-287338" algn="l" rtl="0" fontAlgn="base">
        <a:spcBef>
          <a:spcPct val="20000"/>
        </a:spcBef>
        <a:spcAft>
          <a:spcPct val="0"/>
        </a:spcAft>
        <a:buClr>
          <a:srgbClr val="D0103A"/>
        </a:buClr>
        <a:buChar char="–"/>
        <a:defRPr sz="1400">
          <a:solidFill>
            <a:srgbClr val="8E908F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ip.org/members.htm" TargetMode="External"/><Relationship Id="rId4" Type="http://schemas.openxmlformats.org/officeDocument/2006/relationships/hyperlink" Target="http://www.ifip.org/tcs.htm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ducational" TargetMode="External"/><Relationship Id="rId4" Type="http://schemas.openxmlformats.org/officeDocument/2006/relationships/hyperlink" Target="http://en.wikipedia.org/wiki/Trainin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2" y="4406900"/>
            <a:ext cx="8421687" cy="1362075"/>
          </a:xfrm>
        </p:spPr>
        <p:txBody>
          <a:bodyPr/>
          <a:lstStyle/>
          <a:p>
            <a:r>
              <a:rPr lang="en-US" dirty="0"/>
              <a:t>Professions and Professionals</a:t>
            </a:r>
            <a:br>
              <a:rPr lang="en-US" dirty="0"/>
            </a:b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Professional </a:t>
            </a:r>
            <a:r>
              <a:rPr lang="en-US" dirty="0" smtClean="0"/>
              <a:t>Issues Professions </a:t>
            </a:r>
            <a:r>
              <a:rPr lang="en-US" dirty="0"/>
              <a:t>and Professionals</a:t>
            </a:r>
          </a:p>
        </p:txBody>
      </p:sp>
    </p:spTree>
    <p:extLst>
      <p:ext uri="{BB962C8B-B14F-4D97-AF65-F5344CB8AC3E}">
        <p14:creationId xmlns:p14="http://schemas.microsoft.com/office/powerpoint/2010/main" val="3114850145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0D97960-B554-4416-84FB-3EA02F6ACD6F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1D9C2325-EB88-47CF-81A0-4EB509D793DE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other definitions…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“Doing things right and doing the right thing” </a:t>
            </a:r>
            <a:r>
              <a:rPr lang="en-US" i="1"/>
              <a:t>(Chambers 20th Century Dictionary)</a:t>
            </a:r>
          </a:p>
          <a:p>
            <a:pPr>
              <a:lnSpc>
                <a:spcPct val="90000"/>
              </a:lnSpc>
            </a:pPr>
            <a:r>
              <a:rPr lang="en-US"/>
              <a:t>“an employment not mechanical and requiring some degree of learning; habitual employment; the collective body of persons engaged in any profession …”</a:t>
            </a:r>
          </a:p>
          <a:p>
            <a:pPr>
              <a:lnSpc>
                <a:spcPct val="90000"/>
              </a:lnSpc>
            </a:pPr>
            <a:r>
              <a:rPr lang="en-US"/>
              <a:t>(lawyers, doctors, architects, surveyors, accountants, engineers,etc )</a:t>
            </a:r>
          </a:p>
        </p:txBody>
      </p:sp>
    </p:spTree>
    <p:extLst>
      <p:ext uri="{BB962C8B-B14F-4D97-AF65-F5344CB8AC3E}">
        <p14:creationId xmlns:p14="http://schemas.microsoft.com/office/powerpoint/2010/main" val="407558486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DB18E8E5-CE9C-4ED8-8F6E-47A3C48DA0BE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875634FA-B484-4E0E-81E1-160C94704EFA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Collective Body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the collective body controls entry to the profession;</a:t>
            </a:r>
          </a:p>
          <a:p>
            <a:r>
              <a:rPr lang="en-US" sz="2400" dirty="0"/>
              <a:t>the collective body is self governing and self regulatory, in the sense that it establishes and enforces a code of conduct on its members;</a:t>
            </a:r>
          </a:p>
          <a:p>
            <a:r>
              <a:rPr lang="en-US" sz="2400" dirty="0"/>
              <a:t>the collective body is established either by a Royal Charter or an Act of Parliament which defines the extent of its authority and requires it to undertake certain duties and responsibilities.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4297482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D27ACA85-7BFC-4BBA-A425-2CDC3AF6D3BD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AD71104B-A384-44BA-BB8B-AD3861C19450}" type="slidenum">
              <a:rPr lang="en-US"/>
              <a:pPr/>
              <a:t>12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Professional Bodies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Promote and set standards in education</a:t>
            </a:r>
          </a:p>
          <a:p>
            <a:pPr lvl="1"/>
            <a:r>
              <a:rPr lang="en-GB"/>
              <a:t>Accredit courses</a:t>
            </a:r>
          </a:p>
          <a:p>
            <a:r>
              <a:rPr lang="en-GB"/>
              <a:t>Promote continuing personal development</a:t>
            </a:r>
          </a:p>
          <a:p>
            <a:r>
              <a:rPr lang="en-GB"/>
              <a:t>Promote advancement of the subject</a:t>
            </a:r>
          </a:p>
          <a:p>
            <a:r>
              <a:rPr lang="en-GB"/>
              <a:t>Promote exchange of knowledge</a:t>
            </a:r>
          </a:p>
          <a:p>
            <a:r>
              <a:rPr lang="en-GB"/>
              <a:t>Give official advice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95601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3A603FD7-D69C-4224-8D3F-FEDE3DBEC637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DAEEB16D-C17F-4AEC-B3FC-192EE26EFB58}" type="slidenum">
              <a:rPr lang="en-US"/>
              <a:pPr/>
              <a:t>13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USA: Engineer</a:t>
            </a:r>
            <a:endParaRPr lang="en-U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Term “engineer” much more strictly applied than here</a:t>
            </a:r>
          </a:p>
          <a:p>
            <a:r>
              <a:rPr lang="en-GB"/>
              <a:t>State licensing boards</a:t>
            </a:r>
          </a:p>
          <a:p>
            <a:r>
              <a:rPr lang="en-GB"/>
              <a:t>Applying strict regulation to software engineers would cripple the sector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6309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3062D064-6CCF-42C5-87B3-F1C1CE264CD8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40080FCD-08C7-4376-86E9-7887CB7E9006}" type="slidenum">
              <a:rPr lang="en-US"/>
              <a:pPr/>
              <a:t>14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BCS Codes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of </a:t>
            </a:r>
            <a:r>
              <a:rPr lang="en-US" sz="2400" b="1" dirty="0"/>
              <a:t>Conduct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Sets out the professional standards required by the Society as a condition of membership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Covers public interest, duty to relevant authority, duty to the profession, professional competence and integrity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of </a:t>
            </a:r>
            <a:r>
              <a:rPr lang="en-US" sz="2400" b="1" dirty="0"/>
              <a:t>Good Practice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“describes standards of practice relating to contemporary demands found in IT”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Covers practices common to all disciplines plus some specific to IT, business, education .. Such as: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0367127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of Conduct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82" y="1649507"/>
            <a:ext cx="7489825" cy="4661713"/>
          </a:xfrm>
        </p:spPr>
        <p:txBody>
          <a:bodyPr/>
          <a:lstStyle/>
          <a:p>
            <a:r>
              <a:rPr lang="en-US" sz="2000" dirty="0" smtClean="0"/>
              <a:t>1</a:t>
            </a:r>
            <a:r>
              <a:rPr lang="en-US" sz="2000" dirty="0"/>
              <a:t>. </a:t>
            </a:r>
            <a:r>
              <a:rPr lang="en-US" sz="2000" b="1" dirty="0" smtClean="0"/>
              <a:t>Public </a:t>
            </a:r>
            <a:r>
              <a:rPr lang="en-US" sz="2000" b="1" dirty="0"/>
              <a:t>Interest </a:t>
            </a:r>
            <a:endParaRPr lang="en-US" sz="2000" b="1" dirty="0"/>
          </a:p>
          <a:p>
            <a:r>
              <a:rPr lang="en-US" sz="2000" dirty="0"/>
              <a:t>You shall: </a:t>
            </a:r>
            <a:endParaRPr lang="en-US" sz="2000" dirty="0"/>
          </a:p>
          <a:p>
            <a:r>
              <a:rPr lang="en-US" sz="2000" dirty="0"/>
              <a:t>have due regard for public health, privacy, security and wellbeing of others and the environment. </a:t>
            </a:r>
          </a:p>
          <a:p>
            <a:r>
              <a:rPr lang="en-US" sz="2000" dirty="0"/>
              <a:t>have due regard for the legitimate rights of Third Parties*. </a:t>
            </a:r>
          </a:p>
          <a:p>
            <a:r>
              <a:rPr lang="en-US" sz="2000" dirty="0"/>
              <a:t>conduct your professional activities without discrimination on the grounds of sex, sexual orientation, marital status, nationality, </a:t>
            </a:r>
            <a:r>
              <a:rPr lang="en-US" sz="2000" dirty="0" err="1"/>
              <a:t>colour</a:t>
            </a:r>
            <a:r>
              <a:rPr lang="en-US" sz="2000" dirty="0"/>
              <a:t>, race, ethnic origin, religion, age or disability, or of any other condition or requirement </a:t>
            </a:r>
          </a:p>
          <a:p>
            <a:r>
              <a:rPr lang="en-US" sz="2000" dirty="0"/>
              <a:t>promote equal access to the benefits of IT and seek to promote the inclusion of all sectors in society wherever opportunities arise.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40745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of Conduct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82" y="1110744"/>
            <a:ext cx="7489825" cy="4661713"/>
          </a:xfrm>
        </p:spPr>
        <p:txBody>
          <a:bodyPr/>
          <a:lstStyle/>
          <a:p>
            <a:r>
              <a:rPr lang="en-US" sz="1800" dirty="0"/>
              <a:t>2. Professional Competence and Integrity </a:t>
            </a:r>
            <a:endParaRPr lang="en-US" sz="1800" dirty="0"/>
          </a:p>
          <a:p>
            <a:r>
              <a:rPr lang="en-US" sz="1800" dirty="0"/>
              <a:t>You shall: </a:t>
            </a:r>
            <a:endParaRPr lang="en-US" sz="1800" dirty="0"/>
          </a:p>
          <a:p>
            <a:r>
              <a:rPr lang="en-US" sz="1800" dirty="0"/>
              <a:t>only undertake to do work or provide a service that is within your professional competence. </a:t>
            </a:r>
          </a:p>
          <a:p>
            <a:r>
              <a:rPr lang="en-US" sz="1800" dirty="0"/>
              <a:t>NOT claim any level of competence that you do not possess. </a:t>
            </a:r>
          </a:p>
          <a:p>
            <a:r>
              <a:rPr lang="en-US" sz="1800" dirty="0"/>
              <a:t>develop your professional knowledge, skills and competence on a continuing basis, maintaining awareness of technological developments, procedures, and standards that are relevant to your field. </a:t>
            </a:r>
          </a:p>
          <a:p>
            <a:r>
              <a:rPr lang="en-US" sz="1800" dirty="0"/>
              <a:t>ensure that you have the knowledge and understanding of Legislation* and that you comply with such Legislation, in carrying out your professional responsibilities. </a:t>
            </a:r>
          </a:p>
          <a:p>
            <a:r>
              <a:rPr lang="en-US" sz="1800" dirty="0"/>
              <a:t>respect and value alternative viewpoints and, seek, accept and offer honest criticisms of work. </a:t>
            </a:r>
          </a:p>
          <a:p>
            <a:r>
              <a:rPr lang="en-US" sz="1800" dirty="0"/>
              <a:t>avoid injuring others, their property, reputation, or employment by false or malicious or negligent action or inaction. </a:t>
            </a:r>
          </a:p>
          <a:p>
            <a:r>
              <a:rPr lang="en-US" sz="1800" dirty="0"/>
              <a:t>reject and will not make any offer of bribery or unethical inducement.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404729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Data Protection Regulation</a:t>
            </a:r>
            <a:endParaRPr lang="en-US" dirty="0"/>
          </a:p>
        </p:txBody>
      </p:sp>
      <p:pic>
        <p:nvPicPr>
          <p:cNvPr id="6" name="Content Placeholder 5" descr="Screen Shot 2017-09-18 at 15.18.5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8" r="70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16317685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Related to Automated Decision Making</a:t>
            </a:r>
            <a:endParaRPr lang="en-US" dirty="0"/>
          </a:p>
        </p:txBody>
      </p:sp>
      <p:pic>
        <p:nvPicPr>
          <p:cNvPr id="4" name="Content Placeholder 3" descr="Screen Shot 2017-09-18 at 15.20.4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561" b="-255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7047202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Related to Automated Decision Making</a:t>
            </a:r>
            <a:endParaRPr lang="en-US" dirty="0"/>
          </a:p>
        </p:txBody>
      </p:sp>
      <p:pic>
        <p:nvPicPr>
          <p:cNvPr id="4" name="Content Placeholder 3" descr="Screen Shot 2017-09-18 at 15.20.5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987" b="-329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93118213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What is a profession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Professional Conduct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Professional bodies in Computing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Computer Misuse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481091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Related to Automated Decision Making</a:t>
            </a:r>
            <a:endParaRPr lang="en-US" dirty="0"/>
          </a:p>
        </p:txBody>
      </p:sp>
      <p:pic>
        <p:nvPicPr>
          <p:cNvPr id="4" name="Content Placeholder 3" descr="Screen Shot 2017-09-18 at 15.21.37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786" b="-678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07270660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Related to Automated Decision Making</a:t>
            </a:r>
            <a:endParaRPr lang="en-US" dirty="0"/>
          </a:p>
        </p:txBody>
      </p:sp>
      <p:pic>
        <p:nvPicPr>
          <p:cNvPr id="4" name="Content Placeholder 3" descr="Screen Shot 2017-09-18 at 15.21.5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965" b="-179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26382775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431A64DA-E859-4F18-BDEF-B64FF2270A87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B60E8694-8C8E-4CED-92FD-A32C82CEA3D8}" type="slidenum">
              <a:rPr lang="en-US"/>
              <a:pPr/>
              <a:t>22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Breakout Session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 typeface="Monotype Sorts" pitchFamily="2" charset="2"/>
              <a:buAutoNum type="arabicPeriod"/>
            </a:pPr>
            <a:r>
              <a:rPr lang="en-US" dirty="0" smtClean="0"/>
              <a:t>Individually, do you know any systems that you use that apparently break the GDPR rules on decision making?</a:t>
            </a:r>
          </a:p>
          <a:p>
            <a:pPr marL="381000" indent="-381000">
              <a:buFont typeface="Monotype Sorts" pitchFamily="2" charset="2"/>
              <a:buAutoNum type="arabicPeriod"/>
            </a:pPr>
            <a:r>
              <a:rPr lang="en-US" dirty="0" smtClean="0"/>
              <a:t>In pairs, which part of the code of conduct do you think this causes most problem with?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75888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Pause while we do the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FEFF5192-207A-4916-BFEE-BF6BCA840ABE}" type="datetime1">
              <a:rPr lang="en-GB" smtClean="0"/>
              <a:pPr/>
              <a:t>18/09/17</a:t>
            </a:fld>
            <a:endParaRPr 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Professional Issues: Meeting 1 Professionalism</a:t>
            </a:r>
            <a:endParaRPr 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30793971-F13B-4FDD-B0F6-61947636746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40467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B92262A4-F430-4BB6-BF84-131B55433E2D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2E2AAF28-9AF0-499E-9E5F-4AA5ED3E9A29}" type="slidenum">
              <a:rPr lang="en-US"/>
              <a:pPr/>
              <a:t>24</a:t>
            </a:fld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IFIP</a:t>
            </a: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1800" i="1" dirty="0"/>
              <a:t>International Federation for Information Processing</a:t>
            </a:r>
          </a:p>
          <a:p>
            <a:endParaRPr lang="en-US" sz="1800" i="1" dirty="0"/>
          </a:p>
          <a:p>
            <a:r>
              <a:rPr lang="en-US" sz="1800" dirty="0"/>
              <a:t>“the leading multinational, apolitical organization in Information &amp; Communications Technologies and Sciences</a:t>
            </a:r>
          </a:p>
          <a:p>
            <a:r>
              <a:rPr lang="en-US" sz="1800" dirty="0"/>
              <a:t>recognized by United Nations and other world bodies</a:t>
            </a:r>
          </a:p>
          <a:p>
            <a:r>
              <a:rPr lang="en-US" sz="1800" dirty="0"/>
              <a:t>represents </a:t>
            </a:r>
            <a:r>
              <a:rPr lang="en-US" sz="1800" dirty="0">
                <a:hlinkClick r:id="rId3"/>
              </a:rPr>
              <a:t>IT Societies</a:t>
            </a:r>
            <a:r>
              <a:rPr lang="en-US" sz="1800" dirty="0"/>
              <a:t> from 56 countries or regions, covering all 5 continents with a total membership of over half a million</a:t>
            </a:r>
          </a:p>
          <a:p>
            <a:r>
              <a:rPr lang="en-US" sz="1800" dirty="0"/>
              <a:t>links more than 3500 scientists from Academia and Industry, organized in more than 101 Working Groups reporting to 13 </a:t>
            </a:r>
            <a:r>
              <a:rPr lang="en-US" sz="1800" dirty="0">
                <a:hlinkClick r:id="rId4"/>
              </a:rPr>
              <a:t>Technical Committees</a:t>
            </a:r>
            <a:endParaRPr lang="en-US" sz="1800" dirty="0"/>
          </a:p>
          <a:p>
            <a:r>
              <a:rPr lang="en-US" sz="1800" dirty="0"/>
              <a:t>sponsors 100 conferences yearly providing unparalleled coverage from theoretical informatics to the relationship between informatics and society including hardware and software technologies, and networked information systems”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26963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30DCC4B5-1FFC-4C8B-BB50-4F2A463ECD09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BF3B2446-4780-4943-AA2E-EEABC512D3EE}" type="slidenum">
              <a:rPr lang="en-US"/>
              <a:pPr/>
              <a:t>25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IFIP: no Code of Conduct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Why might that be?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65606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33153C1E-FB00-49A8-A7F4-D32536A3866F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FB4D925F-13CC-47CD-8379-01664774F061}" type="slidenum">
              <a:rPr lang="en-US"/>
              <a:pPr/>
              <a:t>26</a:t>
            </a:fld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IFIP: no Code of Conduct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Attempts were </a:t>
            </a:r>
            <a:r>
              <a:rPr lang="en-US" sz="2000" dirty="0" err="1"/>
              <a:t>criticised</a:t>
            </a:r>
            <a:r>
              <a:rPr lang="en-US" sz="2000" dirty="0"/>
              <a:t> as being from the perspective of white well-off males.</a:t>
            </a:r>
          </a:p>
          <a:p>
            <a:r>
              <a:rPr lang="en-GB" sz="2000" dirty="0"/>
              <a:t>Instead it issued guidelines but left this to member organisations</a:t>
            </a:r>
            <a:endParaRPr lang="en-US" sz="2000" dirty="0"/>
          </a:p>
          <a:p>
            <a:r>
              <a:rPr lang="en-US" sz="2000" dirty="0"/>
              <a:t>E.g. on viruses: IFIP urges: </a:t>
            </a:r>
          </a:p>
          <a:p>
            <a:pPr lvl="1"/>
            <a:r>
              <a:rPr lang="en-US" sz="1800" dirty="0"/>
              <a:t>Computer professionals to </a:t>
            </a:r>
            <a:r>
              <a:rPr lang="en-US" sz="1800" dirty="0" err="1"/>
              <a:t>recognise</a:t>
            </a:r>
            <a:r>
              <a:rPr lang="en-US" sz="1800" dirty="0"/>
              <a:t> the disastrous potential of viruses and not to distribute viruses knowingly</a:t>
            </a:r>
          </a:p>
          <a:p>
            <a:pPr lvl="1"/>
            <a:r>
              <a:rPr lang="en-US" sz="1800" dirty="0"/>
              <a:t>Educators to impress upon students the dangers of viruses</a:t>
            </a:r>
          </a:p>
          <a:p>
            <a:pPr lvl="1"/>
            <a:r>
              <a:rPr lang="en-US" sz="1800" dirty="0"/>
              <a:t>Publishers to refrain from publishing details of virus programs</a:t>
            </a:r>
          </a:p>
          <a:p>
            <a:pPr lvl="1"/>
            <a:r>
              <a:rPr lang="en-US" sz="1800" dirty="0"/>
              <a:t>Developers of virus detectors not to distribute viruses as tests</a:t>
            </a:r>
          </a:p>
          <a:p>
            <a:pPr lvl="1"/>
            <a:r>
              <a:rPr lang="en-US" sz="1800" dirty="0"/>
              <a:t>Resources to be devoted to R &amp; D of protection mechanisms</a:t>
            </a:r>
          </a:p>
          <a:p>
            <a:pPr lvl="1"/>
            <a:r>
              <a:rPr lang="en-US" sz="1800" dirty="0"/>
              <a:t>Governments to make distribution an offence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39654661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06A4F7F7-2E78-4424-AC41-3F9A4BEDE7BD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96A59BD-14CB-4FE9-AA9C-AB2DAA5C1C0F}" type="slidenum">
              <a:rPr lang="en-US"/>
              <a:pPr/>
              <a:t>27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/>
              <a:t>ACM: General Moral Imperatives</a:t>
            </a:r>
            <a:endParaRPr lang="en-US" sz="200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As an ACM member I will:</a:t>
            </a:r>
          </a:p>
          <a:p>
            <a:pPr lvl="1"/>
            <a:r>
              <a:rPr lang="en-GB"/>
              <a:t>Contribute to society and human wellbeing</a:t>
            </a:r>
          </a:p>
          <a:p>
            <a:pPr lvl="1"/>
            <a:r>
              <a:rPr lang="en-GB"/>
              <a:t>Avoid harm to others</a:t>
            </a:r>
          </a:p>
          <a:p>
            <a:pPr lvl="1"/>
            <a:r>
              <a:rPr lang="en-GB"/>
              <a:t>Be honest and trustworthy</a:t>
            </a:r>
          </a:p>
          <a:p>
            <a:pPr lvl="1"/>
            <a:r>
              <a:rPr lang="en-GB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87065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1BDB8D55-5BD4-4B56-864A-CD9CECC9CC77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FA527FFB-8705-4FA8-A1AC-FA9BCAED4EAC}" type="slidenum">
              <a:rPr lang="en-US"/>
              <a:pPr/>
              <a:t>28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EU – FEANI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Mobility directives</a:t>
            </a:r>
          </a:p>
          <a:p>
            <a:pPr lvl="1"/>
            <a:r>
              <a:rPr lang="en-GB"/>
              <a:t>Allow movement and professional recognition between countries</a:t>
            </a:r>
          </a:p>
          <a:p>
            <a:pPr lvl="1"/>
            <a:endParaRPr lang="en-GB"/>
          </a:p>
          <a:p>
            <a:pPr lvl="1"/>
            <a:r>
              <a:rPr lang="en-GB"/>
              <a:t>Fédération Européene d’Associations Nationales d’Ingénieurs</a:t>
            </a:r>
          </a:p>
          <a:p>
            <a:pPr lvl="1"/>
            <a:endParaRPr lang="en-GB"/>
          </a:p>
          <a:p>
            <a:pPr lvl="1"/>
            <a:r>
              <a:rPr lang="en-GB"/>
              <a:t>Members can use prefix Eur.Ing.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37060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Practices Common to all Engineering Disciplines</a:t>
            </a:r>
            <a:endParaRPr lang="en-US" sz="20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Maintain your technical competence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Adhere to regulations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Act professionally as a specialist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Use appropriate methods and tools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Manage your workload efficiently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Participate maturely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Respect the interests of your customers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Promote good practices within the organisation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Represent the profession to the public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4B73B05-9B99-404D-A1B5-B06E3F31F735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5305FD8F-7E43-46FD-9E18-AD41BC6D839E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77276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Bell </a:t>
            </a:r>
            <a:r>
              <a:rPr lang="en-US" dirty="0" err="1" smtClean="0"/>
              <a:t>Pottinger</a:t>
            </a:r>
            <a:r>
              <a:rPr lang="en-US" dirty="0" smtClean="0"/>
              <a:t> Case</a:t>
            </a:r>
            <a:endParaRPr lang="en-US" dirty="0"/>
          </a:p>
        </p:txBody>
      </p:sp>
      <p:pic>
        <p:nvPicPr>
          <p:cNvPr id="6" name="Content Placeholder 5" descr="Screen Shot 2017-09-18 at 15.01.3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7434" b="-117434"/>
          <a:stretch>
            <a:fillRect/>
          </a:stretch>
        </p:blipFill>
        <p:spPr>
          <a:xfrm>
            <a:off x="698500" y="1500188"/>
            <a:ext cx="7489825" cy="4662487"/>
          </a:xfrm>
        </p:spPr>
      </p:pic>
      <p:pic>
        <p:nvPicPr>
          <p:cNvPr id="7" name="Picture 6" descr="Screen Shot 2017-09-18 at 15.02.4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4833856"/>
            <a:ext cx="7620000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222670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B8A55C62-BBBB-4132-A3DD-715364F600BE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35394783-7C2E-4FEE-85C2-E089084F644C}" type="slidenum">
              <a:rPr lang="en-US"/>
              <a:pPr/>
              <a:t>30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Practices covered by the BCS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383" y="1649507"/>
            <a:ext cx="7489825" cy="46617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/>
              <a:t>Information Technology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Programme</a:t>
            </a:r>
            <a:r>
              <a:rPr lang="en-US" sz="2400" dirty="0"/>
              <a:t>/Project Management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Relationship Management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Security and Safety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Change Management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Quality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Business Processes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Research &amp; Development</a:t>
            </a:r>
          </a:p>
          <a:p>
            <a:pPr>
              <a:lnSpc>
                <a:spcPct val="80000"/>
              </a:lnSpc>
            </a:pPr>
            <a:endParaRPr lang="en-GB" sz="2400" dirty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GB" sz="2400" dirty="0"/>
              <a:t>We’ll Look at these in more detail later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6040053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E0205FB7-3B4C-46A4-832B-BD952FFFEE5A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A073A763-FEB7-4F94-BB91-1B07F0705F8B}" type="slidenum">
              <a:rPr lang="en-US"/>
              <a:pPr/>
              <a:t>31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r>
              <a:rPr lang="en-US" sz="1800" dirty="0"/>
              <a:t>Members of the Computing Profession are expected:</a:t>
            </a:r>
          </a:p>
          <a:p>
            <a:pPr lvl="1"/>
            <a:r>
              <a:rPr lang="en-US" sz="1600" dirty="0"/>
              <a:t>to work within the relevant legal framework</a:t>
            </a:r>
          </a:p>
          <a:p>
            <a:pPr lvl="1"/>
            <a:r>
              <a:rPr lang="en-US" sz="1600" dirty="0"/>
              <a:t>to act within a framework of rules of conduct</a:t>
            </a:r>
          </a:p>
          <a:p>
            <a:pPr lvl="1"/>
            <a:r>
              <a:rPr lang="en-US" sz="1600" dirty="0"/>
              <a:t>to be familiar with best practice and to exercise  </a:t>
            </a:r>
            <a:r>
              <a:rPr lang="en-US" sz="1600" dirty="0" err="1"/>
              <a:t>judgement</a:t>
            </a:r>
            <a:r>
              <a:rPr lang="en-US" sz="1600" dirty="0"/>
              <a:t> in applying it</a:t>
            </a:r>
          </a:p>
          <a:p>
            <a:r>
              <a:rPr lang="en-US" sz="1800" dirty="0"/>
              <a:t>Important documents to read are</a:t>
            </a:r>
          </a:p>
          <a:p>
            <a:pPr lvl="1"/>
            <a:r>
              <a:rPr lang="en-US" sz="1600" dirty="0" err="1"/>
              <a:t>Bott</a:t>
            </a:r>
            <a:r>
              <a:rPr lang="en-US" sz="1600" dirty="0"/>
              <a:t> et al. Chapter </a:t>
            </a:r>
            <a:r>
              <a:rPr lang="en-US" sz="1600" dirty="0" smtClean="0"/>
              <a:t>1-3</a:t>
            </a:r>
            <a:endParaRPr lang="en-US" sz="1600" dirty="0"/>
          </a:p>
          <a:p>
            <a:pPr lvl="1"/>
            <a:r>
              <a:rPr lang="en-US" sz="1600" dirty="0"/>
              <a:t>BCS Code of Conduct</a:t>
            </a:r>
          </a:p>
          <a:p>
            <a:pPr lvl="1"/>
            <a:r>
              <a:rPr lang="en-US" sz="1600" dirty="0"/>
              <a:t>BCS Code of Good Practice</a:t>
            </a:r>
          </a:p>
          <a:p>
            <a:r>
              <a:rPr lang="en-GB" sz="1800" dirty="0"/>
              <a:t>Homework for next </a:t>
            </a:r>
            <a:r>
              <a:rPr lang="en-GB" sz="1800" dirty="0" smtClean="0"/>
              <a:t>time:</a:t>
            </a:r>
            <a:endParaRPr lang="en-GB" sz="1800" dirty="0"/>
          </a:p>
          <a:p>
            <a:pPr lvl="1"/>
            <a:r>
              <a:rPr lang="en-GB" sz="1600" dirty="0"/>
              <a:t>Write a paragraph contrasting the Code of Conduct with the Code of Practice.  In particular invent two example contexts – one where the </a:t>
            </a:r>
            <a:r>
              <a:rPr lang="en-GB" sz="1600" dirty="0" err="1"/>
              <a:t>CoC</a:t>
            </a:r>
            <a:r>
              <a:rPr lang="en-GB" sz="1600" dirty="0"/>
              <a:t> is more useful than the </a:t>
            </a:r>
            <a:r>
              <a:rPr lang="en-GB" sz="1600" dirty="0" err="1"/>
              <a:t>CoP</a:t>
            </a:r>
            <a:r>
              <a:rPr lang="en-GB" sz="1600" dirty="0"/>
              <a:t> and vice versa.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2062593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PCRA Code of Conduct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8675" y="1251849"/>
            <a:ext cx="7489825" cy="4661713"/>
          </a:xfrm>
        </p:spPr>
        <p:txBody>
          <a:bodyPr/>
          <a:lstStyle/>
          <a:p>
            <a:r>
              <a:rPr lang="en-US" sz="2400" b="1" dirty="0"/>
              <a:t>2 Conduct towards the Public, the Media and other Professionals </a:t>
            </a:r>
            <a:endParaRPr lang="en-US" sz="2400" dirty="0"/>
          </a:p>
          <a:p>
            <a:r>
              <a:rPr lang="en-US" sz="2400" dirty="0"/>
              <a:t>A member shall: </a:t>
            </a:r>
            <a:endParaRPr lang="en-US" sz="2400" dirty="0"/>
          </a:p>
          <a:p>
            <a:r>
              <a:rPr lang="en-US" sz="2400" dirty="0"/>
              <a:t>2.1 Conduct their professional activities with proper regard to the public interest. </a:t>
            </a:r>
            <a:endParaRPr lang="en-US" sz="2400" dirty="0"/>
          </a:p>
          <a:p>
            <a:r>
              <a:rPr lang="en-US" sz="2400" dirty="0"/>
              <a:t>2.2 Have a positive duty at all times to respect the truth and shall not disseminate false or misleading information knowingly or recklessly, and to use proper care to avoid doing so inadvertently. </a:t>
            </a:r>
            <a:endParaRPr lang="en-US" sz="2400" dirty="0"/>
          </a:p>
          <a:p>
            <a:r>
              <a:rPr lang="en-US" sz="2400" dirty="0"/>
              <a:t>2.3 Have a duty to ensure that the actual interest of any </a:t>
            </a:r>
            <a:r>
              <a:rPr lang="en-US" sz="2400" dirty="0" err="1"/>
              <a:t>organisation</a:t>
            </a:r>
            <a:r>
              <a:rPr lang="en-US" sz="2400" dirty="0"/>
              <a:t> with which they may be professionally concerned is adequately declared.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3185143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PCRA Code of Conduct Continued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8675" y="1290332"/>
            <a:ext cx="7489825" cy="4661713"/>
          </a:xfrm>
        </p:spPr>
        <p:txBody>
          <a:bodyPr/>
          <a:lstStyle/>
          <a:p>
            <a:r>
              <a:rPr lang="en-US" sz="1800" dirty="0"/>
              <a:t>2.4 When working in association with other professionals, identify and respect the codes of these professions and shall not knowingly be party to any breach of such codes. </a:t>
            </a:r>
            <a:endParaRPr lang="en-US" sz="1800" dirty="0"/>
          </a:p>
          <a:p>
            <a:r>
              <a:rPr lang="en-US" sz="1800" dirty="0"/>
              <a:t>2.5 If a member of either House of Parliament, member of a Local Authority or of any statutory </a:t>
            </a:r>
            <a:r>
              <a:rPr lang="en-US" sz="1800" dirty="0" err="1"/>
              <a:t>organisation</a:t>
            </a:r>
            <a:r>
              <a:rPr lang="en-US" sz="1800" dirty="0"/>
              <a:t> or body, record that material in the relevant section of the PRCA Public Affairs and Lobbying Register. </a:t>
            </a:r>
            <a:endParaRPr lang="en-US" sz="1800" dirty="0"/>
          </a:p>
          <a:p>
            <a:r>
              <a:rPr lang="en-US" sz="1800" dirty="0"/>
              <a:t>2.6 </a:t>
            </a:r>
            <a:r>
              <a:rPr lang="en-US" sz="1800" dirty="0" err="1"/>
              <a:t>Honour</a:t>
            </a:r>
            <a:r>
              <a:rPr lang="en-US" sz="1800" dirty="0"/>
              <a:t> confidences received or given in the course of professional activity. </a:t>
            </a:r>
            <a:endParaRPr lang="en-US" sz="1800" dirty="0"/>
          </a:p>
          <a:p>
            <a:r>
              <a:rPr lang="en-US" sz="1800" dirty="0"/>
              <a:t>2.7 Neither propose nor undertake any action which would constitute an improper influence on organs of government, or on legislation, or on the media of communication. </a:t>
            </a:r>
            <a:endParaRPr lang="en-US" sz="1800" dirty="0"/>
          </a:p>
          <a:p>
            <a:r>
              <a:rPr lang="en-US" sz="1800" dirty="0"/>
              <a:t>2.8 Neither offer nor give any inducement to persons holding public office or members of any statutory body or </a:t>
            </a:r>
            <a:r>
              <a:rPr lang="en-US" sz="1800" dirty="0" err="1"/>
              <a:t>organisation</a:t>
            </a:r>
            <a:r>
              <a:rPr lang="en-US" sz="1800" dirty="0"/>
              <a:t> who are not directors, executives or retained consultants, with intent to further the interests of the </a:t>
            </a:r>
            <a:r>
              <a:rPr lang="en-US" sz="1800" dirty="0" err="1"/>
              <a:t>organisation</a:t>
            </a:r>
            <a:r>
              <a:rPr lang="en-US" sz="1800" dirty="0"/>
              <a:t> if such action is inconsistent with the public interest. 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64248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610EEDA-45C2-45EF-8D1E-C08160BD4B01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D9717B31-43F7-40AD-840F-7AAF81D5F5B2}" type="slidenum">
              <a:rPr lang="en-US"/>
              <a:pPr/>
              <a:t>6</a:t>
            </a:fld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Breakout Session</a:t>
            </a: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 typeface="Monotype Sorts" pitchFamily="2" charset="2"/>
              <a:buAutoNum type="arabicPeriod"/>
            </a:pPr>
            <a:r>
              <a:rPr lang="en-GB" sz="2400" dirty="0"/>
              <a:t>On your own: write a definition of the meaning of “profession” (2 or three lines max).</a:t>
            </a:r>
          </a:p>
          <a:p>
            <a:pPr marL="381000" indent="-381000">
              <a:buFont typeface="Monotype Sorts" pitchFamily="2" charset="2"/>
              <a:buAutoNum type="arabicPeriod"/>
            </a:pPr>
            <a:r>
              <a:rPr lang="en-GB" sz="2400" dirty="0"/>
              <a:t>In a pair: </a:t>
            </a:r>
          </a:p>
          <a:p>
            <a:pPr marL="800100" lvl="1" indent="-342900">
              <a:buFont typeface="Monotype Sorts" pitchFamily="2" charset="2"/>
              <a:buChar char="n"/>
            </a:pPr>
            <a:r>
              <a:rPr lang="en-GB" sz="2000" dirty="0"/>
              <a:t>compare and discuss your definitions – do they capture what you want to capture?</a:t>
            </a:r>
          </a:p>
          <a:p>
            <a:pPr marL="800100" lvl="1" indent="-342900">
              <a:buFont typeface="Monotype Sorts" pitchFamily="2" charset="2"/>
              <a:buChar char="n"/>
            </a:pPr>
            <a:r>
              <a:rPr lang="en-GB" sz="2000" dirty="0"/>
              <a:t>If they differ significantly keep both and refine them, otherwise produce a single refined definition</a:t>
            </a:r>
          </a:p>
          <a:p>
            <a:pPr marL="381000" indent="-381000">
              <a:buFont typeface="Monotype Sorts" pitchFamily="2" charset="2"/>
              <a:buAutoNum type="arabicPeriod"/>
            </a:pPr>
            <a:r>
              <a:rPr lang="en-GB" sz="2400" dirty="0"/>
              <a:t>In fours: combine your definitions into at most two definitions: main and </a:t>
            </a:r>
            <a:r>
              <a:rPr lang="en-GB" sz="2400" dirty="0" smtClean="0"/>
              <a:t>alternate.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7882923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Pause – While we do the task in 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FEFF5192-207A-4916-BFEE-BF6BCA840ABE}" type="datetime1">
              <a:rPr lang="en-GB" smtClean="0"/>
              <a:pPr/>
              <a:t>18/09/17</a:t>
            </a:fld>
            <a:endParaRPr 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Professional Issues: Meeting 1 Professionalism</a:t>
            </a:r>
            <a:endParaRPr 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30793971-F13B-4FDD-B0F6-61947636746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31834"/>
      </p:ext>
    </p:extLst>
  </p:cSld>
  <p:clrMapOvr>
    <a:masterClrMapping/>
  </p:clrMapOvr>
  <p:transition xmlns:p14="http://schemas.microsoft.com/office/powerpoint/2010/main" spd="slow" advClick="0" advTm="20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27F5D054-B04E-4CD0-8ADD-2C23C4FBEF51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563DD803-F525-4D9A-B9D2-06ABED4A1C8E}" type="slidenum">
              <a:rPr lang="en-US"/>
              <a:pPr/>
              <a:t>8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Profession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/>
              <a:t>Wikipedia: </a:t>
            </a:r>
            <a:r>
              <a:rPr lang="en-US" sz="2400" dirty="0"/>
              <a:t>"A </a:t>
            </a:r>
            <a:r>
              <a:rPr lang="en-US" sz="2400" b="1" dirty="0"/>
              <a:t>profession</a:t>
            </a:r>
            <a:r>
              <a:rPr lang="en-US" sz="2400" dirty="0"/>
              <a:t> is a vocation founded upon </a:t>
            </a:r>
            <a:r>
              <a:rPr lang="en-US" sz="2400" dirty="0" err="1"/>
              <a:t>specialised</a:t>
            </a:r>
            <a:r>
              <a:rPr lang="en-US" sz="2400" dirty="0"/>
              <a:t> </a:t>
            </a:r>
            <a:r>
              <a:rPr lang="en-US" sz="2400" dirty="0">
                <a:hlinkClick r:id="rId3" tooltip="Educational"/>
              </a:rPr>
              <a:t>educational</a:t>
            </a:r>
            <a:r>
              <a:rPr lang="en-US" sz="2400" dirty="0"/>
              <a:t> </a:t>
            </a:r>
            <a:r>
              <a:rPr lang="en-US" sz="2400" dirty="0">
                <a:hlinkClick r:id="rId4" tooltip="Training"/>
              </a:rPr>
              <a:t>training</a:t>
            </a:r>
            <a:r>
              <a:rPr lang="en-US" sz="2400" dirty="0"/>
              <a:t>, the purpose of which is to supply disinterested counsel and service to others, for a direct and definite compensation, wholly apart from expectation of other business gain" (New Statesman, 21 April 1917)</a:t>
            </a:r>
          </a:p>
          <a:p>
            <a:r>
              <a:rPr lang="en-GB" sz="2400" dirty="0"/>
              <a:t>Have a look at the Wikipedia page because it is contested precisely on the distinction between the vernacular and technical meanings.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6619920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3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677197FC-5BC0-4E43-9A30-518F44C0A020}" type="datetime1">
              <a:rPr lang="en-GB"/>
              <a:pPr/>
              <a:t>18/09/17</a:t>
            </a:fld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2004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Professional Issues: Meeting 1 Professionalism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2C21513D-D313-4125-AF82-40480B24FED5}" type="slidenum">
              <a:rPr lang="en-US"/>
              <a:pPr/>
              <a:t>9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Makes a Profession?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/>
              <a:t>“To me, the essence of professionalism is a commitment to develop one's skills to the fullest and to apply [them] responsibly to the problems at hand.  Professionalism requires adherence to the highest ethical standards of conduct and a willingness to subordinate narrow self-interest in pursuit of the more fundamental goal of public service”</a:t>
            </a:r>
          </a:p>
          <a:p>
            <a:pPr>
              <a:lnSpc>
                <a:spcPct val="90000"/>
              </a:lnSpc>
            </a:pPr>
            <a:endParaRPr lang="en-US" sz="180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i="1"/>
              <a:t>Justice Sandra Day O'Connor - US Supreme Court</a:t>
            </a:r>
          </a:p>
        </p:txBody>
      </p:sp>
    </p:spTree>
    <p:extLst>
      <p:ext uri="{BB962C8B-B14F-4D97-AF65-F5344CB8AC3E}">
        <p14:creationId xmlns:p14="http://schemas.microsoft.com/office/powerpoint/2010/main" val="3468234306"/>
      </p:ext>
    </p:extLst>
  </p:cSld>
  <p:clrMapOvr>
    <a:masterClrMapping/>
  </p:clrMapOvr>
  <p:transition xmlns:p14="http://schemas.microsoft.com/office/powerpoint/2010/main" spd="slow" advClick="0" advTm="20000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80808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80808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16588</TotalTime>
  <Words>1704</Words>
  <Application>Microsoft Macintosh PowerPoint</Application>
  <PresentationFormat>On-screen Show (4:3)</PresentationFormat>
  <Paragraphs>226</Paragraphs>
  <Slides>31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Professions and Professionals </vt:lpstr>
      <vt:lpstr>Professionals</vt:lpstr>
      <vt:lpstr>The Bell Pottinger Case</vt:lpstr>
      <vt:lpstr>PCRA Code of Conduct</vt:lpstr>
      <vt:lpstr>PCRA Code of Conduct Continued</vt:lpstr>
      <vt:lpstr>Breakout Session</vt:lpstr>
      <vt:lpstr>Pause – While we do the task in hand</vt:lpstr>
      <vt:lpstr>Profession</vt:lpstr>
      <vt:lpstr>What Makes a Profession?</vt:lpstr>
      <vt:lpstr>Some other definitions…</vt:lpstr>
      <vt:lpstr>The Collective Body</vt:lpstr>
      <vt:lpstr>Professional Bodies</vt:lpstr>
      <vt:lpstr>USA: Engineer</vt:lpstr>
      <vt:lpstr>BCS Codes</vt:lpstr>
      <vt:lpstr>Code of Conduct</vt:lpstr>
      <vt:lpstr>Code of Conduct</vt:lpstr>
      <vt:lpstr>The General Data Protection Regulation</vt:lpstr>
      <vt:lpstr>Rights Related to Automated Decision Making</vt:lpstr>
      <vt:lpstr>Rights Related to Automated Decision Making</vt:lpstr>
      <vt:lpstr>Rights Related to Automated Decision Making</vt:lpstr>
      <vt:lpstr>Rights Related to Automated Decision Making</vt:lpstr>
      <vt:lpstr>Breakout Session</vt:lpstr>
      <vt:lpstr>Pause while we do the exercise</vt:lpstr>
      <vt:lpstr>IFIP</vt:lpstr>
      <vt:lpstr>IFIP: no Code of Conduct</vt:lpstr>
      <vt:lpstr>IFIP: no Code of Conduct</vt:lpstr>
      <vt:lpstr>ACM: General Moral Imperatives</vt:lpstr>
      <vt:lpstr>EU – FEANI</vt:lpstr>
      <vt:lpstr>Practices Common to all Engineering Disciplines</vt:lpstr>
      <vt:lpstr>Practices covered by the BCS</vt:lpstr>
      <vt:lpstr>Summary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Anderson</dc:creator>
  <cp:lastModifiedBy>Stuart Anderson</cp:lastModifiedBy>
  <cp:revision>53</cp:revision>
  <dcterms:created xsi:type="dcterms:W3CDTF">2015-03-12T23:06:00Z</dcterms:created>
  <dcterms:modified xsi:type="dcterms:W3CDTF">2017-09-18T14:29:44Z</dcterms:modified>
</cp:coreProperties>
</file>