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58061-9F9D-164E-B0C1-2ADDC2716C76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58AFC-449B-8A40-AC12-5698754B6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32B42-DC87-498E-A632-832A160742B7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4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1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3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2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1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7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6984-362C-474E-893B-15B3DF46A048}" type="datetimeFigureOut">
              <a:rPr lang="en-US" smtClean="0"/>
              <a:t>06/11/17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C5EC-A0C0-A04E-B1B8-A80689859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5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Organisations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Bott</a:t>
            </a:r>
            <a:r>
              <a:rPr lang="en-US" smtClean="0"/>
              <a:t> Chapter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5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Becoming a Legal Entity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Types of organisation: commercial, public, not-for-profit. </a:t>
            </a:r>
          </a:p>
          <a:p>
            <a:r>
              <a:rPr lang="en-GB" dirty="0" smtClean="0"/>
              <a:t>Mostly we look at commercial organisations intended to make profits.</a:t>
            </a:r>
          </a:p>
          <a:p>
            <a:r>
              <a:rPr lang="en-GB" dirty="0" smtClean="0"/>
              <a:t>Different kinds of organisation:</a:t>
            </a:r>
          </a:p>
          <a:p>
            <a:pPr lvl="1"/>
            <a:r>
              <a:rPr lang="en-GB" dirty="0" smtClean="0"/>
              <a:t>Sole trader – individual – no legal formalities – the legal entity is the individual.  </a:t>
            </a:r>
          </a:p>
          <a:p>
            <a:pPr lvl="2"/>
            <a:r>
              <a:rPr lang="en-GB" dirty="0" smtClean="0"/>
              <a:t>If turnover is big enough will need to register for VAT etc.  </a:t>
            </a:r>
          </a:p>
          <a:p>
            <a:pPr lvl="2"/>
            <a:r>
              <a:rPr lang="en-GB" dirty="0" smtClean="0"/>
              <a:t>The individual is liable for company debts – so assets like home, savings are at risk</a:t>
            </a:r>
          </a:p>
          <a:p>
            <a:pPr lvl="1"/>
            <a:r>
              <a:rPr lang="en-GB" dirty="0" smtClean="0"/>
              <a:t>Partnership – this is the form a group must trade under unless it is a limited company</a:t>
            </a:r>
          </a:p>
          <a:p>
            <a:pPr lvl="2"/>
            <a:r>
              <a:rPr lang="en-GB" dirty="0" smtClean="0"/>
              <a:t>Often the required form of organisation for professionals e.g. law, medical, hedge fund etc because the liability issues control excesses</a:t>
            </a:r>
          </a:p>
          <a:p>
            <a:pPr lvl="2"/>
            <a:r>
              <a:rPr lang="en-GB" dirty="0" smtClean="0"/>
              <a:t>Liability is joint and several liability – all are fully liable for the debt of the partnership</a:t>
            </a:r>
          </a:p>
          <a:p>
            <a:pPr lvl="1"/>
            <a:r>
              <a:rPr lang="en-GB" dirty="0" smtClean="0"/>
              <a:t>Limited company : the preferred form of legal entity for commercial firms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45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Limited companies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Three principles:</a:t>
            </a:r>
          </a:p>
          <a:p>
            <a:pPr lvl="1"/>
            <a:r>
              <a:rPr lang="en-GB" dirty="0" smtClean="0"/>
              <a:t>The company is a legal person separate from the people who own or work in the company.</a:t>
            </a:r>
          </a:p>
          <a:p>
            <a:pPr lvl="1"/>
            <a:r>
              <a:rPr lang="en-GB" dirty="0" smtClean="0"/>
              <a:t>Ownership is divided into shares that can be bought and sold by shareholders</a:t>
            </a:r>
          </a:p>
          <a:p>
            <a:pPr lvl="1"/>
            <a:r>
              <a:rPr lang="en-GB" dirty="0" smtClean="0"/>
              <a:t>Owners of the company have no obligation to pay debts incurred by the company – the owners risk is limited to the value of their shares.</a:t>
            </a:r>
          </a:p>
          <a:p>
            <a:r>
              <a:rPr lang="en-GB" dirty="0" smtClean="0"/>
              <a:t>In the UK:</a:t>
            </a:r>
          </a:p>
          <a:p>
            <a:pPr lvl="1"/>
            <a:r>
              <a:rPr lang="en-GB" dirty="0" smtClean="0"/>
              <a:t>Public limited company (plc): public can hold shares – BA plc – shares may or may not be listed on the stock exchange</a:t>
            </a:r>
          </a:p>
          <a:p>
            <a:pPr lvl="1"/>
            <a:r>
              <a:rPr lang="en-GB" dirty="0" smtClean="0"/>
              <a:t>Private limited company (Ltd): shares cannot be held by the public -Small Company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94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Up a Limited Company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Two documents:</a:t>
            </a:r>
          </a:p>
          <a:p>
            <a:pPr lvl="1"/>
            <a:r>
              <a:rPr lang="en-GB" dirty="0" smtClean="0"/>
              <a:t>Memorandum of Association: short and simple – name, location of the registered office, objects of the company, liability clause (saying the limits to liability of the owners), share capital (e.g. 100 shares, value £1 – to be a plc must have capital over £50K).  Concludes with declaration of association that list the people setting up the company.</a:t>
            </a:r>
          </a:p>
          <a:p>
            <a:pPr lvl="1"/>
            <a:r>
              <a:rPr lang="en-GB" dirty="0" smtClean="0"/>
              <a:t>Articles of Association: Complex and technical (see the handout).  Covers how the company will run, roles of directors, …</a:t>
            </a:r>
          </a:p>
          <a:p>
            <a:r>
              <a:rPr lang="en-GB" dirty="0" smtClean="0"/>
              <a:t>Once a company is registered then the memo of association and articles of association are on public deposit at Companies House.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Sometimes shareholders run the company but in larger companies directors may be employed</a:t>
            </a:r>
          </a:p>
          <a:p>
            <a:r>
              <a:rPr lang="en-GB" dirty="0" smtClean="0"/>
              <a:t>Directors must:</a:t>
            </a:r>
          </a:p>
          <a:p>
            <a:pPr lvl="1"/>
            <a:r>
              <a:rPr lang="en-GB" dirty="0" smtClean="0"/>
              <a:t>Have regard to the owners and employees’ interests</a:t>
            </a:r>
          </a:p>
          <a:p>
            <a:pPr lvl="1"/>
            <a:r>
              <a:rPr lang="en-GB" dirty="0" smtClean="0"/>
              <a:t>Act in good faith and for the benefit of the company</a:t>
            </a:r>
          </a:p>
          <a:p>
            <a:pPr lvl="1"/>
            <a:r>
              <a:rPr lang="en-GB" dirty="0" smtClean="0"/>
              <a:t>Exercise skill and care (be “professional”)</a:t>
            </a:r>
          </a:p>
          <a:p>
            <a:pPr lvl="1"/>
            <a:r>
              <a:rPr lang="en-GB" dirty="0" smtClean="0"/>
              <a:t>Declare conflicts of Interest</a:t>
            </a:r>
          </a:p>
          <a:p>
            <a:pPr lvl="1"/>
            <a:r>
              <a:rPr lang="en-GB" dirty="0" smtClean="0"/>
              <a:t>Legally:</a:t>
            </a:r>
          </a:p>
          <a:p>
            <a:pPr lvl="2"/>
            <a:r>
              <a:rPr lang="en-GB" dirty="0" smtClean="0"/>
              <a:t>Be aware of the financial position of the company</a:t>
            </a:r>
          </a:p>
          <a:p>
            <a:pPr lvl="2"/>
            <a:r>
              <a:rPr lang="en-GB" dirty="0" smtClean="0"/>
              <a:t>Drawing up annual reports and accounts and filing them at companies house</a:t>
            </a:r>
          </a:p>
          <a:p>
            <a:pPr lvl="2"/>
            <a:r>
              <a:rPr lang="en-GB" dirty="0" smtClean="0"/>
              <a:t>Complies with relevant law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Companies have executive (employed) and non-executive (non-employed advisors) </a:t>
            </a:r>
          </a:p>
          <a:p>
            <a:r>
              <a:rPr lang="en-GB" dirty="0" smtClean="0"/>
              <a:t>Every company has a company secretary responsible for required communications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18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Conflicts of Interest – Activity – Reading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Individually, read clause 14 of the model articles</a:t>
            </a:r>
          </a:p>
          <a:p>
            <a:r>
              <a:rPr lang="en-GB" dirty="0" smtClean="0"/>
              <a:t>In pairs look again at clause 14(4) parts (a)-(c) </a:t>
            </a:r>
          </a:p>
          <a:p>
            <a:r>
              <a:rPr lang="en-GB" dirty="0" smtClean="0"/>
              <a:t>Choose one each of (a) – (c) and try to explain it to your partner</a:t>
            </a:r>
          </a:p>
          <a:p>
            <a:r>
              <a:rPr lang="en-GB" dirty="0" smtClean="0"/>
              <a:t>Write down your explanations.</a:t>
            </a:r>
          </a:p>
          <a:p>
            <a:r>
              <a:rPr lang="en-GB" dirty="0" smtClean="0"/>
              <a:t>Get together in a group of four</a:t>
            </a:r>
          </a:p>
          <a:p>
            <a:r>
              <a:rPr lang="en-GB" dirty="0" smtClean="0"/>
              <a:t>Review your explanations – choose the best one and then work together to write a short scenario describing when you think that clause might be invoked in an imaginary company.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10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up a company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Not necessary to employ a lawyer or accountant</a:t>
            </a:r>
          </a:p>
          <a:p>
            <a:r>
              <a:rPr lang="en-GB" dirty="0" smtClean="0"/>
              <a:t>Easiest way is to buy an “off-the-shelf” company and tailor it to your needs (change the name, objectives, constitution, …)</a:t>
            </a:r>
          </a:p>
          <a:p>
            <a:r>
              <a:rPr lang="en-GB" dirty="0" smtClean="0"/>
              <a:t>Registering a company yourself costs £100 (same-day service at the Register of Companies) – this is slower because you need to fill in forms etc.</a:t>
            </a:r>
          </a:p>
          <a:p>
            <a:r>
              <a:rPr lang="en-GB" dirty="0" smtClean="0"/>
              <a:t>UK and US have similar, easy, ways to set up companies.  In other countries it can take several months and cost thousands of pounds.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69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Non-Commercial Bodies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Statutory bodies – set up by act of Parliament e.g. local unitary authorities.</a:t>
            </a:r>
          </a:p>
          <a:p>
            <a:r>
              <a:rPr lang="en-GB" dirty="0" smtClean="0"/>
              <a:t>Royal Charter: sets up free-standing bodies that are independent of the state, e.g. Universities</a:t>
            </a:r>
          </a:p>
          <a:p>
            <a:r>
              <a:rPr lang="en-GB" dirty="0" smtClean="0"/>
              <a:t>Not-for-profit organisations (often established as companies limited by guarantee):</a:t>
            </a:r>
          </a:p>
          <a:p>
            <a:pPr lvl="1"/>
            <a:r>
              <a:rPr lang="en-GB" dirty="0" smtClean="0"/>
              <a:t>Charities</a:t>
            </a:r>
          </a:p>
          <a:p>
            <a:pPr lvl="1"/>
            <a:r>
              <a:rPr lang="en-GB" dirty="0" smtClean="0"/>
              <a:t>Professional organisations: BCS, Institute of Physics, …</a:t>
            </a:r>
          </a:p>
          <a:p>
            <a:pPr lvl="1"/>
            <a:r>
              <a:rPr lang="en-GB" dirty="0" smtClean="0"/>
              <a:t>Political Parties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4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Becoming a legal entity</a:t>
            </a:r>
          </a:p>
          <a:p>
            <a:r>
              <a:rPr lang="en-GB" dirty="0" smtClean="0"/>
              <a:t>What situations are different entities appropriate</a:t>
            </a:r>
          </a:p>
          <a:p>
            <a:r>
              <a:rPr lang="en-GB" dirty="0" smtClean="0"/>
              <a:t>Limited companies</a:t>
            </a:r>
          </a:p>
          <a:p>
            <a:r>
              <a:rPr lang="en-GB" dirty="0" smtClean="0"/>
              <a:t>Obligations on limited companies</a:t>
            </a:r>
          </a:p>
          <a:p>
            <a:r>
              <a:rPr lang="en-GB" dirty="0" smtClean="0"/>
              <a:t>Other 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08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780</Words>
  <Application>Microsoft Macintosh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Organisations</vt:lpstr>
      <vt:lpstr>Becoming a Legal Entity</vt:lpstr>
      <vt:lpstr>Limited companies</vt:lpstr>
      <vt:lpstr>Setting Up a Limited Company</vt:lpstr>
      <vt:lpstr>Directors</vt:lpstr>
      <vt:lpstr>Conflicts of Interest – Activity – Reading </vt:lpstr>
      <vt:lpstr>Setting up a company</vt:lpstr>
      <vt:lpstr>Non-Commercial Bodies</vt:lpstr>
      <vt:lpstr>Summary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</dc:title>
  <dc:creator>Stuart Anderson</dc:creator>
  <cp:lastModifiedBy>Stuart Anderson</cp:lastModifiedBy>
  <cp:revision>3</cp:revision>
  <dcterms:created xsi:type="dcterms:W3CDTF">2017-11-05T22:40:40Z</dcterms:created>
  <dcterms:modified xsi:type="dcterms:W3CDTF">2017-11-06T00:46:06Z</dcterms:modified>
</cp:coreProperties>
</file>