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sldIdLst>
    <p:sldId id="257" r:id="rId2"/>
    <p:sldId id="285" r:id="rId3"/>
    <p:sldId id="258" r:id="rId4"/>
    <p:sldId id="259" r:id="rId5"/>
    <p:sldId id="260" r:id="rId6"/>
    <p:sldId id="261" r:id="rId7"/>
    <p:sldId id="262" r:id="rId8"/>
    <p:sldId id="263" r:id="rId9"/>
    <p:sldId id="264" r:id="rId10"/>
    <p:sldId id="265" r:id="rId11"/>
    <p:sldId id="266" r:id="rId12"/>
    <p:sldId id="267" r:id="rId13"/>
    <p:sldId id="287" r:id="rId14"/>
    <p:sldId id="288" r:id="rId15"/>
    <p:sldId id="286" r:id="rId16"/>
    <p:sldId id="289" r:id="rId17"/>
    <p:sldId id="268" r:id="rId18"/>
    <p:sldId id="269" r:id="rId19"/>
    <p:sldId id="270" r:id="rId20"/>
    <p:sldId id="271" r:id="rId21"/>
    <p:sldId id="272" r:id="rId22"/>
    <p:sldId id="290" r:id="rId23"/>
    <p:sldId id="291"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93" r:id="rId37"/>
    <p:sldId id="292"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68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BB6905-3B9C-AC48-9611-25243CB3B951}" type="datetimeFigureOut">
              <a:rPr lang="en-US" smtClean="0"/>
              <a:t>05/11/17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C39721-4120-B74D-A1CF-C030E71458C2}" type="slidenum">
              <a:rPr lang="en-US" smtClean="0"/>
              <a:t>‹#›</a:t>
            </a:fld>
            <a:endParaRPr lang="en-US"/>
          </a:p>
        </p:txBody>
      </p:sp>
    </p:spTree>
    <p:extLst>
      <p:ext uri="{BB962C8B-B14F-4D97-AF65-F5344CB8AC3E}">
        <p14:creationId xmlns:p14="http://schemas.microsoft.com/office/powerpoint/2010/main" val="32893860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B44144-578D-4589-AFF5-2F552BC0900D}" type="slidenum">
              <a:rPr lang="en-US"/>
              <a:pPr/>
              <a:t>1</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933995-80F9-4593-A82E-08FA3D206241}" type="slidenum">
              <a:rPr lang="en-US"/>
              <a:pPr/>
              <a:t>27</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F205DC-1D8A-4053-8DF8-99E037584269}" type="slidenum">
              <a:rPr lang="en-US"/>
              <a:pPr/>
              <a:t>28</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D3F8D2-5093-40E8-A4DE-3433483475CC}" type="slidenum">
              <a:rPr lang="en-US"/>
              <a:pPr/>
              <a:t>29</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C96CB8-ECBB-43B8-AFF7-38198089DE4D}" type="slidenum">
              <a:rPr lang="en-US"/>
              <a:pPr/>
              <a:t>30</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5FCF8C-6A9D-4F82-8C57-9BD59FE17402}" type="slidenum">
              <a:rPr lang="en-US"/>
              <a:pPr/>
              <a:t>31</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A2F9F2-2701-4650-B279-DE7ED2D10262}" type="slidenum">
              <a:rPr lang="en-US"/>
              <a:pPr/>
              <a:t>32</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3C84BC-2B7F-4436-895D-F68DE70D3D1C}" type="slidenum">
              <a:rPr lang="en-US"/>
              <a:pPr/>
              <a:t>33</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CF6B44-C2DB-43E4-8ED8-AC5686ECCD22}" type="slidenum">
              <a:rPr lang="en-US"/>
              <a:pPr/>
              <a:t>34</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8959F2-D758-4DA9-B0EB-ECF2464DDA7A}" type="slidenum">
              <a:rPr lang="en-US"/>
              <a:pPr/>
              <a:t>35</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14230F-256E-4F04-AFE0-102F549BC3E0}" type="slidenum">
              <a:rPr lang="en-US"/>
              <a:pPr/>
              <a:t>17</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BD17B1-16F6-41BA-8DCA-A99332F4094E}" type="slidenum">
              <a:rPr lang="en-US"/>
              <a:pPr/>
              <a:t>18</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38C397-96C8-4F44-A433-F58C39C0DD92}" type="slidenum">
              <a:rPr lang="en-US"/>
              <a:pPr/>
              <a:t>19</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DEDBA4-137A-4AFA-BB73-0F975623A095}" type="slidenum">
              <a:rPr lang="en-US"/>
              <a:pPr/>
              <a:t>20</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756912-C190-4C73-8102-ACE541B4E237}" type="slidenum">
              <a:rPr lang="en-US"/>
              <a:pPr/>
              <a:t>21</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1746DB-8121-4CE8-880D-130063DF0427}" type="slidenum">
              <a:rPr lang="en-US"/>
              <a:pPr/>
              <a:t>24</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F4F0C8-D406-473E-AFE0-ECA6C1DB21B7}" type="slidenum">
              <a:rPr lang="en-US"/>
              <a:pPr/>
              <a:t>25</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EBBBBF-FE07-4D9B-B46B-CE9F32A5FFD9}" type="slidenum">
              <a:rPr lang="en-US"/>
              <a:pPr/>
              <a:t>26</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0C3E24-C3E4-BE4E-BDEB-4958FE03C5C2}" type="datetimeFigureOut">
              <a:rPr lang="en-US" smtClean="0"/>
              <a:t>05/11/17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6DC98-2B58-C44D-B7F4-6783B3A68505}" type="slidenum">
              <a:rPr lang="en-US" smtClean="0"/>
              <a:t>‹#›</a:t>
            </a:fld>
            <a:endParaRPr lang="en-US"/>
          </a:p>
        </p:txBody>
      </p:sp>
    </p:spTree>
    <p:extLst>
      <p:ext uri="{BB962C8B-B14F-4D97-AF65-F5344CB8AC3E}">
        <p14:creationId xmlns:p14="http://schemas.microsoft.com/office/powerpoint/2010/main" val="1582742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C3E24-C3E4-BE4E-BDEB-4958FE03C5C2}" type="datetimeFigureOut">
              <a:rPr lang="en-US" smtClean="0"/>
              <a:t>05/11/17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6DC98-2B58-C44D-B7F4-6783B3A68505}" type="slidenum">
              <a:rPr lang="en-US" smtClean="0"/>
              <a:t>‹#›</a:t>
            </a:fld>
            <a:endParaRPr lang="en-US"/>
          </a:p>
        </p:txBody>
      </p:sp>
    </p:spTree>
    <p:extLst>
      <p:ext uri="{BB962C8B-B14F-4D97-AF65-F5344CB8AC3E}">
        <p14:creationId xmlns:p14="http://schemas.microsoft.com/office/powerpoint/2010/main" val="1895584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C3E24-C3E4-BE4E-BDEB-4958FE03C5C2}" type="datetimeFigureOut">
              <a:rPr lang="en-US" smtClean="0"/>
              <a:t>05/11/17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6DC98-2B58-C44D-B7F4-6783B3A68505}" type="slidenum">
              <a:rPr lang="en-US" smtClean="0"/>
              <a:t>‹#›</a:t>
            </a:fld>
            <a:endParaRPr lang="en-US"/>
          </a:p>
        </p:txBody>
      </p:sp>
    </p:spTree>
    <p:extLst>
      <p:ext uri="{BB962C8B-B14F-4D97-AF65-F5344CB8AC3E}">
        <p14:creationId xmlns:p14="http://schemas.microsoft.com/office/powerpoint/2010/main" val="4282278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C3E24-C3E4-BE4E-BDEB-4958FE03C5C2}" type="datetimeFigureOut">
              <a:rPr lang="en-US" smtClean="0"/>
              <a:t>05/11/17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6DC98-2B58-C44D-B7F4-6783B3A68505}" type="slidenum">
              <a:rPr lang="en-US" smtClean="0"/>
              <a:t>‹#›</a:t>
            </a:fld>
            <a:endParaRPr lang="en-US"/>
          </a:p>
        </p:txBody>
      </p:sp>
    </p:spTree>
    <p:extLst>
      <p:ext uri="{BB962C8B-B14F-4D97-AF65-F5344CB8AC3E}">
        <p14:creationId xmlns:p14="http://schemas.microsoft.com/office/powerpoint/2010/main" val="808457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0C3E24-C3E4-BE4E-BDEB-4958FE03C5C2}" type="datetimeFigureOut">
              <a:rPr lang="en-US" smtClean="0"/>
              <a:t>05/11/17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6DC98-2B58-C44D-B7F4-6783B3A68505}" type="slidenum">
              <a:rPr lang="en-US" smtClean="0"/>
              <a:t>‹#›</a:t>
            </a:fld>
            <a:endParaRPr lang="en-US"/>
          </a:p>
        </p:txBody>
      </p:sp>
    </p:spTree>
    <p:extLst>
      <p:ext uri="{BB962C8B-B14F-4D97-AF65-F5344CB8AC3E}">
        <p14:creationId xmlns:p14="http://schemas.microsoft.com/office/powerpoint/2010/main" val="2842037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0C3E24-C3E4-BE4E-BDEB-4958FE03C5C2}" type="datetimeFigureOut">
              <a:rPr lang="en-US" smtClean="0"/>
              <a:t>05/11/17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6DC98-2B58-C44D-B7F4-6783B3A68505}" type="slidenum">
              <a:rPr lang="en-US" smtClean="0"/>
              <a:t>‹#›</a:t>
            </a:fld>
            <a:endParaRPr lang="en-US"/>
          </a:p>
        </p:txBody>
      </p:sp>
    </p:spTree>
    <p:extLst>
      <p:ext uri="{BB962C8B-B14F-4D97-AF65-F5344CB8AC3E}">
        <p14:creationId xmlns:p14="http://schemas.microsoft.com/office/powerpoint/2010/main" val="1980714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0C3E24-C3E4-BE4E-BDEB-4958FE03C5C2}" type="datetimeFigureOut">
              <a:rPr lang="en-US" smtClean="0"/>
              <a:t>05/11/17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26DC98-2B58-C44D-B7F4-6783B3A68505}" type="slidenum">
              <a:rPr lang="en-US" smtClean="0"/>
              <a:t>‹#›</a:t>
            </a:fld>
            <a:endParaRPr lang="en-US"/>
          </a:p>
        </p:txBody>
      </p:sp>
    </p:spTree>
    <p:extLst>
      <p:ext uri="{BB962C8B-B14F-4D97-AF65-F5344CB8AC3E}">
        <p14:creationId xmlns:p14="http://schemas.microsoft.com/office/powerpoint/2010/main" val="543767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0C3E24-C3E4-BE4E-BDEB-4958FE03C5C2}" type="datetimeFigureOut">
              <a:rPr lang="en-US" smtClean="0"/>
              <a:t>05/11/17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26DC98-2B58-C44D-B7F4-6783B3A68505}" type="slidenum">
              <a:rPr lang="en-US" smtClean="0"/>
              <a:t>‹#›</a:t>
            </a:fld>
            <a:endParaRPr lang="en-US"/>
          </a:p>
        </p:txBody>
      </p:sp>
    </p:spTree>
    <p:extLst>
      <p:ext uri="{BB962C8B-B14F-4D97-AF65-F5344CB8AC3E}">
        <p14:creationId xmlns:p14="http://schemas.microsoft.com/office/powerpoint/2010/main" val="384747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C3E24-C3E4-BE4E-BDEB-4958FE03C5C2}" type="datetimeFigureOut">
              <a:rPr lang="en-US" smtClean="0"/>
              <a:t>05/11/17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26DC98-2B58-C44D-B7F4-6783B3A68505}" type="slidenum">
              <a:rPr lang="en-US" smtClean="0"/>
              <a:t>‹#›</a:t>
            </a:fld>
            <a:endParaRPr lang="en-US"/>
          </a:p>
        </p:txBody>
      </p:sp>
    </p:spTree>
    <p:extLst>
      <p:ext uri="{BB962C8B-B14F-4D97-AF65-F5344CB8AC3E}">
        <p14:creationId xmlns:p14="http://schemas.microsoft.com/office/powerpoint/2010/main" val="4220176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C3E24-C3E4-BE4E-BDEB-4958FE03C5C2}" type="datetimeFigureOut">
              <a:rPr lang="en-US" smtClean="0"/>
              <a:t>05/11/17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6DC98-2B58-C44D-B7F4-6783B3A68505}" type="slidenum">
              <a:rPr lang="en-US" smtClean="0"/>
              <a:t>‹#›</a:t>
            </a:fld>
            <a:endParaRPr lang="en-US"/>
          </a:p>
        </p:txBody>
      </p:sp>
    </p:spTree>
    <p:extLst>
      <p:ext uri="{BB962C8B-B14F-4D97-AF65-F5344CB8AC3E}">
        <p14:creationId xmlns:p14="http://schemas.microsoft.com/office/powerpoint/2010/main" val="3368694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C3E24-C3E4-BE4E-BDEB-4958FE03C5C2}" type="datetimeFigureOut">
              <a:rPr lang="en-US" smtClean="0"/>
              <a:t>05/11/17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6DC98-2B58-C44D-B7F4-6783B3A68505}" type="slidenum">
              <a:rPr lang="en-US" smtClean="0"/>
              <a:t>‹#›</a:t>
            </a:fld>
            <a:endParaRPr lang="en-US"/>
          </a:p>
        </p:txBody>
      </p:sp>
    </p:spTree>
    <p:extLst>
      <p:ext uri="{BB962C8B-B14F-4D97-AF65-F5344CB8AC3E}">
        <p14:creationId xmlns:p14="http://schemas.microsoft.com/office/powerpoint/2010/main" val="20097901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0C3E24-C3E4-BE4E-BDEB-4958FE03C5C2}" type="datetimeFigureOut">
              <a:rPr lang="en-US" smtClean="0"/>
              <a:t>05/11/17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6DC98-2B58-C44D-B7F4-6783B3A68505}" type="slidenum">
              <a:rPr lang="en-US" smtClean="0"/>
              <a:t>‹#›</a:t>
            </a:fld>
            <a:endParaRPr lang="en-US"/>
          </a:p>
        </p:txBody>
      </p:sp>
    </p:spTree>
    <p:extLst>
      <p:ext uri="{BB962C8B-B14F-4D97-AF65-F5344CB8AC3E}">
        <p14:creationId xmlns:p14="http://schemas.microsoft.com/office/powerpoint/2010/main" val="3443175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dirty="0" smtClean="0"/>
              <a:t>Organizations, Structure, Management</a:t>
            </a:r>
            <a:endParaRPr lang="en-US" dirty="0"/>
          </a:p>
        </p:txBody>
      </p:sp>
      <p:sp>
        <p:nvSpPr>
          <p:cNvPr id="2051" name="Rectangle 3"/>
          <p:cNvSpPr>
            <a:spLocks noGrp="1" noChangeArrowheads="1"/>
          </p:cNvSpPr>
          <p:nvPr>
            <p:ph type="subTitle" idx="1"/>
          </p:nvPr>
        </p:nvSpPr>
        <p:spPr/>
        <p:txBody>
          <a:bodyPr/>
          <a:lstStyle/>
          <a:p>
            <a:r>
              <a:rPr lang="en-US" dirty="0" err="1" smtClean="0"/>
              <a:t>Bott</a:t>
            </a:r>
            <a:r>
              <a:rPr lang="en-US" dirty="0" smtClean="0"/>
              <a:t> Chapter 4</a:t>
            </a:r>
            <a:endParaRPr lang="en-US" dirty="0"/>
          </a:p>
        </p:txBody>
      </p:sp>
    </p:spTree>
    <p:extLst>
      <p:ext uri="{BB962C8B-B14F-4D97-AF65-F5344CB8AC3E}">
        <p14:creationId xmlns:p14="http://schemas.microsoft.com/office/powerpoint/2010/main" val="39361274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Organogram</a:t>
            </a:r>
            <a:endParaRPr lang="en-GB" dirty="0"/>
          </a:p>
        </p:txBody>
      </p:sp>
      <p:pic>
        <p:nvPicPr>
          <p:cNvPr id="76802" name="Picture 2"/>
          <p:cNvPicPr>
            <a:picLocks noGrp="1" noChangeAspect="1" noChangeArrowheads="1"/>
          </p:cNvPicPr>
          <p:nvPr>
            <p:ph idx="1"/>
          </p:nvPr>
        </p:nvPicPr>
        <p:blipFill>
          <a:blip r:embed="rId2" cstate="print"/>
          <a:srcRect/>
          <a:stretch>
            <a:fillRect/>
          </a:stretch>
        </p:blipFill>
        <p:spPr bwMode="auto">
          <a:xfrm>
            <a:off x="2857500" y="1501140"/>
            <a:ext cx="3505200" cy="4312920"/>
          </a:xfrm>
          <a:prstGeom prst="rect">
            <a:avLst/>
          </a:prstGeom>
          <a:noFill/>
          <a:ln w="9525">
            <a:noFill/>
            <a:miter lim="800000"/>
            <a:headEnd/>
            <a:tailEnd/>
          </a:ln>
        </p:spPr>
      </p:pic>
    </p:spTree>
    <p:extLst>
      <p:ext uri="{BB962C8B-B14F-4D97-AF65-F5344CB8AC3E}">
        <p14:creationId xmlns:p14="http://schemas.microsoft.com/office/powerpoint/2010/main" val="19361363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On your own: draw up a list of potential organisational structuring principles.</a:t>
            </a:r>
          </a:p>
          <a:p>
            <a:r>
              <a:rPr lang="en-GB" dirty="0" smtClean="0"/>
              <a:t>In a pair, refine your list with your partner and:</a:t>
            </a:r>
          </a:p>
          <a:p>
            <a:pPr lvl="1"/>
            <a:r>
              <a:rPr lang="en-GB" dirty="0" smtClean="0"/>
              <a:t>Identify two structuring principles that could be used together</a:t>
            </a:r>
          </a:p>
          <a:p>
            <a:pPr lvl="1"/>
            <a:r>
              <a:rPr lang="en-GB" dirty="0" smtClean="0"/>
              <a:t>Identify two structuring principles that do not combine well</a:t>
            </a:r>
          </a:p>
          <a:p>
            <a:r>
              <a:rPr lang="en-GB" dirty="0" smtClean="0"/>
              <a:t>In a group of 4 refine the list further and come up with your best pair of principles that work together and the pair that do not work together.  Try to think of a company that could use the pair you suggest in each </a:t>
            </a:r>
            <a:r>
              <a:rPr lang="en-GB" smtClean="0"/>
              <a:t>case</a:t>
            </a:r>
            <a:r>
              <a:rPr lang="en-GB" smtClean="0"/>
              <a:t>.</a:t>
            </a:r>
            <a:endParaRPr lang="en-GB" dirty="0" smtClean="0"/>
          </a:p>
        </p:txBody>
      </p:sp>
    </p:spTree>
    <p:extLst>
      <p:ext uri="{BB962C8B-B14F-4D97-AF65-F5344CB8AC3E}">
        <p14:creationId xmlns:p14="http://schemas.microsoft.com/office/powerpoint/2010/main" val="10893767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Structuring Principles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Function</a:t>
            </a:r>
          </a:p>
          <a:p>
            <a:r>
              <a:rPr lang="en-GB" dirty="0" smtClean="0"/>
              <a:t>Geography</a:t>
            </a:r>
          </a:p>
          <a:p>
            <a:r>
              <a:rPr lang="en-GB" dirty="0" smtClean="0"/>
              <a:t>Ownership</a:t>
            </a:r>
          </a:p>
          <a:p>
            <a:r>
              <a:rPr lang="en-GB" dirty="0" smtClean="0"/>
              <a:t>Product Line</a:t>
            </a:r>
          </a:p>
          <a:p>
            <a:r>
              <a:rPr lang="en-GB" dirty="0" smtClean="0"/>
              <a:t>Technology</a:t>
            </a:r>
          </a:p>
          <a:p>
            <a:r>
              <a:rPr lang="en-GB" dirty="0" smtClean="0"/>
              <a:t>Operational Structure</a:t>
            </a:r>
          </a:p>
          <a:p>
            <a:r>
              <a:rPr lang="en-GB" dirty="0" smtClean="0"/>
              <a:t>Depth of Hierarchy</a:t>
            </a:r>
          </a:p>
          <a:p>
            <a:r>
              <a:rPr lang="en-GB" dirty="0" smtClean="0"/>
              <a:t>Centralised versus decentralised</a:t>
            </a:r>
          </a:p>
          <a:p>
            <a:r>
              <a:rPr lang="en-GB" dirty="0" smtClean="0"/>
              <a:t>What structure is appropriate to the size of company?</a:t>
            </a:r>
            <a:endParaRPr lang="en-GB" dirty="0"/>
          </a:p>
        </p:txBody>
      </p:sp>
    </p:spTree>
    <p:extLst>
      <p:ext uri="{BB962C8B-B14F-4D97-AF65-F5344CB8AC3E}">
        <p14:creationId xmlns:p14="http://schemas.microsoft.com/office/powerpoint/2010/main" val="25419104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Guardian on VW </a:t>
            </a:r>
            <a:r>
              <a:rPr lang="en-US" dirty="0" err="1" smtClean="0"/>
              <a:t>Dieselgate</a:t>
            </a:r>
            <a:endParaRPr lang="en-US" dirty="0"/>
          </a:p>
        </p:txBody>
      </p:sp>
      <p:pic>
        <p:nvPicPr>
          <p:cNvPr id="4" name="Content Placeholder 3" descr="Screen Shot 2017-11-05 at 23.32.47.png"/>
          <p:cNvPicPr>
            <a:picLocks noGrp="1" noChangeAspect="1"/>
          </p:cNvPicPr>
          <p:nvPr>
            <p:ph idx="1"/>
          </p:nvPr>
        </p:nvPicPr>
        <p:blipFill>
          <a:blip r:embed="rId2">
            <a:extLst>
              <a:ext uri="{28A0092B-C50C-407E-A947-70E740481C1C}">
                <a14:useLocalDpi xmlns:a14="http://schemas.microsoft.com/office/drawing/2010/main" val="0"/>
              </a:ext>
            </a:extLst>
          </a:blip>
          <a:srcRect l="-4375" r="-4375"/>
          <a:stretch>
            <a:fillRect/>
          </a:stretch>
        </p:blipFill>
        <p:spPr/>
      </p:pic>
    </p:spTree>
    <p:extLst>
      <p:ext uri="{BB962C8B-B14F-4D97-AF65-F5344CB8AC3E}">
        <p14:creationId xmlns:p14="http://schemas.microsoft.com/office/powerpoint/2010/main" val="1983822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VW Response to </a:t>
            </a:r>
            <a:r>
              <a:rPr lang="en-US" dirty="0" err="1" smtClean="0"/>
              <a:t>Dieselgate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Key elements of the process optimization are:</a:t>
            </a:r>
          </a:p>
          <a:p>
            <a:pPr lvl="1"/>
            <a:r>
              <a:rPr lang="en-US" dirty="0" smtClean="0"/>
              <a:t>Early documentation and interpretation of legislation around the world and alignment of the product portfolio with the legal requirements</a:t>
            </a:r>
          </a:p>
          <a:p>
            <a:pPr lvl="1"/>
            <a:r>
              <a:rPr lang="en-US" dirty="0" smtClean="0"/>
              <a:t>Guidelines for the development of software for drive control units with documentation of the features with relevance for registration</a:t>
            </a:r>
          </a:p>
          <a:p>
            <a:pPr lvl="1"/>
            <a:r>
              <a:rPr lang="en-US" dirty="0" smtClean="0"/>
              <a:t>Introduction of multiple controls for approvals in the product development process</a:t>
            </a:r>
          </a:p>
          <a:p>
            <a:pPr lvl="1"/>
            <a:r>
              <a:rPr lang="en-US" b="1" dirty="0" smtClean="0"/>
              <a:t>Reorganization within Development for the purpose of separating the responsibility for the development of drives from official approvals</a:t>
            </a:r>
          </a:p>
          <a:p>
            <a:pPr lvl="1"/>
            <a:r>
              <a:rPr lang="en-US" b="1" dirty="0" smtClean="0"/>
              <a:t>Formation of new bodies for cross-brand management and clarification of compliance issues</a:t>
            </a:r>
          </a:p>
          <a:p>
            <a:pPr lvl="1"/>
            <a:r>
              <a:rPr lang="en-US" dirty="0" smtClean="0"/>
              <a:t>Uniform process standards and work instructions that give those involved legal certainty in the work process</a:t>
            </a:r>
          </a:p>
          <a:p>
            <a:pPr lvl="1"/>
            <a:r>
              <a:rPr lang="en-US" dirty="0" smtClean="0"/>
              <a:t>Training programs in which everyone involved in the process is required to participate</a:t>
            </a:r>
          </a:p>
          <a:p>
            <a:pPr lvl="1"/>
            <a:r>
              <a:rPr lang="en-US" dirty="0" smtClean="0"/>
              <a:t>Regular reporting to the Group Board of Management in order to create transparency in relation to the implementation status of this process optimization</a:t>
            </a:r>
            <a:endParaRPr lang="en-US" dirty="0"/>
          </a:p>
        </p:txBody>
      </p:sp>
    </p:spTree>
    <p:extLst>
      <p:ext uri="{BB962C8B-B14F-4D97-AF65-F5344CB8AC3E}">
        <p14:creationId xmlns:p14="http://schemas.microsoft.com/office/powerpoint/2010/main" val="462808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err="1" smtClean="0"/>
              <a:t>Organisational</a:t>
            </a:r>
            <a:r>
              <a:rPr lang="en-US" dirty="0" smtClean="0"/>
              <a:t> structure is essential for larger </a:t>
            </a:r>
            <a:r>
              <a:rPr lang="en-US" dirty="0" err="1" smtClean="0"/>
              <a:t>organisations</a:t>
            </a:r>
            <a:endParaRPr lang="en-US" dirty="0" smtClean="0"/>
          </a:p>
          <a:p>
            <a:r>
              <a:rPr lang="en-US" dirty="0" smtClean="0"/>
              <a:t>Structure according to business priorities</a:t>
            </a:r>
          </a:p>
          <a:p>
            <a:r>
              <a:rPr lang="en-US" dirty="0" smtClean="0"/>
              <a:t>All business structures make it difficult for the </a:t>
            </a:r>
            <a:r>
              <a:rPr lang="en-US" dirty="0" err="1" smtClean="0"/>
              <a:t>organisation</a:t>
            </a:r>
            <a:r>
              <a:rPr lang="en-US" dirty="0" smtClean="0"/>
              <a:t> to respond to some risks.</a:t>
            </a:r>
          </a:p>
          <a:p>
            <a:r>
              <a:rPr lang="en-US" dirty="0" smtClean="0"/>
              <a:t>Structure to facilitate business and make it easy to respond to the most likely serious risks</a:t>
            </a:r>
            <a:endParaRPr lang="en-US" dirty="0"/>
          </a:p>
        </p:txBody>
      </p:sp>
    </p:spTree>
    <p:extLst>
      <p:ext uri="{BB962C8B-B14F-4D97-AF65-F5344CB8AC3E}">
        <p14:creationId xmlns:p14="http://schemas.microsoft.com/office/powerpoint/2010/main" val="2665923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Managers and Leaders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49362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a:t>Managers and Leaders</a:t>
            </a:r>
            <a:endParaRPr lang="en-US"/>
          </a:p>
        </p:txBody>
      </p:sp>
      <p:sp>
        <p:nvSpPr>
          <p:cNvPr id="21507" name="Rectangle 3"/>
          <p:cNvSpPr>
            <a:spLocks noGrp="1" noChangeArrowheads="1"/>
          </p:cNvSpPr>
          <p:nvPr>
            <p:ph type="body" idx="1"/>
          </p:nvPr>
        </p:nvSpPr>
        <p:spPr/>
        <p:txBody>
          <a:bodyPr/>
          <a:lstStyle/>
          <a:p>
            <a:r>
              <a:rPr lang="en-GB" dirty="0"/>
              <a:t>One day </a:t>
            </a:r>
            <a:r>
              <a:rPr lang="en-GB" dirty="0" smtClean="0"/>
              <a:t>you might </a:t>
            </a:r>
            <a:r>
              <a:rPr lang="en-GB" dirty="0"/>
              <a:t>want to be a manager or a director </a:t>
            </a:r>
          </a:p>
          <a:p>
            <a:pPr lvl="1"/>
            <a:r>
              <a:rPr lang="en-GB" dirty="0"/>
              <a:t>What does that </a:t>
            </a:r>
            <a:r>
              <a:rPr lang="en-GB" i="1" dirty="0"/>
              <a:t>mean</a:t>
            </a:r>
            <a:r>
              <a:rPr lang="en-GB" dirty="0"/>
              <a:t> exactly?</a:t>
            </a:r>
          </a:p>
          <a:p>
            <a:pPr lvl="1"/>
            <a:r>
              <a:rPr lang="en-GB" dirty="0"/>
              <a:t>What issues should you be sensitive to?</a:t>
            </a:r>
          </a:p>
          <a:p>
            <a:pPr lvl="2"/>
            <a:r>
              <a:rPr lang="en-GB" dirty="0"/>
              <a:t>Depends on your seniority</a:t>
            </a:r>
          </a:p>
          <a:p>
            <a:pPr lvl="1"/>
            <a:endParaRPr lang="en-GB" dirty="0"/>
          </a:p>
          <a:p>
            <a:pPr>
              <a:buFont typeface="Monotype Sorts" charset="2"/>
              <a:buNone/>
            </a:pPr>
            <a:endParaRPr lang="en-GB" dirty="0"/>
          </a:p>
          <a:p>
            <a:endParaRPr lang="en-US" dirty="0"/>
          </a:p>
        </p:txBody>
      </p:sp>
    </p:spTree>
    <p:extLst>
      <p:ext uri="{BB962C8B-B14F-4D97-AF65-F5344CB8AC3E}">
        <p14:creationId xmlns:p14="http://schemas.microsoft.com/office/powerpoint/2010/main" val="124375797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dirty="0" smtClean="0"/>
              <a:t>Pause for Thought</a:t>
            </a:r>
            <a:endParaRPr lang="en-US" dirty="0"/>
          </a:p>
        </p:txBody>
      </p:sp>
      <p:sp>
        <p:nvSpPr>
          <p:cNvPr id="23555" name="Rectangle 3"/>
          <p:cNvSpPr>
            <a:spLocks noGrp="1" noChangeArrowheads="1"/>
          </p:cNvSpPr>
          <p:nvPr>
            <p:ph type="body" idx="1"/>
          </p:nvPr>
        </p:nvSpPr>
        <p:spPr/>
        <p:txBody>
          <a:bodyPr>
            <a:normAutofit/>
          </a:bodyPr>
          <a:lstStyle/>
          <a:p>
            <a:r>
              <a:rPr lang="en-GB" sz="2400" dirty="0"/>
              <a:t>Managers and </a:t>
            </a:r>
            <a:r>
              <a:rPr lang="en-GB" sz="2400" dirty="0" smtClean="0"/>
              <a:t>Leaders</a:t>
            </a:r>
            <a:endParaRPr lang="en-GB" sz="2400" dirty="0"/>
          </a:p>
          <a:p>
            <a:r>
              <a:rPr lang="en-GB" sz="2400" dirty="0" smtClean="0"/>
              <a:t>In pairs, what </a:t>
            </a:r>
            <a:r>
              <a:rPr lang="en-GB" sz="2400" dirty="0"/>
              <a:t>would you expect </a:t>
            </a:r>
            <a:r>
              <a:rPr lang="en-GB" sz="2400" dirty="0" smtClean="0"/>
              <a:t>of:</a:t>
            </a:r>
            <a:endParaRPr lang="en-GB" sz="2400" dirty="0"/>
          </a:p>
          <a:p>
            <a:pPr lvl="1"/>
            <a:r>
              <a:rPr lang="en-GB" sz="2000" dirty="0"/>
              <a:t>A manager</a:t>
            </a:r>
          </a:p>
          <a:p>
            <a:pPr lvl="1"/>
            <a:r>
              <a:rPr lang="en-GB" sz="2000" dirty="0"/>
              <a:t>A leader</a:t>
            </a:r>
          </a:p>
          <a:p>
            <a:r>
              <a:rPr lang="en-GB" sz="2400" dirty="0"/>
              <a:t>In terms </a:t>
            </a:r>
            <a:r>
              <a:rPr lang="en-GB" sz="2400" dirty="0" smtClean="0"/>
              <a:t>of:</a:t>
            </a:r>
          </a:p>
          <a:p>
            <a:pPr lvl="1"/>
            <a:r>
              <a:rPr lang="en-GB" sz="2000" dirty="0" smtClean="0"/>
              <a:t>The activity they carry out.</a:t>
            </a:r>
            <a:endParaRPr lang="en-GB" sz="2000" dirty="0"/>
          </a:p>
          <a:p>
            <a:pPr lvl="1"/>
            <a:r>
              <a:rPr lang="en-GB" sz="2000" dirty="0"/>
              <a:t>T</a:t>
            </a:r>
            <a:r>
              <a:rPr lang="en-GB" sz="2000" dirty="0" smtClean="0"/>
              <a:t>heir </a:t>
            </a:r>
            <a:r>
              <a:rPr lang="en-GB" sz="2000" dirty="0"/>
              <a:t>personal characteristics and </a:t>
            </a:r>
            <a:r>
              <a:rPr lang="en-GB" sz="2000" dirty="0" smtClean="0"/>
              <a:t>skills</a:t>
            </a:r>
            <a:r>
              <a:rPr lang="en-GB" sz="2000" dirty="0"/>
              <a:t>.</a:t>
            </a:r>
            <a:endParaRPr lang="en-GB" sz="2000" dirty="0"/>
          </a:p>
        </p:txBody>
      </p:sp>
    </p:spTree>
    <p:extLst>
      <p:ext uri="{BB962C8B-B14F-4D97-AF65-F5344CB8AC3E}">
        <p14:creationId xmlns:p14="http://schemas.microsoft.com/office/powerpoint/2010/main" val="103854961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a:t>The Manager</a:t>
            </a:r>
            <a:endParaRPr lang="en-US"/>
          </a:p>
        </p:txBody>
      </p:sp>
      <p:sp>
        <p:nvSpPr>
          <p:cNvPr id="25603" name="Rectangle 3"/>
          <p:cNvSpPr>
            <a:spLocks noGrp="1" noChangeArrowheads="1"/>
          </p:cNvSpPr>
          <p:nvPr>
            <p:ph type="body" idx="1"/>
          </p:nvPr>
        </p:nvSpPr>
        <p:spPr/>
        <p:txBody>
          <a:bodyPr/>
          <a:lstStyle/>
          <a:p>
            <a:pPr>
              <a:lnSpc>
                <a:spcPct val="90000"/>
              </a:lnSpc>
            </a:pPr>
            <a:r>
              <a:rPr lang="en-GB"/>
              <a:t>Develops plans and timetables</a:t>
            </a:r>
          </a:p>
          <a:p>
            <a:pPr>
              <a:lnSpc>
                <a:spcPct val="90000"/>
              </a:lnSpc>
            </a:pPr>
            <a:r>
              <a:rPr lang="en-GB"/>
              <a:t>Organises</a:t>
            </a:r>
          </a:p>
          <a:p>
            <a:pPr>
              <a:lnSpc>
                <a:spcPct val="90000"/>
              </a:lnSpc>
            </a:pPr>
            <a:r>
              <a:rPr lang="en-GB"/>
              <a:t>Delegates and monitors</a:t>
            </a:r>
          </a:p>
          <a:p>
            <a:pPr>
              <a:lnSpc>
                <a:spcPct val="90000"/>
              </a:lnSpc>
            </a:pPr>
            <a:r>
              <a:rPr lang="en-GB"/>
              <a:t>Exercises control, applies corrective action</a:t>
            </a:r>
          </a:p>
          <a:p>
            <a:pPr>
              <a:lnSpc>
                <a:spcPct val="90000"/>
              </a:lnSpc>
            </a:pPr>
            <a:r>
              <a:rPr lang="en-GB"/>
              <a:t>Communicates</a:t>
            </a:r>
          </a:p>
          <a:p>
            <a:pPr>
              <a:lnSpc>
                <a:spcPct val="90000"/>
              </a:lnSpc>
            </a:pPr>
            <a:r>
              <a:rPr lang="en-GB"/>
              <a:t>Motivates</a:t>
            </a:r>
          </a:p>
          <a:p>
            <a:pPr>
              <a:lnSpc>
                <a:spcPct val="90000"/>
              </a:lnSpc>
            </a:pPr>
            <a:r>
              <a:rPr lang="en-GB"/>
              <a:t>Delivers (predictable)</a:t>
            </a:r>
          </a:p>
          <a:p>
            <a:pPr>
              <a:lnSpc>
                <a:spcPct val="90000"/>
              </a:lnSpc>
            </a:pPr>
            <a:r>
              <a:rPr lang="en-GB"/>
              <a:t>Looks inwards</a:t>
            </a:r>
            <a:endParaRPr lang="en-US"/>
          </a:p>
        </p:txBody>
      </p:sp>
    </p:spTree>
    <p:extLst>
      <p:ext uri="{BB962C8B-B14F-4D97-AF65-F5344CB8AC3E}">
        <p14:creationId xmlns:p14="http://schemas.microsoft.com/office/powerpoint/2010/main" val="10232373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Models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87658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a:t>Leader can emerge …</a:t>
            </a:r>
            <a:endParaRPr lang="en-US"/>
          </a:p>
        </p:txBody>
      </p:sp>
      <p:sp>
        <p:nvSpPr>
          <p:cNvPr id="41987" name="Rectangle 3"/>
          <p:cNvSpPr>
            <a:spLocks noGrp="1" noChangeArrowheads="1"/>
          </p:cNvSpPr>
          <p:nvPr>
            <p:ph type="body" idx="1"/>
          </p:nvPr>
        </p:nvSpPr>
        <p:spPr/>
        <p:txBody>
          <a:bodyPr/>
          <a:lstStyle/>
          <a:p>
            <a:pPr>
              <a:lnSpc>
                <a:spcPct val="90000"/>
              </a:lnSpc>
            </a:pPr>
            <a:r>
              <a:rPr lang="en-GB"/>
              <a:t>Perceived by group as most competent in leadership functions -</a:t>
            </a:r>
          </a:p>
          <a:p>
            <a:pPr>
              <a:lnSpc>
                <a:spcPct val="90000"/>
              </a:lnSpc>
            </a:pPr>
            <a:r>
              <a:rPr lang="en-GB"/>
              <a:t>Task-orientated: coordinating, initiating contributions, evaluating, information seeking and giving, opinion seeking and giving, motivating</a:t>
            </a:r>
          </a:p>
          <a:p>
            <a:pPr>
              <a:lnSpc>
                <a:spcPct val="90000"/>
              </a:lnSpc>
            </a:pPr>
            <a:r>
              <a:rPr lang="en-GB"/>
              <a:t>Socio-emotional: reconciling differences, arbitrating, encouraging participation, increasing cohesion</a:t>
            </a:r>
            <a:endParaRPr lang="en-US"/>
          </a:p>
        </p:txBody>
      </p:sp>
    </p:spTree>
    <p:extLst>
      <p:ext uri="{BB962C8B-B14F-4D97-AF65-F5344CB8AC3E}">
        <p14:creationId xmlns:p14="http://schemas.microsoft.com/office/powerpoint/2010/main" val="140673642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a:t>The Leader</a:t>
            </a:r>
            <a:endParaRPr lang="en-US"/>
          </a:p>
        </p:txBody>
      </p:sp>
      <p:sp>
        <p:nvSpPr>
          <p:cNvPr id="27651" name="Rectangle 3"/>
          <p:cNvSpPr>
            <a:spLocks noGrp="1" noChangeArrowheads="1"/>
          </p:cNvSpPr>
          <p:nvPr>
            <p:ph type="body" idx="1"/>
          </p:nvPr>
        </p:nvSpPr>
        <p:spPr/>
        <p:txBody>
          <a:bodyPr/>
          <a:lstStyle/>
          <a:p>
            <a:r>
              <a:rPr lang="en-GB"/>
              <a:t>Establishes direction</a:t>
            </a:r>
          </a:p>
          <a:p>
            <a:r>
              <a:rPr lang="en-GB"/>
              <a:t>Develops vision</a:t>
            </a:r>
          </a:p>
          <a:p>
            <a:r>
              <a:rPr lang="en-GB"/>
              <a:t>Communicates and inspires vision</a:t>
            </a:r>
          </a:p>
          <a:p>
            <a:r>
              <a:rPr lang="en-GB"/>
              <a:t>Energises others</a:t>
            </a:r>
          </a:p>
          <a:p>
            <a:r>
              <a:rPr lang="en-GB"/>
              <a:t>Innovates</a:t>
            </a:r>
          </a:p>
          <a:p>
            <a:r>
              <a:rPr lang="en-GB"/>
              <a:t>Figurehead, Spokesman</a:t>
            </a:r>
          </a:p>
          <a:p>
            <a:r>
              <a:rPr lang="en-GB"/>
              <a:t>Looks outwards</a:t>
            </a:r>
            <a:endParaRPr lang="en-US"/>
          </a:p>
        </p:txBody>
      </p:sp>
    </p:spTree>
    <p:extLst>
      <p:ext uri="{BB962C8B-B14F-4D97-AF65-F5344CB8AC3E}">
        <p14:creationId xmlns:p14="http://schemas.microsoft.com/office/powerpoint/2010/main" val="188131910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Managers manage, leaders lead</a:t>
            </a:r>
          </a:p>
          <a:p>
            <a:r>
              <a:rPr lang="en-US" dirty="0" smtClean="0"/>
              <a:t>Managers have a specific role within the </a:t>
            </a:r>
            <a:r>
              <a:rPr lang="en-US" dirty="0" err="1" smtClean="0"/>
              <a:t>organisational</a:t>
            </a:r>
            <a:r>
              <a:rPr lang="en-US" dirty="0" smtClean="0"/>
              <a:t> structure:</a:t>
            </a:r>
          </a:p>
          <a:p>
            <a:pPr lvl="1"/>
            <a:r>
              <a:rPr lang="en-US" dirty="0" smtClean="0"/>
              <a:t>Replaceable</a:t>
            </a:r>
          </a:p>
          <a:p>
            <a:pPr lvl="1"/>
            <a:r>
              <a:rPr lang="en-US" dirty="0" smtClean="0"/>
              <a:t>Trainable</a:t>
            </a:r>
          </a:p>
          <a:p>
            <a:r>
              <a:rPr lang="en-US" dirty="0" smtClean="0"/>
              <a:t>Leaders provide direction, may arise from anywhere:</a:t>
            </a:r>
          </a:p>
          <a:p>
            <a:pPr lvl="1"/>
            <a:r>
              <a:rPr lang="en-US" dirty="0" smtClean="0"/>
              <a:t>Not easily replaceable</a:t>
            </a:r>
          </a:p>
          <a:p>
            <a:pPr lvl="1"/>
            <a:r>
              <a:rPr lang="en-US" dirty="0" smtClean="0"/>
              <a:t>Not trainable</a:t>
            </a:r>
          </a:p>
        </p:txBody>
      </p:sp>
    </p:spTree>
    <p:extLst>
      <p:ext uri="{BB962C8B-B14F-4D97-AF65-F5344CB8AC3E}">
        <p14:creationId xmlns:p14="http://schemas.microsoft.com/office/powerpoint/2010/main" val="357114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organizations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09145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a:t>Organisation</a:t>
            </a:r>
            <a:endParaRPr lang="en-US"/>
          </a:p>
        </p:txBody>
      </p:sp>
      <p:sp>
        <p:nvSpPr>
          <p:cNvPr id="33795" name="Rectangle 3"/>
          <p:cNvSpPr>
            <a:spLocks noGrp="1" noChangeArrowheads="1"/>
          </p:cNvSpPr>
          <p:nvPr>
            <p:ph type="body" idx="1"/>
          </p:nvPr>
        </p:nvSpPr>
        <p:spPr/>
        <p:txBody>
          <a:bodyPr/>
          <a:lstStyle/>
          <a:p>
            <a:r>
              <a:rPr lang="en-GB"/>
              <a:t>A company is an instrument for maximising value for the shareholders</a:t>
            </a:r>
          </a:p>
          <a:p>
            <a:r>
              <a:rPr lang="en-GB"/>
              <a:t>Driven by markets – lack of understanding of market = no customers = no business</a:t>
            </a:r>
          </a:p>
          <a:p>
            <a:r>
              <a:rPr lang="en-GB"/>
              <a:t>Driven by resources – lack of understanding = lack of control</a:t>
            </a:r>
          </a:p>
          <a:p>
            <a:r>
              <a:rPr lang="en-GB"/>
              <a:t>The more senior you become the more these will be concerns</a:t>
            </a:r>
            <a:endParaRPr lang="en-US"/>
          </a:p>
        </p:txBody>
      </p:sp>
    </p:spTree>
    <p:extLst>
      <p:ext uri="{BB962C8B-B14F-4D97-AF65-F5344CB8AC3E}">
        <p14:creationId xmlns:p14="http://schemas.microsoft.com/office/powerpoint/2010/main" val="26396595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a:t>Performance areas (Drucker)</a:t>
            </a:r>
            <a:endParaRPr lang="en-US"/>
          </a:p>
        </p:txBody>
      </p:sp>
      <p:sp>
        <p:nvSpPr>
          <p:cNvPr id="43011" name="Rectangle 3"/>
          <p:cNvSpPr>
            <a:spLocks noGrp="1" noChangeArrowheads="1"/>
          </p:cNvSpPr>
          <p:nvPr>
            <p:ph type="body" idx="1"/>
          </p:nvPr>
        </p:nvSpPr>
        <p:spPr/>
        <p:txBody>
          <a:bodyPr/>
          <a:lstStyle/>
          <a:p>
            <a:pPr>
              <a:lnSpc>
                <a:spcPct val="90000"/>
              </a:lnSpc>
            </a:pPr>
            <a:r>
              <a:rPr lang="en-GB"/>
              <a:t>Market standing</a:t>
            </a:r>
          </a:p>
          <a:p>
            <a:pPr>
              <a:lnSpc>
                <a:spcPct val="90000"/>
              </a:lnSpc>
            </a:pPr>
            <a:r>
              <a:rPr lang="en-GB"/>
              <a:t>Innovation</a:t>
            </a:r>
          </a:p>
          <a:p>
            <a:pPr>
              <a:lnSpc>
                <a:spcPct val="90000"/>
              </a:lnSpc>
            </a:pPr>
            <a:r>
              <a:rPr lang="en-GB"/>
              <a:t>Productivity</a:t>
            </a:r>
          </a:p>
          <a:p>
            <a:pPr>
              <a:lnSpc>
                <a:spcPct val="90000"/>
              </a:lnSpc>
            </a:pPr>
            <a:r>
              <a:rPr lang="en-GB"/>
              <a:t>Physical and financial resources</a:t>
            </a:r>
          </a:p>
          <a:p>
            <a:pPr>
              <a:lnSpc>
                <a:spcPct val="90000"/>
              </a:lnSpc>
            </a:pPr>
            <a:r>
              <a:rPr lang="en-GB"/>
              <a:t>Profitability</a:t>
            </a:r>
          </a:p>
          <a:p>
            <a:pPr>
              <a:lnSpc>
                <a:spcPct val="90000"/>
              </a:lnSpc>
            </a:pPr>
            <a:r>
              <a:rPr lang="en-GB"/>
              <a:t>Worker performance and attitudes</a:t>
            </a:r>
          </a:p>
          <a:p>
            <a:pPr>
              <a:lnSpc>
                <a:spcPct val="90000"/>
              </a:lnSpc>
            </a:pPr>
            <a:r>
              <a:rPr lang="en-GB"/>
              <a:t>Manager performance and development</a:t>
            </a:r>
          </a:p>
          <a:p>
            <a:pPr>
              <a:lnSpc>
                <a:spcPct val="90000"/>
              </a:lnSpc>
            </a:pPr>
            <a:r>
              <a:rPr lang="en-GB"/>
              <a:t>Public responsibility</a:t>
            </a:r>
            <a:endParaRPr lang="en-US"/>
          </a:p>
        </p:txBody>
      </p:sp>
    </p:spTree>
    <p:extLst>
      <p:ext uri="{BB962C8B-B14F-4D97-AF65-F5344CB8AC3E}">
        <p14:creationId xmlns:p14="http://schemas.microsoft.com/office/powerpoint/2010/main" val="199133122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a:t>Markets and Marketing</a:t>
            </a:r>
            <a:endParaRPr lang="en-US"/>
          </a:p>
        </p:txBody>
      </p:sp>
      <p:sp>
        <p:nvSpPr>
          <p:cNvPr id="34819" name="Rectangle 3"/>
          <p:cNvSpPr>
            <a:spLocks noGrp="1" noChangeArrowheads="1"/>
          </p:cNvSpPr>
          <p:nvPr>
            <p:ph type="body" idx="1"/>
          </p:nvPr>
        </p:nvSpPr>
        <p:spPr/>
        <p:txBody>
          <a:bodyPr/>
          <a:lstStyle/>
          <a:p>
            <a:r>
              <a:rPr lang="en-GB"/>
              <a:t>Marketing is </a:t>
            </a:r>
            <a:r>
              <a:rPr lang="en-GB" u="sng"/>
              <a:t>not</a:t>
            </a:r>
            <a:r>
              <a:rPr lang="en-GB"/>
              <a:t> stuff through your letter-box or people cold-calling you at 6pm.</a:t>
            </a:r>
          </a:p>
          <a:p>
            <a:r>
              <a:rPr lang="en-GB"/>
              <a:t>Marketing is the business of understanding the market, your place in it, your opportunities, threats, competition and your customers</a:t>
            </a:r>
          </a:p>
          <a:p>
            <a:r>
              <a:rPr lang="en-GB"/>
              <a:t>There exist many tools and models to help understand them</a:t>
            </a:r>
            <a:endParaRPr lang="en-US"/>
          </a:p>
        </p:txBody>
      </p:sp>
    </p:spTree>
    <p:extLst>
      <p:ext uri="{BB962C8B-B14F-4D97-AF65-F5344CB8AC3E}">
        <p14:creationId xmlns:p14="http://schemas.microsoft.com/office/powerpoint/2010/main" val="100227307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sz="2000"/>
              <a:t>Porter’s 5 forces</a:t>
            </a:r>
            <a:br>
              <a:rPr lang="en-GB" sz="2000"/>
            </a:br>
            <a:endParaRPr lang="en-US" sz="2000"/>
          </a:p>
        </p:txBody>
      </p:sp>
      <p:sp>
        <p:nvSpPr>
          <p:cNvPr id="35843" name="Rectangle 3"/>
          <p:cNvSpPr>
            <a:spLocks noGrp="1" noChangeArrowheads="1"/>
          </p:cNvSpPr>
          <p:nvPr>
            <p:ph type="body" idx="1"/>
          </p:nvPr>
        </p:nvSpPr>
        <p:spPr/>
        <p:txBody>
          <a:bodyPr/>
          <a:lstStyle/>
          <a:p>
            <a:endParaRPr lang="en-US"/>
          </a:p>
        </p:txBody>
      </p:sp>
      <p:sp>
        <p:nvSpPr>
          <p:cNvPr id="35850" name="Text Box 10"/>
          <p:cNvSpPr txBox="1">
            <a:spLocks noChangeArrowheads="1"/>
          </p:cNvSpPr>
          <p:nvPr/>
        </p:nvSpPr>
        <p:spPr bwMode="auto">
          <a:xfrm>
            <a:off x="3563938" y="2492375"/>
            <a:ext cx="1574800" cy="385763"/>
          </a:xfrm>
          <a:prstGeom prst="rect">
            <a:avLst/>
          </a:prstGeom>
          <a:solidFill>
            <a:srgbClr val="FFFF99"/>
          </a:solidFill>
          <a:ln w="19050">
            <a:solidFill>
              <a:schemeClr val="tx1"/>
            </a:solidFill>
            <a:miter lim="800000"/>
            <a:headEnd/>
            <a:tailEnd/>
          </a:ln>
          <a:effectLst/>
        </p:spPr>
        <p:txBody>
          <a:bodyPr wrap="none">
            <a:spAutoFit/>
          </a:bodyPr>
          <a:lstStyle/>
          <a:p>
            <a:r>
              <a:rPr lang="en-GB" sz="1800">
                <a:latin typeface="Arial" pitchFamily="34" charset="0"/>
              </a:rPr>
              <a:t>New Entrants</a:t>
            </a:r>
            <a:endParaRPr lang="en-US" sz="1800">
              <a:latin typeface="Arial" pitchFamily="34" charset="0"/>
            </a:endParaRPr>
          </a:p>
        </p:txBody>
      </p:sp>
      <p:sp>
        <p:nvSpPr>
          <p:cNvPr id="35851" name="Text Box 11"/>
          <p:cNvSpPr txBox="1">
            <a:spLocks noChangeArrowheads="1"/>
          </p:cNvSpPr>
          <p:nvPr/>
        </p:nvSpPr>
        <p:spPr bwMode="auto">
          <a:xfrm>
            <a:off x="6300788" y="3573463"/>
            <a:ext cx="914400" cy="385762"/>
          </a:xfrm>
          <a:prstGeom prst="rect">
            <a:avLst/>
          </a:prstGeom>
          <a:solidFill>
            <a:srgbClr val="FFFF99"/>
          </a:solidFill>
          <a:ln w="19050">
            <a:solidFill>
              <a:schemeClr val="tx1"/>
            </a:solidFill>
            <a:miter lim="800000"/>
            <a:headEnd/>
            <a:tailEnd/>
          </a:ln>
          <a:effectLst/>
        </p:spPr>
        <p:txBody>
          <a:bodyPr wrap="none">
            <a:spAutoFit/>
          </a:bodyPr>
          <a:lstStyle/>
          <a:p>
            <a:r>
              <a:rPr lang="en-GB" sz="1800">
                <a:latin typeface="Arial" pitchFamily="34" charset="0"/>
              </a:rPr>
              <a:t>Buyers</a:t>
            </a:r>
            <a:endParaRPr lang="en-US" sz="1800">
              <a:latin typeface="Arial" pitchFamily="34" charset="0"/>
            </a:endParaRPr>
          </a:p>
        </p:txBody>
      </p:sp>
      <p:sp>
        <p:nvSpPr>
          <p:cNvPr id="35852" name="Text Box 12"/>
          <p:cNvSpPr txBox="1">
            <a:spLocks noChangeArrowheads="1"/>
          </p:cNvSpPr>
          <p:nvPr/>
        </p:nvSpPr>
        <p:spPr bwMode="auto">
          <a:xfrm>
            <a:off x="1116013" y="3573463"/>
            <a:ext cx="1155700" cy="385762"/>
          </a:xfrm>
          <a:prstGeom prst="rect">
            <a:avLst/>
          </a:prstGeom>
          <a:solidFill>
            <a:srgbClr val="FFFF99"/>
          </a:solidFill>
          <a:ln w="19050">
            <a:solidFill>
              <a:schemeClr val="tx1"/>
            </a:solidFill>
            <a:miter lim="800000"/>
            <a:headEnd/>
            <a:tailEnd/>
          </a:ln>
          <a:effectLst/>
        </p:spPr>
        <p:txBody>
          <a:bodyPr wrap="none">
            <a:spAutoFit/>
          </a:bodyPr>
          <a:lstStyle/>
          <a:p>
            <a:r>
              <a:rPr lang="en-GB" sz="1800">
                <a:latin typeface="Arial" pitchFamily="34" charset="0"/>
              </a:rPr>
              <a:t>Suppliers</a:t>
            </a:r>
            <a:endParaRPr lang="en-US" sz="1800">
              <a:latin typeface="Arial" pitchFamily="34" charset="0"/>
            </a:endParaRPr>
          </a:p>
        </p:txBody>
      </p:sp>
      <p:sp>
        <p:nvSpPr>
          <p:cNvPr id="35853" name="Text Box 13"/>
          <p:cNvSpPr txBox="1">
            <a:spLocks noChangeArrowheads="1"/>
          </p:cNvSpPr>
          <p:nvPr/>
        </p:nvSpPr>
        <p:spPr bwMode="auto">
          <a:xfrm>
            <a:off x="3635375" y="3573463"/>
            <a:ext cx="1435100" cy="385762"/>
          </a:xfrm>
          <a:prstGeom prst="rect">
            <a:avLst/>
          </a:prstGeom>
          <a:solidFill>
            <a:srgbClr val="FFFF99"/>
          </a:solidFill>
          <a:ln w="19050">
            <a:solidFill>
              <a:schemeClr val="tx1"/>
            </a:solidFill>
            <a:miter lim="800000"/>
            <a:headEnd/>
            <a:tailEnd/>
          </a:ln>
          <a:effectLst/>
        </p:spPr>
        <p:txBody>
          <a:bodyPr wrap="none">
            <a:spAutoFit/>
          </a:bodyPr>
          <a:lstStyle/>
          <a:p>
            <a:r>
              <a:rPr lang="en-GB" sz="1800">
                <a:latin typeface="Arial" pitchFamily="34" charset="0"/>
              </a:rPr>
              <a:t>Competitors</a:t>
            </a:r>
            <a:endParaRPr lang="en-US" sz="1800">
              <a:latin typeface="Arial" pitchFamily="34" charset="0"/>
            </a:endParaRPr>
          </a:p>
        </p:txBody>
      </p:sp>
      <p:sp>
        <p:nvSpPr>
          <p:cNvPr id="35854" name="Text Box 14"/>
          <p:cNvSpPr txBox="1">
            <a:spLocks noChangeArrowheads="1"/>
          </p:cNvSpPr>
          <p:nvPr/>
        </p:nvSpPr>
        <p:spPr bwMode="auto">
          <a:xfrm>
            <a:off x="3635375" y="4724400"/>
            <a:ext cx="1333500" cy="385763"/>
          </a:xfrm>
          <a:prstGeom prst="rect">
            <a:avLst/>
          </a:prstGeom>
          <a:solidFill>
            <a:srgbClr val="FFFF99"/>
          </a:solidFill>
          <a:ln w="19050">
            <a:solidFill>
              <a:schemeClr val="tx1"/>
            </a:solidFill>
            <a:miter lim="800000"/>
            <a:headEnd/>
            <a:tailEnd/>
          </a:ln>
          <a:effectLst/>
        </p:spPr>
        <p:txBody>
          <a:bodyPr wrap="none">
            <a:spAutoFit/>
          </a:bodyPr>
          <a:lstStyle/>
          <a:p>
            <a:r>
              <a:rPr lang="en-GB" sz="1800">
                <a:latin typeface="Arial" pitchFamily="34" charset="0"/>
              </a:rPr>
              <a:t>Substitutes</a:t>
            </a:r>
            <a:endParaRPr lang="en-US" sz="1800">
              <a:latin typeface="Arial" pitchFamily="34" charset="0"/>
            </a:endParaRPr>
          </a:p>
        </p:txBody>
      </p:sp>
      <p:sp>
        <p:nvSpPr>
          <p:cNvPr id="35855" name="Line 15"/>
          <p:cNvSpPr>
            <a:spLocks noChangeShapeType="1"/>
          </p:cNvSpPr>
          <p:nvPr/>
        </p:nvSpPr>
        <p:spPr bwMode="auto">
          <a:xfrm>
            <a:off x="2411413" y="3789363"/>
            <a:ext cx="1152525" cy="0"/>
          </a:xfrm>
          <a:prstGeom prst="line">
            <a:avLst/>
          </a:prstGeom>
          <a:noFill/>
          <a:ln w="25400">
            <a:solidFill>
              <a:schemeClr val="tx1"/>
            </a:solidFill>
            <a:round/>
            <a:headEnd/>
            <a:tailEnd type="triangle" w="med" len="med"/>
          </a:ln>
          <a:effectLst/>
        </p:spPr>
        <p:txBody>
          <a:bodyPr/>
          <a:lstStyle/>
          <a:p>
            <a:endParaRPr lang="en-GB"/>
          </a:p>
        </p:txBody>
      </p:sp>
      <p:sp>
        <p:nvSpPr>
          <p:cNvPr id="35856" name="Line 16"/>
          <p:cNvSpPr>
            <a:spLocks noChangeShapeType="1"/>
          </p:cNvSpPr>
          <p:nvPr/>
        </p:nvSpPr>
        <p:spPr bwMode="auto">
          <a:xfrm>
            <a:off x="4284663" y="2924175"/>
            <a:ext cx="0" cy="576263"/>
          </a:xfrm>
          <a:prstGeom prst="line">
            <a:avLst/>
          </a:prstGeom>
          <a:noFill/>
          <a:ln w="25400">
            <a:solidFill>
              <a:schemeClr val="tx1"/>
            </a:solidFill>
            <a:round/>
            <a:headEnd/>
            <a:tailEnd type="triangle" w="med" len="med"/>
          </a:ln>
          <a:effectLst/>
        </p:spPr>
        <p:txBody>
          <a:bodyPr/>
          <a:lstStyle/>
          <a:p>
            <a:endParaRPr lang="en-GB"/>
          </a:p>
        </p:txBody>
      </p:sp>
      <p:sp>
        <p:nvSpPr>
          <p:cNvPr id="35857" name="Line 17"/>
          <p:cNvSpPr>
            <a:spLocks noChangeShapeType="1"/>
          </p:cNvSpPr>
          <p:nvPr/>
        </p:nvSpPr>
        <p:spPr bwMode="auto">
          <a:xfrm flipV="1">
            <a:off x="4284663" y="4005263"/>
            <a:ext cx="0" cy="576262"/>
          </a:xfrm>
          <a:prstGeom prst="line">
            <a:avLst/>
          </a:prstGeom>
          <a:noFill/>
          <a:ln w="25400">
            <a:solidFill>
              <a:schemeClr val="tx1"/>
            </a:solidFill>
            <a:round/>
            <a:headEnd/>
            <a:tailEnd type="triangle" w="med" len="med"/>
          </a:ln>
          <a:effectLst/>
        </p:spPr>
        <p:txBody>
          <a:bodyPr/>
          <a:lstStyle/>
          <a:p>
            <a:endParaRPr lang="en-GB"/>
          </a:p>
        </p:txBody>
      </p:sp>
      <p:sp>
        <p:nvSpPr>
          <p:cNvPr id="35858" name="Line 18"/>
          <p:cNvSpPr>
            <a:spLocks noChangeShapeType="1"/>
          </p:cNvSpPr>
          <p:nvPr/>
        </p:nvSpPr>
        <p:spPr bwMode="auto">
          <a:xfrm flipH="1">
            <a:off x="5148263" y="3789363"/>
            <a:ext cx="1081087" cy="0"/>
          </a:xfrm>
          <a:prstGeom prst="line">
            <a:avLst/>
          </a:prstGeom>
          <a:noFill/>
          <a:ln w="25400">
            <a:solidFill>
              <a:schemeClr val="tx1"/>
            </a:solidFill>
            <a:round/>
            <a:headEnd/>
            <a:tailEnd type="triangle" w="med" len="med"/>
          </a:ln>
          <a:effectLst/>
        </p:spPr>
        <p:txBody>
          <a:bodyPr/>
          <a:lstStyle/>
          <a:p>
            <a:endParaRPr lang="en-GB"/>
          </a:p>
        </p:txBody>
      </p:sp>
      <p:sp>
        <p:nvSpPr>
          <p:cNvPr id="35859" name="Text Box 19"/>
          <p:cNvSpPr txBox="1">
            <a:spLocks noChangeArrowheads="1"/>
          </p:cNvSpPr>
          <p:nvPr/>
        </p:nvSpPr>
        <p:spPr bwMode="auto">
          <a:xfrm>
            <a:off x="1835150" y="2997200"/>
            <a:ext cx="1828800" cy="385763"/>
          </a:xfrm>
          <a:prstGeom prst="rect">
            <a:avLst/>
          </a:prstGeom>
          <a:solidFill>
            <a:srgbClr val="CCFFCC"/>
          </a:solidFill>
          <a:ln w="19050">
            <a:solidFill>
              <a:schemeClr val="tx1"/>
            </a:solidFill>
            <a:miter lim="800000"/>
            <a:headEnd/>
            <a:tailEnd/>
          </a:ln>
          <a:effectLst/>
        </p:spPr>
        <p:txBody>
          <a:bodyPr wrap="none">
            <a:spAutoFit/>
          </a:bodyPr>
          <a:lstStyle/>
          <a:p>
            <a:r>
              <a:rPr lang="en-GB" sz="1800">
                <a:latin typeface="Arial" pitchFamily="34" charset="0"/>
              </a:rPr>
              <a:t>Barriers to entry</a:t>
            </a:r>
            <a:endParaRPr lang="en-US" sz="1800">
              <a:latin typeface="Arial" pitchFamily="34" charset="0"/>
            </a:endParaRPr>
          </a:p>
        </p:txBody>
      </p:sp>
      <p:sp>
        <p:nvSpPr>
          <p:cNvPr id="35860" name="Line 20"/>
          <p:cNvSpPr>
            <a:spLocks noChangeShapeType="1"/>
          </p:cNvSpPr>
          <p:nvPr/>
        </p:nvSpPr>
        <p:spPr bwMode="auto">
          <a:xfrm>
            <a:off x="3708400" y="3213100"/>
            <a:ext cx="503238" cy="0"/>
          </a:xfrm>
          <a:prstGeom prst="line">
            <a:avLst/>
          </a:prstGeom>
          <a:noFill/>
          <a:ln w="9525">
            <a:solidFill>
              <a:schemeClr val="tx1"/>
            </a:solidFill>
            <a:round/>
            <a:headEnd/>
            <a:tailEnd type="triangle" w="med" len="med"/>
          </a:ln>
          <a:effectLst/>
        </p:spPr>
        <p:txBody>
          <a:bodyPr/>
          <a:lstStyle/>
          <a:p>
            <a:endParaRPr lang="en-GB"/>
          </a:p>
        </p:txBody>
      </p:sp>
    </p:spTree>
    <p:extLst>
      <p:ext uri="{BB962C8B-B14F-4D97-AF65-F5344CB8AC3E}">
        <p14:creationId xmlns:p14="http://schemas.microsoft.com/office/powerpoint/2010/main" val="204415806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GB"/>
              <a:t>Examples</a:t>
            </a:r>
            <a:endParaRPr lang="en-US"/>
          </a:p>
        </p:txBody>
      </p:sp>
      <p:sp>
        <p:nvSpPr>
          <p:cNvPr id="36867" name="Rectangle 3"/>
          <p:cNvSpPr>
            <a:spLocks noGrp="1" noChangeArrowheads="1"/>
          </p:cNvSpPr>
          <p:nvPr>
            <p:ph type="body" idx="1"/>
          </p:nvPr>
        </p:nvSpPr>
        <p:spPr/>
        <p:txBody>
          <a:bodyPr>
            <a:normAutofit lnSpcReduction="10000"/>
          </a:bodyPr>
          <a:lstStyle/>
          <a:p>
            <a:r>
              <a:rPr lang="en-GB" dirty="0"/>
              <a:t>New Entrant: </a:t>
            </a:r>
            <a:r>
              <a:rPr lang="en-GB" dirty="0" smtClean="0"/>
              <a:t>Ford - Tesla</a:t>
            </a:r>
            <a:endParaRPr lang="en-GB" dirty="0"/>
          </a:p>
          <a:p>
            <a:r>
              <a:rPr lang="en-GB" dirty="0"/>
              <a:t>Substitute: Vinyl record – CD – </a:t>
            </a:r>
            <a:r>
              <a:rPr lang="en-GB" dirty="0" smtClean="0"/>
              <a:t>iTunes - </a:t>
            </a:r>
            <a:r>
              <a:rPr lang="en-GB" dirty="0" err="1" smtClean="0"/>
              <a:t>Spotify</a:t>
            </a:r>
            <a:endParaRPr lang="en-GB" dirty="0"/>
          </a:p>
          <a:p>
            <a:r>
              <a:rPr lang="en-GB" dirty="0"/>
              <a:t>Control of suppliers – Tesco </a:t>
            </a:r>
          </a:p>
          <a:p>
            <a:r>
              <a:rPr lang="en-GB" dirty="0"/>
              <a:t>Control of buyers – monopoly</a:t>
            </a:r>
          </a:p>
          <a:p>
            <a:r>
              <a:rPr lang="en-GB" dirty="0"/>
              <a:t>Control by buyers – perfect market; </a:t>
            </a:r>
            <a:r>
              <a:rPr lang="en-GB" dirty="0" smtClean="0"/>
              <a:t>eBay?</a:t>
            </a:r>
            <a:endParaRPr lang="en-GB" dirty="0"/>
          </a:p>
          <a:p>
            <a:endParaRPr lang="en-GB" dirty="0"/>
          </a:p>
          <a:p>
            <a:r>
              <a:rPr lang="en-GB" dirty="0"/>
              <a:t>Barriers to entry – Semiconductor </a:t>
            </a:r>
            <a:r>
              <a:rPr lang="en-GB" dirty="0" smtClean="0"/>
              <a:t>industry </a:t>
            </a:r>
            <a:r>
              <a:rPr lang="mr-IN" dirty="0" smtClean="0"/>
              <a:t>–</a:t>
            </a:r>
            <a:r>
              <a:rPr lang="en-GB" dirty="0" smtClean="0"/>
              <a:t> mobile phones</a:t>
            </a:r>
            <a:r>
              <a:rPr lang="mr-IN" dirty="0" smtClean="0"/>
              <a:t>…</a:t>
            </a:r>
            <a:endParaRPr lang="en-GB" dirty="0"/>
          </a:p>
        </p:txBody>
      </p:sp>
    </p:spTree>
    <p:extLst>
      <p:ext uri="{BB962C8B-B14F-4D97-AF65-F5344CB8AC3E}">
        <p14:creationId xmlns:p14="http://schemas.microsoft.com/office/powerpoint/2010/main" val="6658797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a:t>P.E.S.T. / S.W.O.T.</a:t>
            </a:r>
            <a:endParaRPr lang="en-US"/>
          </a:p>
        </p:txBody>
      </p:sp>
      <p:sp>
        <p:nvSpPr>
          <p:cNvPr id="37891" name="Rectangle 3"/>
          <p:cNvSpPr>
            <a:spLocks noGrp="1" noChangeArrowheads="1"/>
          </p:cNvSpPr>
          <p:nvPr>
            <p:ph type="body" sz="half" idx="1"/>
          </p:nvPr>
        </p:nvSpPr>
        <p:spPr/>
        <p:txBody>
          <a:bodyPr>
            <a:normAutofit/>
          </a:bodyPr>
          <a:lstStyle/>
          <a:p>
            <a:r>
              <a:rPr lang="en-GB" sz="3200" dirty="0"/>
              <a:t>Political</a:t>
            </a:r>
          </a:p>
          <a:p>
            <a:r>
              <a:rPr lang="en-GB" sz="3200" dirty="0"/>
              <a:t>Economic</a:t>
            </a:r>
          </a:p>
          <a:p>
            <a:r>
              <a:rPr lang="en-GB" sz="3200" dirty="0"/>
              <a:t>Social</a:t>
            </a:r>
          </a:p>
          <a:p>
            <a:r>
              <a:rPr lang="en-GB" sz="3200" dirty="0"/>
              <a:t>Technological</a:t>
            </a:r>
            <a:endParaRPr lang="en-US" sz="3200" dirty="0"/>
          </a:p>
        </p:txBody>
      </p:sp>
      <p:sp>
        <p:nvSpPr>
          <p:cNvPr id="37892" name="Rectangle 4"/>
          <p:cNvSpPr>
            <a:spLocks noGrp="1" noChangeArrowheads="1"/>
          </p:cNvSpPr>
          <p:nvPr>
            <p:ph type="body" sz="half" idx="2"/>
          </p:nvPr>
        </p:nvSpPr>
        <p:spPr/>
        <p:txBody>
          <a:bodyPr>
            <a:normAutofit/>
          </a:bodyPr>
          <a:lstStyle/>
          <a:p>
            <a:r>
              <a:rPr lang="en-GB" sz="3200" dirty="0"/>
              <a:t>Strengths</a:t>
            </a:r>
          </a:p>
          <a:p>
            <a:r>
              <a:rPr lang="en-GB" sz="3200" dirty="0"/>
              <a:t>Weaknesses</a:t>
            </a:r>
          </a:p>
          <a:p>
            <a:r>
              <a:rPr lang="en-GB" sz="3200" dirty="0"/>
              <a:t>Opportunities</a:t>
            </a:r>
          </a:p>
          <a:p>
            <a:r>
              <a:rPr lang="en-GB" sz="3200" dirty="0"/>
              <a:t>Threats</a:t>
            </a:r>
            <a:endParaRPr lang="en-US" sz="3200" dirty="0"/>
          </a:p>
        </p:txBody>
      </p:sp>
      <p:sp>
        <p:nvSpPr>
          <p:cNvPr id="37893" name="Line 5"/>
          <p:cNvSpPr>
            <a:spLocks noChangeShapeType="1"/>
          </p:cNvSpPr>
          <p:nvPr/>
        </p:nvSpPr>
        <p:spPr bwMode="auto">
          <a:xfrm flipH="1">
            <a:off x="4787900" y="3435350"/>
            <a:ext cx="3240088" cy="0"/>
          </a:xfrm>
          <a:prstGeom prst="line">
            <a:avLst/>
          </a:prstGeom>
          <a:noFill/>
          <a:ln w="9525">
            <a:solidFill>
              <a:schemeClr val="tx1"/>
            </a:solidFill>
            <a:round/>
            <a:headEnd/>
            <a:tailEnd/>
          </a:ln>
          <a:effectLst/>
        </p:spPr>
        <p:txBody>
          <a:bodyPr/>
          <a:lstStyle/>
          <a:p>
            <a:endParaRPr lang="en-GB"/>
          </a:p>
        </p:txBody>
      </p:sp>
      <p:sp>
        <p:nvSpPr>
          <p:cNvPr id="37894" name="Text Box 6"/>
          <p:cNvSpPr txBox="1">
            <a:spLocks noChangeArrowheads="1"/>
          </p:cNvSpPr>
          <p:nvPr/>
        </p:nvSpPr>
        <p:spPr bwMode="auto">
          <a:xfrm>
            <a:off x="7380288" y="2350186"/>
            <a:ext cx="1085850" cy="366712"/>
          </a:xfrm>
          <a:prstGeom prst="rect">
            <a:avLst/>
          </a:prstGeom>
          <a:noFill/>
          <a:ln w="9525">
            <a:noFill/>
            <a:miter lim="800000"/>
            <a:headEnd/>
            <a:tailEnd/>
          </a:ln>
          <a:effectLst/>
        </p:spPr>
        <p:txBody>
          <a:bodyPr wrap="none">
            <a:spAutoFit/>
          </a:bodyPr>
          <a:lstStyle/>
          <a:p>
            <a:r>
              <a:rPr lang="en-GB" sz="1800" dirty="0">
                <a:latin typeface="Arial" pitchFamily="34" charset="0"/>
              </a:rPr>
              <a:t>(internal)</a:t>
            </a:r>
            <a:endParaRPr lang="en-US" sz="1800" dirty="0">
              <a:latin typeface="Arial" pitchFamily="34" charset="0"/>
            </a:endParaRPr>
          </a:p>
        </p:txBody>
      </p:sp>
      <p:sp>
        <p:nvSpPr>
          <p:cNvPr id="37895" name="Text Box 7"/>
          <p:cNvSpPr txBox="1">
            <a:spLocks noChangeArrowheads="1"/>
          </p:cNvSpPr>
          <p:nvPr/>
        </p:nvSpPr>
        <p:spPr bwMode="auto">
          <a:xfrm>
            <a:off x="7380288" y="3435350"/>
            <a:ext cx="1149350" cy="366712"/>
          </a:xfrm>
          <a:prstGeom prst="rect">
            <a:avLst/>
          </a:prstGeom>
          <a:noFill/>
          <a:ln w="9525">
            <a:noFill/>
            <a:miter lim="800000"/>
            <a:headEnd/>
            <a:tailEnd/>
          </a:ln>
          <a:effectLst/>
        </p:spPr>
        <p:txBody>
          <a:bodyPr wrap="none">
            <a:spAutoFit/>
          </a:bodyPr>
          <a:lstStyle/>
          <a:p>
            <a:r>
              <a:rPr lang="en-GB" sz="1800" dirty="0">
                <a:latin typeface="Arial" pitchFamily="34" charset="0"/>
              </a:rPr>
              <a:t>(external)</a:t>
            </a:r>
            <a:endParaRPr lang="en-US" sz="1800" dirty="0">
              <a:latin typeface="Arial" pitchFamily="34" charset="0"/>
            </a:endParaRPr>
          </a:p>
        </p:txBody>
      </p:sp>
    </p:spTree>
    <p:extLst>
      <p:ext uri="{BB962C8B-B14F-4D97-AF65-F5344CB8AC3E}">
        <p14:creationId xmlns:p14="http://schemas.microsoft.com/office/powerpoint/2010/main" val="8946632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Organizational Models</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Organizational Theory (founded by Max Weber on the theory side) developed the </a:t>
            </a:r>
            <a:r>
              <a:rPr lang="en-GB" b="1" dirty="0" smtClean="0"/>
              <a:t>bureaucratic model</a:t>
            </a:r>
            <a:r>
              <a:rPr lang="en-GB" dirty="0" smtClean="0"/>
              <a:t>:</a:t>
            </a:r>
          </a:p>
          <a:p>
            <a:pPr lvl="1"/>
            <a:r>
              <a:rPr lang="en-GB" dirty="0" smtClean="0"/>
              <a:t>Tasks are split into specialist roles and people become expert in these</a:t>
            </a:r>
          </a:p>
          <a:p>
            <a:pPr lvl="1"/>
            <a:r>
              <a:rPr lang="en-GB" dirty="0" smtClean="0"/>
              <a:t>Each rule is precisely specified so one </a:t>
            </a:r>
            <a:r>
              <a:rPr lang="en-GB" dirty="0" err="1" smtClean="0"/>
              <a:t>expers</a:t>
            </a:r>
            <a:r>
              <a:rPr lang="en-GB" dirty="0" smtClean="0"/>
              <a:t> can be substituted for another</a:t>
            </a:r>
          </a:p>
          <a:p>
            <a:pPr lvl="1"/>
            <a:r>
              <a:rPr lang="en-GB" dirty="0" smtClean="0"/>
              <a:t>Each individual is accountable to one manager who directs their work</a:t>
            </a:r>
          </a:p>
          <a:p>
            <a:pPr lvl="1"/>
            <a:r>
              <a:rPr lang="en-GB" dirty="0" smtClean="0"/>
              <a:t>Employees are required to relate to each other and customers in a formal and impersonal way.</a:t>
            </a:r>
          </a:p>
          <a:p>
            <a:pPr lvl="1"/>
            <a:r>
              <a:rPr lang="en-GB" dirty="0" smtClean="0"/>
              <a:t>Recruitment is based on qualification, employees are protected from arbitrary sacking, promotion is based on seniority and achievement</a:t>
            </a:r>
          </a:p>
          <a:p>
            <a:r>
              <a:rPr lang="en-GB" b="1" dirty="0" smtClean="0"/>
              <a:t>Organic Model </a:t>
            </a:r>
            <a:r>
              <a:rPr lang="en-GB" dirty="0" smtClean="0"/>
              <a:t>(</a:t>
            </a:r>
            <a:r>
              <a:rPr lang="en-GB" dirty="0" err="1" smtClean="0"/>
              <a:t>Likert</a:t>
            </a:r>
            <a:r>
              <a:rPr lang="en-GB" dirty="0" smtClean="0"/>
              <a:t>): “… ensure a maximum probability that in all interactions and in relationships within the organisation, each member, in the light of their background, values, desires and expectations, will view the experience as supportive and one which builds a sense of personal worth and importance” – small professional companies.</a:t>
            </a:r>
          </a:p>
          <a:p>
            <a:endParaRPr lang="en-GB" dirty="0"/>
          </a:p>
        </p:txBody>
      </p:sp>
    </p:spTree>
    <p:extLst>
      <p:ext uri="{BB962C8B-B14F-4D97-AF65-F5344CB8AC3E}">
        <p14:creationId xmlns:p14="http://schemas.microsoft.com/office/powerpoint/2010/main" val="362538408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a:t>P.E.S.T. – car market</a:t>
            </a:r>
            <a:endParaRPr lang="en-US"/>
          </a:p>
        </p:txBody>
      </p:sp>
      <p:sp>
        <p:nvSpPr>
          <p:cNvPr id="38915" name="Rectangle 3"/>
          <p:cNvSpPr>
            <a:spLocks noGrp="1" noChangeArrowheads="1"/>
          </p:cNvSpPr>
          <p:nvPr>
            <p:ph type="body" idx="1"/>
          </p:nvPr>
        </p:nvSpPr>
        <p:spPr/>
        <p:txBody>
          <a:bodyPr>
            <a:normAutofit/>
          </a:bodyPr>
          <a:lstStyle/>
          <a:p>
            <a:pPr>
              <a:lnSpc>
                <a:spcPct val="90000"/>
              </a:lnSpc>
            </a:pPr>
            <a:r>
              <a:rPr lang="en-GB" dirty="0"/>
              <a:t>Political – </a:t>
            </a:r>
            <a:r>
              <a:rPr lang="en-GB" dirty="0" smtClean="0"/>
              <a:t>emissions reduction targets</a:t>
            </a:r>
            <a:endParaRPr lang="en-GB" dirty="0"/>
          </a:p>
          <a:p>
            <a:pPr lvl="1">
              <a:lnSpc>
                <a:spcPct val="90000"/>
              </a:lnSpc>
            </a:pPr>
            <a:r>
              <a:rPr lang="en-GB" dirty="0"/>
              <a:t>Works against </a:t>
            </a:r>
            <a:r>
              <a:rPr lang="en-GB" dirty="0" smtClean="0"/>
              <a:t>internal combustion engines</a:t>
            </a:r>
            <a:endParaRPr lang="en-GB" dirty="0"/>
          </a:p>
          <a:p>
            <a:pPr>
              <a:lnSpc>
                <a:spcPct val="90000"/>
              </a:lnSpc>
            </a:pPr>
            <a:r>
              <a:rPr lang="en-GB" dirty="0"/>
              <a:t>Economic – </a:t>
            </a:r>
            <a:r>
              <a:rPr lang="en-GB" dirty="0" smtClean="0"/>
              <a:t>control of rare earth production</a:t>
            </a:r>
            <a:endParaRPr lang="en-GB" dirty="0"/>
          </a:p>
          <a:p>
            <a:pPr lvl="1">
              <a:lnSpc>
                <a:spcPct val="90000"/>
              </a:lnSpc>
            </a:pPr>
            <a:r>
              <a:rPr lang="en-GB" dirty="0" smtClean="0"/>
              <a:t>Raises concerns over electric vehicles</a:t>
            </a:r>
            <a:endParaRPr lang="en-GB" dirty="0"/>
          </a:p>
          <a:p>
            <a:pPr>
              <a:lnSpc>
                <a:spcPct val="90000"/>
              </a:lnSpc>
            </a:pPr>
            <a:r>
              <a:rPr lang="en-GB" dirty="0"/>
              <a:t>Social – family size, behaviour</a:t>
            </a:r>
          </a:p>
          <a:p>
            <a:pPr lvl="1">
              <a:lnSpc>
                <a:spcPct val="90000"/>
              </a:lnSpc>
            </a:pPr>
            <a:r>
              <a:rPr lang="en-GB" dirty="0"/>
              <a:t>1-parent families – hatchbacks?</a:t>
            </a:r>
          </a:p>
          <a:p>
            <a:pPr lvl="1">
              <a:lnSpc>
                <a:spcPct val="90000"/>
              </a:lnSpc>
            </a:pPr>
            <a:r>
              <a:rPr lang="en-GB" dirty="0" err="1" smtClean="0"/>
              <a:t>Millenials</a:t>
            </a:r>
            <a:r>
              <a:rPr lang="en-GB" dirty="0" smtClean="0"/>
              <a:t>: Transport as a service</a:t>
            </a:r>
            <a:endParaRPr lang="en-GB" dirty="0"/>
          </a:p>
          <a:p>
            <a:pPr>
              <a:lnSpc>
                <a:spcPct val="90000"/>
              </a:lnSpc>
            </a:pPr>
            <a:r>
              <a:rPr lang="en-GB" dirty="0"/>
              <a:t>Technological – new products</a:t>
            </a:r>
          </a:p>
          <a:p>
            <a:pPr lvl="1">
              <a:lnSpc>
                <a:spcPct val="90000"/>
              </a:lnSpc>
            </a:pPr>
            <a:r>
              <a:rPr lang="en-GB" dirty="0" smtClean="0"/>
              <a:t>Hydrogen, </a:t>
            </a:r>
            <a:r>
              <a:rPr lang="en-GB" dirty="0"/>
              <a:t>hybrids, recyclable materials</a:t>
            </a:r>
            <a:endParaRPr lang="en-US" dirty="0"/>
          </a:p>
        </p:txBody>
      </p:sp>
    </p:spTree>
    <p:extLst>
      <p:ext uri="{BB962C8B-B14F-4D97-AF65-F5344CB8AC3E}">
        <p14:creationId xmlns:p14="http://schemas.microsoft.com/office/powerpoint/2010/main" val="338170123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GB"/>
              <a:t>Marketing Mix – the 4 * Ps</a:t>
            </a:r>
            <a:endParaRPr lang="en-US"/>
          </a:p>
        </p:txBody>
      </p:sp>
      <p:sp>
        <p:nvSpPr>
          <p:cNvPr id="46083" name="Rectangle 3"/>
          <p:cNvSpPr>
            <a:spLocks noGrp="1" noChangeArrowheads="1"/>
          </p:cNvSpPr>
          <p:nvPr>
            <p:ph type="body" idx="1"/>
          </p:nvPr>
        </p:nvSpPr>
        <p:spPr/>
        <p:txBody>
          <a:bodyPr/>
          <a:lstStyle/>
          <a:p>
            <a:pPr>
              <a:lnSpc>
                <a:spcPct val="90000"/>
              </a:lnSpc>
            </a:pPr>
            <a:r>
              <a:rPr lang="en-GB"/>
              <a:t>Product</a:t>
            </a:r>
          </a:p>
          <a:p>
            <a:pPr lvl="1">
              <a:lnSpc>
                <a:spcPct val="90000"/>
              </a:lnSpc>
            </a:pPr>
            <a:r>
              <a:rPr lang="en-GB"/>
              <a:t>Quality, features, name, packaging, services, guarantee</a:t>
            </a:r>
          </a:p>
          <a:p>
            <a:pPr>
              <a:lnSpc>
                <a:spcPct val="90000"/>
              </a:lnSpc>
            </a:pPr>
            <a:r>
              <a:rPr lang="en-GB"/>
              <a:t>Price</a:t>
            </a:r>
          </a:p>
          <a:p>
            <a:pPr lvl="1">
              <a:lnSpc>
                <a:spcPct val="90000"/>
              </a:lnSpc>
            </a:pPr>
            <a:r>
              <a:rPr lang="en-GB"/>
              <a:t>List price, discounts, credit</a:t>
            </a:r>
          </a:p>
          <a:p>
            <a:pPr>
              <a:lnSpc>
                <a:spcPct val="90000"/>
              </a:lnSpc>
            </a:pPr>
            <a:r>
              <a:rPr lang="en-GB"/>
              <a:t>Promotion</a:t>
            </a:r>
          </a:p>
          <a:p>
            <a:pPr lvl="1">
              <a:lnSpc>
                <a:spcPct val="90000"/>
              </a:lnSpc>
            </a:pPr>
            <a:r>
              <a:rPr lang="en-GB"/>
              <a:t>Advertising, personal selling</a:t>
            </a:r>
          </a:p>
          <a:p>
            <a:pPr>
              <a:lnSpc>
                <a:spcPct val="90000"/>
              </a:lnSpc>
            </a:pPr>
            <a:r>
              <a:rPr lang="en-GB"/>
              <a:t>Place</a:t>
            </a:r>
          </a:p>
          <a:p>
            <a:pPr lvl="1">
              <a:lnSpc>
                <a:spcPct val="90000"/>
              </a:lnSpc>
            </a:pPr>
            <a:r>
              <a:rPr lang="en-GB"/>
              <a:t>Distributors, retailers, locations, transport</a:t>
            </a:r>
            <a:endParaRPr lang="en-US"/>
          </a:p>
        </p:txBody>
      </p:sp>
    </p:spTree>
    <p:extLst>
      <p:ext uri="{BB962C8B-B14F-4D97-AF65-F5344CB8AC3E}">
        <p14:creationId xmlns:p14="http://schemas.microsoft.com/office/powerpoint/2010/main" val="124794123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dirty="0" smtClean="0"/>
              <a:t>Competition</a:t>
            </a:r>
            <a:endParaRPr lang="en-US" dirty="0"/>
          </a:p>
        </p:txBody>
      </p:sp>
      <p:sp>
        <p:nvSpPr>
          <p:cNvPr id="47107" name="Rectangle 3"/>
          <p:cNvSpPr>
            <a:spLocks noGrp="1" noChangeArrowheads="1"/>
          </p:cNvSpPr>
          <p:nvPr>
            <p:ph idx="1"/>
          </p:nvPr>
        </p:nvSpPr>
        <p:spPr/>
        <p:txBody>
          <a:bodyPr/>
          <a:lstStyle/>
          <a:p>
            <a:pPr>
              <a:lnSpc>
                <a:spcPct val="90000"/>
              </a:lnSpc>
            </a:pPr>
            <a:r>
              <a:rPr lang="en-GB" sz="2800" dirty="0"/>
              <a:t>Can compete on </a:t>
            </a:r>
            <a:r>
              <a:rPr lang="en-GB" sz="2800" i="1" dirty="0"/>
              <a:t>cost o</a:t>
            </a:r>
            <a:r>
              <a:rPr lang="en-GB" sz="2800" dirty="0"/>
              <a:t>r </a:t>
            </a:r>
            <a:r>
              <a:rPr lang="en-GB" sz="2800" i="1" dirty="0"/>
              <a:t>differentiation:</a:t>
            </a:r>
            <a:endParaRPr lang="en-GB" sz="2800" dirty="0"/>
          </a:p>
          <a:p>
            <a:pPr lvl="1">
              <a:lnSpc>
                <a:spcPct val="90000"/>
              </a:lnSpc>
            </a:pPr>
            <a:r>
              <a:rPr lang="en-GB" sz="2400" dirty="0"/>
              <a:t>Cost: make the same thing cheaper</a:t>
            </a:r>
          </a:p>
          <a:p>
            <a:pPr lvl="1">
              <a:lnSpc>
                <a:spcPct val="90000"/>
              </a:lnSpc>
            </a:pPr>
            <a:r>
              <a:rPr lang="en-GB" sz="2400" dirty="0"/>
              <a:t>Differentiation: make it different / better / here</a:t>
            </a:r>
          </a:p>
          <a:p>
            <a:pPr>
              <a:lnSpc>
                <a:spcPct val="90000"/>
              </a:lnSpc>
            </a:pPr>
            <a:r>
              <a:rPr lang="en-GB" sz="2800" dirty="0"/>
              <a:t>Competitiveness based on core competencies</a:t>
            </a:r>
          </a:p>
          <a:p>
            <a:pPr lvl="1">
              <a:lnSpc>
                <a:spcPct val="90000"/>
              </a:lnSpc>
            </a:pPr>
            <a:r>
              <a:rPr lang="en-GB" sz="2400" dirty="0"/>
              <a:t>Anyone can make Coca-Cola</a:t>
            </a:r>
          </a:p>
          <a:p>
            <a:pPr lvl="2">
              <a:lnSpc>
                <a:spcPct val="90000"/>
              </a:lnSpc>
            </a:pPr>
            <a:r>
              <a:rPr lang="en-GB" sz="2000" dirty="0"/>
              <a:t>Only they have the network of licensed manufacturers and distributors (and the brand name)</a:t>
            </a:r>
          </a:p>
          <a:p>
            <a:pPr lvl="1">
              <a:lnSpc>
                <a:spcPct val="90000"/>
              </a:lnSpc>
            </a:pPr>
            <a:r>
              <a:rPr lang="en-GB" sz="2400" dirty="0"/>
              <a:t>Anyone can put an aircraft in the sky</a:t>
            </a:r>
          </a:p>
          <a:p>
            <a:pPr lvl="2">
              <a:lnSpc>
                <a:spcPct val="90000"/>
              </a:lnSpc>
            </a:pPr>
            <a:r>
              <a:rPr lang="en-GB" sz="2000" dirty="0"/>
              <a:t>Only the profitable airlines can fill it every time</a:t>
            </a:r>
          </a:p>
          <a:p>
            <a:pPr>
              <a:lnSpc>
                <a:spcPct val="90000"/>
              </a:lnSpc>
            </a:pPr>
            <a:r>
              <a:rPr lang="en-GB" sz="2800" dirty="0"/>
              <a:t>Each survivor is uniquely superior to all others in some way and thus occupies a niche</a:t>
            </a:r>
            <a:endParaRPr lang="en-US" sz="1800" dirty="0"/>
          </a:p>
        </p:txBody>
      </p:sp>
    </p:spTree>
    <p:extLst>
      <p:ext uri="{BB962C8B-B14F-4D97-AF65-F5344CB8AC3E}">
        <p14:creationId xmlns:p14="http://schemas.microsoft.com/office/powerpoint/2010/main" val="390700114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a:t>Breakout</a:t>
            </a:r>
            <a:endParaRPr lang="en-US"/>
          </a:p>
        </p:txBody>
      </p:sp>
      <p:sp>
        <p:nvSpPr>
          <p:cNvPr id="44035" name="Rectangle 3"/>
          <p:cNvSpPr>
            <a:spLocks noGrp="1" noChangeArrowheads="1"/>
          </p:cNvSpPr>
          <p:nvPr>
            <p:ph type="body" idx="1"/>
          </p:nvPr>
        </p:nvSpPr>
        <p:spPr/>
        <p:txBody>
          <a:bodyPr/>
          <a:lstStyle/>
          <a:p>
            <a:pPr>
              <a:buFont typeface="Monotype Sorts" charset="2"/>
              <a:buNone/>
            </a:pPr>
            <a:r>
              <a:rPr lang="en-GB"/>
              <a:t>You are a horse-buggy whip manufacturer ca. 1910</a:t>
            </a:r>
          </a:p>
          <a:p>
            <a:pPr>
              <a:buFont typeface="Monotype Sorts" charset="2"/>
              <a:buNone/>
            </a:pPr>
            <a:endParaRPr lang="en-GB"/>
          </a:p>
          <a:p>
            <a:pPr>
              <a:buFont typeface="Monotype Sorts" charset="2"/>
              <a:buNone/>
            </a:pPr>
            <a:r>
              <a:rPr lang="en-GB"/>
              <a:t>Consider the market you are in, perform a PEST and SWOT analysis and indicate what market repositioning might be advantageous</a:t>
            </a:r>
            <a:endParaRPr lang="en-US"/>
          </a:p>
        </p:txBody>
      </p:sp>
    </p:spTree>
    <p:extLst>
      <p:ext uri="{BB962C8B-B14F-4D97-AF65-F5344CB8AC3E}">
        <p14:creationId xmlns:p14="http://schemas.microsoft.com/office/powerpoint/2010/main" val="144264968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a:t>S.W.O.T.</a:t>
            </a:r>
            <a:endParaRPr lang="en-US"/>
          </a:p>
        </p:txBody>
      </p:sp>
      <p:sp>
        <p:nvSpPr>
          <p:cNvPr id="40963" name="Rectangle 3"/>
          <p:cNvSpPr>
            <a:spLocks noGrp="1" noChangeArrowheads="1"/>
          </p:cNvSpPr>
          <p:nvPr>
            <p:ph type="body" idx="1"/>
          </p:nvPr>
        </p:nvSpPr>
        <p:spPr>
          <a:xfrm>
            <a:off x="457200" y="1600200"/>
            <a:ext cx="8291513" cy="4525963"/>
          </a:xfrm>
        </p:spPr>
        <p:txBody>
          <a:bodyPr>
            <a:normAutofit lnSpcReduction="10000"/>
          </a:bodyPr>
          <a:lstStyle/>
          <a:p>
            <a:pPr>
              <a:lnSpc>
                <a:spcPct val="90000"/>
              </a:lnSpc>
              <a:buFont typeface="Monotype Sorts" charset="2"/>
              <a:buNone/>
            </a:pPr>
            <a:r>
              <a:rPr lang="en-GB"/>
              <a:t>Horse-buggy whip manufacturer, 1910 sees horses making way for cars</a:t>
            </a:r>
          </a:p>
          <a:p>
            <a:pPr>
              <a:lnSpc>
                <a:spcPct val="90000"/>
              </a:lnSpc>
            </a:pPr>
            <a:r>
              <a:rPr lang="en-GB"/>
              <a:t>Strength: has supply chain to reach buggy owners / future car owners</a:t>
            </a:r>
          </a:p>
          <a:p>
            <a:pPr>
              <a:lnSpc>
                <a:spcPct val="90000"/>
              </a:lnSpc>
            </a:pPr>
            <a:r>
              <a:rPr lang="en-GB"/>
              <a:t>Weakness: product is horse-dependent</a:t>
            </a:r>
          </a:p>
          <a:p>
            <a:pPr>
              <a:lnSpc>
                <a:spcPct val="90000"/>
              </a:lnSpc>
            </a:pPr>
            <a:r>
              <a:rPr lang="en-GB"/>
              <a:t>Threat: cars make product obsolete</a:t>
            </a:r>
          </a:p>
          <a:p>
            <a:pPr>
              <a:lnSpc>
                <a:spcPct val="90000"/>
              </a:lnSpc>
            </a:pPr>
            <a:r>
              <a:rPr lang="en-GB"/>
              <a:t>Opportunity: reposition as supplier of driver accessories</a:t>
            </a:r>
          </a:p>
          <a:p>
            <a:pPr>
              <a:lnSpc>
                <a:spcPct val="90000"/>
              </a:lnSpc>
              <a:buFont typeface="Monotype Sorts" charset="2"/>
              <a:buNone/>
            </a:pPr>
            <a:r>
              <a:rPr lang="en-GB"/>
              <a:t>Actually they didn’t and went out of business</a:t>
            </a:r>
            <a:endParaRPr lang="en-US"/>
          </a:p>
        </p:txBody>
      </p:sp>
    </p:spTree>
    <p:extLst>
      <p:ext uri="{BB962C8B-B14F-4D97-AF65-F5344CB8AC3E}">
        <p14:creationId xmlns:p14="http://schemas.microsoft.com/office/powerpoint/2010/main" val="1367095078"/>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GB"/>
              <a:t>Market repositioning</a:t>
            </a:r>
            <a:endParaRPr lang="en-US"/>
          </a:p>
        </p:txBody>
      </p:sp>
      <p:sp>
        <p:nvSpPr>
          <p:cNvPr id="63491" name="Rectangle 3"/>
          <p:cNvSpPr>
            <a:spLocks noGrp="1" noChangeArrowheads="1"/>
          </p:cNvSpPr>
          <p:nvPr>
            <p:ph type="body" idx="1"/>
          </p:nvPr>
        </p:nvSpPr>
        <p:spPr/>
        <p:txBody>
          <a:bodyPr/>
          <a:lstStyle/>
          <a:p>
            <a:r>
              <a:rPr lang="en-GB" dirty="0" smtClean="0"/>
              <a:t>McDonalds</a:t>
            </a:r>
          </a:p>
          <a:p>
            <a:r>
              <a:rPr lang="en-GB" dirty="0" smtClean="0"/>
              <a:t>Royal Bank of Scotland</a:t>
            </a:r>
          </a:p>
          <a:p>
            <a:r>
              <a:rPr lang="en-GB" dirty="0" smtClean="0"/>
              <a:t>Burberry</a:t>
            </a:r>
          </a:p>
          <a:p>
            <a:r>
              <a:rPr lang="en-GB" dirty="0" smtClean="0"/>
              <a:t>Apple</a:t>
            </a:r>
          </a:p>
          <a:p>
            <a:endParaRPr lang="en-GB" dirty="0" smtClean="0"/>
          </a:p>
          <a:p>
            <a:endParaRPr lang="en-GB" dirty="0" smtClean="0"/>
          </a:p>
          <a:p>
            <a:endParaRPr lang="en-GB" dirty="0" smtClean="0"/>
          </a:p>
          <a:p>
            <a:endParaRPr lang="en-GB" dirty="0"/>
          </a:p>
          <a:p>
            <a:endParaRPr lang="en-US" dirty="0"/>
          </a:p>
        </p:txBody>
      </p:sp>
    </p:spTree>
    <p:extLst>
      <p:ext uri="{BB962C8B-B14F-4D97-AF65-F5344CB8AC3E}">
        <p14:creationId xmlns:p14="http://schemas.microsoft.com/office/powerpoint/2010/main" val="115302386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r>
              <a:rPr lang="mr-IN" dirty="0" smtClean="0"/>
              <a:t>…</a:t>
            </a:r>
            <a:endParaRPr lang="en-US" dirty="0"/>
          </a:p>
        </p:txBody>
      </p:sp>
      <p:pic>
        <p:nvPicPr>
          <p:cNvPr id="4" name="Content Placeholder 3" descr="Screen Shot 2017-11-06 at 00.09.25.png"/>
          <p:cNvPicPr>
            <a:picLocks noGrp="1" noChangeAspect="1"/>
          </p:cNvPicPr>
          <p:nvPr>
            <p:ph idx="1"/>
          </p:nvPr>
        </p:nvPicPr>
        <p:blipFill>
          <a:blip r:embed="rId2">
            <a:extLst>
              <a:ext uri="{28A0092B-C50C-407E-A947-70E740481C1C}">
                <a14:useLocalDpi xmlns:a14="http://schemas.microsoft.com/office/drawing/2010/main" val="0"/>
              </a:ext>
            </a:extLst>
          </a:blip>
          <a:srcRect l="-9021" r="-9021"/>
          <a:stretch>
            <a:fillRect/>
          </a:stretch>
        </p:blipFill>
        <p:spPr/>
      </p:pic>
    </p:spTree>
    <p:extLst>
      <p:ext uri="{BB962C8B-B14F-4D97-AF65-F5344CB8AC3E}">
        <p14:creationId xmlns:p14="http://schemas.microsoft.com/office/powerpoint/2010/main" val="42949472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Successful organizations know their markets</a:t>
            </a:r>
          </a:p>
          <a:p>
            <a:r>
              <a:rPr lang="en-US" dirty="0" smtClean="0"/>
              <a:t>Successful organizations are sensitive to changes in markets </a:t>
            </a:r>
          </a:p>
          <a:p>
            <a:r>
              <a:rPr lang="en-US" dirty="0" smtClean="0"/>
              <a:t>Successful </a:t>
            </a:r>
            <a:r>
              <a:rPr lang="en-US" dirty="0" err="1" smtClean="0"/>
              <a:t>organisations</a:t>
            </a:r>
            <a:r>
              <a:rPr lang="en-US" dirty="0" smtClean="0"/>
              <a:t> measure what is going on in markets</a:t>
            </a:r>
          </a:p>
          <a:p>
            <a:r>
              <a:rPr lang="en-US" dirty="0" smtClean="0"/>
              <a:t>Companies use data to support strategic decisions (and this is changing rapidly).</a:t>
            </a:r>
            <a:endParaRPr lang="en-US" dirty="0"/>
          </a:p>
        </p:txBody>
      </p:sp>
    </p:spTree>
    <p:extLst>
      <p:ext uri="{BB962C8B-B14F-4D97-AF65-F5344CB8AC3E}">
        <p14:creationId xmlns:p14="http://schemas.microsoft.com/office/powerpoint/2010/main" val="2538059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Matrix Model</a:t>
            </a:r>
            <a:endParaRPr lang="en-GB" dirty="0"/>
          </a:p>
        </p:txBody>
      </p:sp>
      <p:sp>
        <p:nvSpPr>
          <p:cNvPr id="3" name="Content Placeholder 2"/>
          <p:cNvSpPr>
            <a:spLocks noGrp="1"/>
          </p:cNvSpPr>
          <p:nvPr>
            <p:ph idx="1"/>
          </p:nvPr>
        </p:nvSpPr>
        <p:spPr/>
        <p:txBody>
          <a:bodyPr/>
          <a:lstStyle/>
          <a:p>
            <a:r>
              <a:rPr lang="en-GB" dirty="0" smtClean="0"/>
              <a:t>Accepts that bureaucratic model is too restrictive</a:t>
            </a:r>
          </a:p>
          <a:p>
            <a:r>
              <a:rPr lang="en-GB" dirty="0" smtClean="0"/>
              <a:t>Work may be project-based</a:t>
            </a:r>
          </a:p>
          <a:p>
            <a:r>
              <a:rPr lang="en-GB" dirty="0" smtClean="0"/>
              <a:t>Employees may be working on several projects simultaneously</a:t>
            </a:r>
          </a:p>
          <a:p>
            <a:r>
              <a:rPr lang="en-GB" dirty="0" smtClean="0"/>
              <a:t>Employees may answer to several managers at once</a:t>
            </a:r>
          </a:p>
          <a:p>
            <a:endParaRPr lang="en-GB" dirty="0" smtClean="0"/>
          </a:p>
          <a:p>
            <a:endParaRPr lang="en-GB" dirty="0"/>
          </a:p>
        </p:txBody>
      </p:sp>
    </p:spTree>
    <p:extLst>
      <p:ext uri="{BB962C8B-B14F-4D97-AF65-F5344CB8AC3E}">
        <p14:creationId xmlns:p14="http://schemas.microsoft.com/office/powerpoint/2010/main" val="360834590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Organogram</a:t>
            </a:r>
            <a:endParaRPr lang="en-GB" dirty="0"/>
          </a:p>
        </p:txBody>
      </p:sp>
      <p:pic>
        <p:nvPicPr>
          <p:cNvPr id="71682" name="Picture 2"/>
          <p:cNvPicPr>
            <a:picLocks noGrp="1" noChangeAspect="1" noChangeArrowheads="1"/>
          </p:cNvPicPr>
          <p:nvPr>
            <p:ph idx="1"/>
          </p:nvPr>
        </p:nvPicPr>
        <p:blipFill>
          <a:blip r:embed="rId2" cstate="print"/>
          <a:srcRect/>
          <a:stretch>
            <a:fillRect/>
          </a:stretch>
        </p:blipFill>
        <p:spPr bwMode="auto">
          <a:xfrm>
            <a:off x="500034" y="1214421"/>
            <a:ext cx="6858048" cy="5223547"/>
          </a:xfrm>
          <a:prstGeom prst="rect">
            <a:avLst/>
          </a:prstGeom>
          <a:noFill/>
          <a:ln w="9525">
            <a:noFill/>
            <a:miter lim="800000"/>
            <a:headEnd/>
            <a:tailEnd/>
          </a:ln>
        </p:spPr>
      </p:pic>
    </p:spTree>
    <p:extLst>
      <p:ext uri="{BB962C8B-B14F-4D97-AF65-F5344CB8AC3E}">
        <p14:creationId xmlns:p14="http://schemas.microsoft.com/office/powerpoint/2010/main" val="40754844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Organogram</a:t>
            </a:r>
            <a:endParaRPr lang="en-GB" dirty="0"/>
          </a:p>
        </p:txBody>
      </p:sp>
      <p:pic>
        <p:nvPicPr>
          <p:cNvPr id="72706" name="Picture 2"/>
          <p:cNvPicPr>
            <a:picLocks noGrp="1" noChangeAspect="1" noChangeArrowheads="1"/>
          </p:cNvPicPr>
          <p:nvPr>
            <p:ph idx="1"/>
          </p:nvPr>
        </p:nvPicPr>
        <p:blipFill>
          <a:blip r:embed="rId2" cstate="print"/>
          <a:srcRect/>
          <a:stretch>
            <a:fillRect/>
          </a:stretch>
        </p:blipFill>
        <p:spPr bwMode="auto">
          <a:xfrm>
            <a:off x="2468105" y="1219200"/>
            <a:ext cx="4283989" cy="4876800"/>
          </a:xfrm>
          <a:prstGeom prst="rect">
            <a:avLst/>
          </a:prstGeom>
          <a:noFill/>
          <a:ln w="9525">
            <a:noFill/>
            <a:miter lim="800000"/>
            <a:headEnd/>
            <a:tailEnd/>
          </a:ln>
        </p:spPr>
      </p:pic>
    </p:spTree>
    <p:extLst>
      <p:ext uri="{BB962C8B-B14F-4D97-AF65-F5344CB8AC3E}">
        <p14:creationId xmlns:p14="http://schemas.microsoft.com/office/powerpoint/2010/main" val="4173155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Organogram</a:t>
            </a:r>
            <a:endParaRPr lang="en-GB" dirty="0"/>
          </a:p>
        </p:txBody>
      </p:sp>
      <p:pic>
        <p:nvPicPr>
          <p:cNvPr id="73730" name="Picture 2"/>
          <p:cNvPicPr>
            <a:picLocks noGrp="1" noChangeAspect="1" noChangeArrowheads="1"/>
          </p:cNvPicPr>
          <p:nvPr>
            <p:ph idx="1"/>
          </p:nvPr>
        </p:nvPicPr>
        <p:blipFill>
          <a:blip r:embed="rId2" cstate="print"/>
          <a:srcRect/>
          <a:stretch>
            <a:fillRect/>
          </a:stretch>
        </p:blipFill>
        <p:spPr bwMode="auto">
          <a:xfrm>
            <a:off x="500033" y="1285860"/>
            <a:ext cx="8256541" cy="3786214"/>
          </a:xfrm>
          <a:prstGeom prst="rect">
            <a:avLst/>
          </a:prstGeom>
          <a:noFill/>
          <a:ln w="9525">
            <a:noFill/>
            <a:miter lim="800000"/>
            <a:headEnd/>
            <a:tailEnd/>
          </a:ln>
        </p:spPr>
      </p:pic>
    </p:spTree>
    <p:extLst>
      <p:ext uri="{BB962C8B-B14F-4D97-AF65-F5344CB8AC3E}">
        <p14:creationId xmlns:p14="http://schemas.microsoft.com/office/powerpoint/2010/main" val="26970672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Organogram</a:t>
            </a:r>
            <a:endParaRPr lang="en-GB" dirty="0"/>
          </a:p>
        </p:txBody>
      </p:sp>
      <p:pic>
        <p:nvPicPr>
          <p:cNvPr id="74754" name="Picture 2"/>
          <p:cNvPicPr>
            <a:picLocks noGrp="1" noChangeAspect="1" noChangeArrowheads="1"/>
          </p:cNvPicPr>
          <p:nvPr>
            <p:ph idx="1"/>
          </p:nvPr>
        </p:nvPicPr>
        <p:blipFill>
          <a:blip r:embed="rId2" cstate="print"/>
          <a:srcRect/>
          <a:stretch>
            <a:fillRect/>
          </a:stretch>
        </p:blipFill>
        <p:spPr bwMode="auto">
          <a:xfrm>
            <a:off x="2316480" y="1219200"/>
            <a:ext cx="4587240" cy="4876800"/>
          </a:xfrm>
          <a:prstGeom prst="rect">
            <a:avLst/>
          </a:prstGeom>
          <a:noFill/>
          <a:ln w="9525">
            <a:noFill/>
            <a:miter lim="800000"/>
            <a:headEnd/>
            <a:tailEnd/>
          </a:ln>
        </p:spPr>
      </p:pic>
    </p:spTree>
    <p:extLst>
      <p:ext uri="{BB962C8B-B14F-4D97-AF65-F5344CB8AC3E}">
        <p14:creationId xmlns:p14="http://schemas.microsoft.com/office/powerpoint/2010/main" val="412102819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Organogram</a:t>
            </a:r>
            <a:endParaRPr lang="en-GB" dirty="0"/>
          </a:p>
        </p:txBody>
      </p:sp>
      <p:pic>
        <p:nvPicPr>
          <p:cNvPr id="75778" name="Picture 2"/>
          <p:cNvPicPr>
            <a:picLocks noGrp="1" noChangeAspect="1" noChangeArrowheads="1"/>
          </p:cNvPicPr>
          <p:nvPr>
            <p:ph idx="1"/>
          </p:nvPr>
        </p:nvPicPr>
        <p:blipFill>
          <a:blip r:embed="rId2" cstate="print"/>
          <a:srcRect/>
          <a:stretch>
            <a:fillRect/>
          </a:stretch>
        </p:blipFill>
        <p:spPr bwMode="auto">
          <a:xfrm>
            <a:off x="642909" y="1214422"/>
            <a:ext cx="7543853" cy="4714908"/>
          </a:xfrm>
          <a:prstGeom prst="rect">
            <a:avLst/>
          </a:prstGeom>
          <a:noFill/>
          <a:ln w="9525">
            <a:noFill/>
            <a:miter lim="800000"/>
            <a:headEnd/>
            <a:tailEnd/>
          </a:ln>
        </p:spPr>
      </p:pic>
    </p:spTree>
    <p:extLst>
      <p:ext uri="{BB962C8B-B14F-4D97-AF65-F5344CB8AC3E}">
        <p14:creationId xmlns:p14="http://schemas.microsoft.com/office/powerpoint/2010/main" val="35860355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TotalTime>
  <Words>1250</Words>
  <Application>Microsoft Macintosh PowerPoint</Application>
  <PresentationFormat>On-screen Show (4:3)</PresentationFormat>
  <Paragraphs>215</Paragraphs>
  <Slides>37</Slides>
  <Notes>18</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Organizations, Structure, Management</vt:lpstr>
      <vt:lpstr>Organizational Models</vt:lpstr>
      <vt:lpstr>Organizational Models</vt:lpstr>
      <vt:lpstr>Matrix Model</vt:lpstr>
      <vt:lpstr>Organogram</vt:lpstr>
      <vt:lpstr>Organogram</vt:lpstr>
      <vt:lpstr>Organogram</vt:lpstr>
      <vt:lpstr>Organogram</vt:lpstr>
      <vt:lpstr>Organogram</vt:lpstr>
      <vt:lpstr>Organogram</vt:lpstr>
      <vt:lpstr>Activity</vt:lpstr>
      <vt:lpstr>Some Structuring Principles</vt:lpstr>
      <vt:lpstr>Guardian on VW Dieselgate</vt:lpstr>
      <vt:lpstr>VW Response to Dieselgate</vt:lpstr>
      <vt:lpstr>Summary</vt:lpstr>
      <vt:lpstr>Managers and Leaders</vt:lpstr>
      <vt:lpstr>Managers and Leaders</vt:lpstr>
      <vt:lpstr>Pause for Thought</vt:lpstr>
      <vt:lpstr>The Manager</vt:lpstr>
      <vt:lpstr>Leader can emerge …</vt:lpstr>
      <vt:lpstr>The Leader</vt:lpstr>
      <vt:lpstr>Summary</vt:lpstr>
      <vt:lpstr>Controlling organizations</vt:lpstr>
      <vt:lpstr>Organisation</vt:lpstr>
      <vt:lpstr>Performance areas (Drucker)</vt:lpstr>
      <vt:lpstr>Markets and Marketing</vt:lpstr>
      <vt:lpstr>Porter’s 5 forces </vt:lpstr>
      <vt:lpstr>Examples</vt:lpstr>
      <vt:lpstr>P.E.S.T. / S.W.O.T.</vt:lpstr>
      <vt:lpstr>P.E.S.T. – car market</vt:lpstr>
      <vt:lpstr>Marketing Mix – the 4 * Ps</vt:lpstr>
      <vt:lpstr>Competition</vt:lpstr>
      <vt:lpstr>Breakout</vt:lpstr>
      <vt:lpstr>S.W.O.T.</vt:lpstr>
      <vt:lpstr>Market repositioning</vt:lpstr>
      <vt:lpstr>Data…</vt:lpstr>
      <vt:lpstr>Summary</vt:lpstr>
    </vt:vector>
  </TitlesOfParts>
  <Company>University of Edinburgh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Organizations, Structure, Management</dc:title>
  <dc:creator>Stuart Anderson</dc:creator>
  <cp:lastModifiedBy>Stuart Anderson</cp:lastModifiedBy>
  <cp:revision>8</cp:revision>
  <dcterms:created xsi:type="dcterms:W3CDTF">2017-11-05T23:03:02Z</dcterms:created>
  <dcterms:modified xsi:type="dcterms:W3CDTF">2017-11-06T00:44:51Z</dcterms:modified>
</cp:coreProperties>
</file>