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1"/>
  </p:notesMasterIdLst>
  <p:sldIdLst>
    <p:sldId id="256" r:id="rId2"/>
    <p:sldId id="262" r:id="rId3"/>
    <p:sldId id="273" r:id="rId4"/>
    <p:sldId id="264" r:id="rId5"/>
    <p:sldId id="275" r:id="rId6"/>
    <p:sldId id="274" r:id="rId7"/>
    <p:sldId id="265" r:id="rId8"/>
    <p:sldId id="276" r:id="rId9"/>
    <p:sldId id="260" r:id="rId10"/>
    <p:sldId id="261" r:id="rId11"/>
    <p:sldId id="266" r:id="rId12"/>
    <p:sldId id="263" r:id="rId13"/>
    <p:sldId id="277" r:id="rId14"/>
    <p:sldId id="268" r:id="rId15"/>
    <p:sldId id="278" r:id="rId16"/>
    <p:sldId id="279" r:id="rId17"/>
    <p:sldId id="267" r:id="rId18"/>
    <p:sldId id="269" r:id="rId19"/>
    <p:sldId id="281" r:id="rId20"/>
    <p:sldId id="282" r:id="rId21"/>
    <p:sldId id="283" r:id="rId22"/>
    <p:sldId id="284" r:id="rId23"/>
    <p:sldId id="286" r:id="rId24"/>
    <p:sldId id="289" r:id="rId25"/>
    <p:sldId id="287" r:id="rId26"/>
    <p:sldId id="285" r:id="rId27"/>
    <p:sldId id="288" r:id="rId28"/>
    <p:sldId id="290"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40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81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4D602-AC31-2A40-A1D9-41EBB1333C94}" type="datetimeFigureOut">
              <a:rPr lang="en-US" smtClean="0"/>
              <a:t>11/3/16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7BED9-E9BE-9F44-A91A-9D1E682B2E06}" type="slidenum">
              <a:rPr lang="en-US" smtClean="0"/>
              <a:t>‹#›</a:t>
            </a:fld>
            <a:endParaRPr lang="en-US"/>
          </a:p>
        </p:txBody>
      </p:sp>
    </p:spTree>
    <p:extLst>
      <p:ext uri="{BB962C8B-B14F-4D97-AF65-F5344CB8AC3E}">
        <p14:creationId xmlns:p14="http://schemas.microsoft.com/office/powerpoint/2010/main" val="983014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7BED9-E9BE-9F44-A91A-9D1E682B2E06}" type="slidenum">
              <a:rPr lang="en-US" smtClean="0"/>
              <a:t>9</a:t>
            </a:fld>
            <a:endParaRPr lang="en-US"/>
          </a:p>
        </p:txBody>
      </p:sp>
    </p:spTree>
    <p:extLst>
      <p:ext uri="{BB962C8B-B14F-4D97-AF65-F5344CB8AC3E}">
        <p14:creationId xmlns:p14="http://schemas.microsoft.com/office/powerpoint/2010/main" val="323266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7BED9-E9BE-9F44-A91A-9D1E682B2E06}" type="slidenum">
              <a:rPr lang="en-US" smtClean="0"/>
              <a:t>10</a:t>
            </a:fld>
            <a:endParaRPr lang="en-US"/>
          </a:p>
        </p:txBody>
      </p:sp>
    </p:spTree>
    <p:extLst>
      <p:ext uri="{BB962C8B-B14F-4D97-AF65-F5344CB8AC3E}">
        <p14:creationId xmlns:p14="http://schemas.microsoft.com/office/powerpoint/2010/main" val="151790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t>11/3/16</a:t>
            </a:fld>
            <a:endParaRPr lang="en-US"/>
          </a:p>
        </p:txBody>
      </p:sp>
      <p:sp>
        <p:nvSpPr>
          <p:cNvPr id="8" name="Slide Number Placeholder 7"/>
          <p:cNvSpPr>
            <a:spLocks noGrp="1"/>
          </p:cNvSpPr>
          <p:nvPr>
            <p:ph type="sldNum" sz="quarter" idx="11"/>
          </p:nvPr>
        </p:nvSpPr>
        <p:spPr/>
        <p:txBody>
          <a:bodyPr/>
          <a:lstStyle/>
          <a:p>
            <a:fld id="{CFE4BAC9-6D41-4691-9299-18EF07EF017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D290233-0DD1-4A80-BB1E-9ADC3556DBB6}"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D290233-0DD1-4A80-BB1E-9ADC3556DBB6}"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290233-0DD1-4A80-BB1E-9ADC3556DBB6}"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290233-0DD1-4A80-BB1E-9ADC3556DBB6}"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D290233-0DD1-4A80-BB1E-9ADC3556DBB6}" type="datetimeFigureOut">
              <a:rPr lang="en-US" smtClean="0"/>
              <a:t>11/3/16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FE4BAC9-6D41-4691-9299-18EF07EF017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soIYek-YEIvqtu9brv3ecdPbuVzQKp_GhAozC06UrLo/edi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wyorker.com/business/currency/what-to-do-when-your-app-is-raci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vc.lib.rochester.edu/google-search-hyper-visibility-as-a-means-of-rendering-black-women-and-girls-invisibl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search?q=professor&amp;safe=strict&amp;espv=2&amp;biw=1440&amp;bih=721&amp;source=lnms&amp;tbm=isch&amp;sa=X&amp;ved=0ahUKEwjsiMDUx4zQAhWJCcAKHU3BAGUQ_AUIBigB"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s.sagepub.com.ezproxy.is.ed.ac.uk/content/2/4/2056305116672486.full.pdf+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c.sagepub.com/content/early/2015/10/13/1469540515611203.abstrac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ropublica.org/article/facebook-lets-advertisers-exclude-users-by-ra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16/11/02/technology/federal-judge-blocks-racial-discrimination-suit-against-airbnb.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ber.org/papers/w2277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d.com/talks/christopher_soghoian_your_smartphone_is_a_civil_rights_issue" TargetMode="External"/><Relationship Id="rId3" Type="http://schemas.openxmlformats.org/officeDocument/2006/relationships/hyperlink" Target="https://www.propublica.org/article/machine-bias-risk-assessments-in-criminal-sentenc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403599"/>
          </a:xfrm>
        </p:spPr>
        <p:txBody>
          <a:bodyPr/>
          <a:lstStyle/>
          <a:p>
            <a:r>
              <a:rPr lang="en-US" dirty="0" smtClean="0"/>
              <a:t>Equality and </a:t>
            </a:r>
            <a:r>
              <a:rPr lang="en-US" dirty="0" smtClean="0"/>
              <a:t>Technology?</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Dr. Karen Gregory</a:t>
            </a:r>
          </a:p>
          <a:p>
            <a:r>
              <a:rPr lang="en-US" dirty="0" smtClean="0"/>
              <a:t>Lecturer in Digital Sociology</a:t>
            </a:r>
          </a:p>
          <a:p>
            <a:r>
              <a:rPr lang="en-US" dirty="0" err="1" smtClean="0"/>
              <a:t>k.gregory@ed.ac.uk</a:t>
            </a:r>
            <a:endParaRPr lang="en-US" dirty="0" smtClean="0"/>
          </a:p>
        </p:txBody>
      </p:sp>
    </p:spTree>
    <p:extLst>
      <p:ext uri="{BB962C8B-B14F-4D97-AF65-F5344CB8AC3E}">
        <p14:creationId xmlns:p14="http://schemas.microsoft.com/office/powerpoint/2010/main" val="13568076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Bias</a:t>
            </a:r>
            <a:endParaRPr lang="en-US" dirty="0"/>
          </a:p>
        </p:txBody>
      </p:sp>
      <p:sp>
        <p:nvSpPr>
          <p:cNvPr id="3" name="Content Placeholder 2"/>
          <p:cNvSpPr>
            <a:spLocks noGrp="1"/>
          </p:cNvSpPr>
          <p:nvPr>
            <p:ph idx="1"/>
          </p:nvPr>
        </p:nvSpPr>
        <p:spPr>
          <a:xfrm>
            <a:off x="457200" y="2010686"/>
            <a:ext cx="8229600" cy="4525963"/>
          </a:xfrm>
        </p:spPr>
        <p:txBody>
          <a:bodyPr>
            <a:normAutofit/>
          </a:bodyPr>
          <a:lstStyle/>
          <a:p>
            <a:r>
              <a:rPr lang="en-US" dirty="0" smtClean="0"/>
              <a:t>“Unconscious” bias. Unintentional or  “human condition”? </a:t>
            </a:r>
          </a:p>
          <a:p>
            <a:pPr marL="0" indent="0">
              <a:buNone/>
            </a:pPr>
            <a:endParaRPr lang="en-US" dirty="0" smtClean="0"/>
          </a:p>
          <a:p>
            <a:r>
              <a:rPr lang="en-US" dirty="0" smtClean="0"/>
              <a:t>Design interventions, such as in Orchestra experiment. There is a tendency in implicit bias work to want to outsource judgment. </a:t>
            </a:r>
          </a:p>
          <a:p>
            <a:pPr marL="0" indent="0">
              <a:buNone/>
            </a:pPr>
            <a:endParaRPr lang="en-US" dirty="0" smtClean="0"/>
          </a:p>
          <a:p>
            <a:r>
              <a:rPr lang="en-US" dirty="0" smtClean="0"/>
              <a:t>Can data be less biased than the human who produce or analyze the data? </a:t>
            </a:r>
          </a:p>
          <a:p>
            <a:endParaRPr lang="en-US" dirty="0" smtClean="0"/>
          </a:p>
          <a:p>
            <a:endParaRPr lang="en-US" dirty="0"/>
          </a:p>
        </p:txBody>
      </p:sp>
    </p:spTree>
    <p:extLst>
      <p:ext uri="{BB962C8B-B14F-4D97-AF65-F5344CB8AC3E}">
        <p14:creationId xmlns:p14="http://schemas.microsoft.com/office/powerpoint/2010/main" val="3035562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67" y="525935"/>
            <a:ext cx="7561039" cy="1051870"/>
          </a:xfrm>
        </p:spPr>
        <p:txBody>
          <a:bodyPr/>
          <a:lstStyle/>
          <a:p>
            <a:r>
              <a:rPr lang="en-US" dirty="0" smtClean="0"/>
              <a:t>Psychology &amp; Sociology</a:t>
            </a:r>
            <a:endParaRPr lang="en-US" dirty="0"/>
          </a:p>
        </p:txBody>
      </p:sp>
      <p:sp>
        <p:nvSpPr>
          <p:cNvPr id="3" name="Content Placeholder 2"/>
          <p:cNvSpPr>
            <a:spLocks noGrp="1"/>
          </p:cNvSpPr>
          <p:nvPr>
            <p:ph idx="1"/>
          </p:nvPr>
        </p:nvSpPr>
        <p:spPr>
          <a:xfrm>
            <a:off x="636808" y="2090913"/>
            <a:ext cx="7894598" cy="3445177"/>
          </a:xfrm>
        </p:spPr>
        <p:txBody>
          <a:bodyPr>
            <a:normAutofit/>
          </a:bodyPr>
          <a:lstStyle/>
          <a:p>
            <a:r>
              <a:rPr lang="en-US" dirty="0"/>
              <a:t>But, is there a better </a:t>
            </a:r>
            <a:r>
              <a:rPr lang="en-US" dirty="0" smtClean="0"/>
              <a:t>way to understanding inequality and how it is socially reproduced? </a:t>
            </a:r>
          </a:p>
          <a:p>
            <a:pPr marL="0" indent="0">
              <a:buNone/>
            </a:pPr>
            <a:endParaRPr lang="en-US" dirty="0"/>
          </a:p>
          <a:p>
            <a:r>
              <a:rPr lang="en-US" dirty="0"/>
              <a:t>To that end, I thought we would look at the technology industry as a pipeline. And take a look at the sociological picture at each stage. </a:t>
            </a:r>
          </a:p>
          <a:p>
            <a:endParaRPr lang="en-US" dirty="0"/>
          </a:p>
        </p:txBody>
      </p:sp>
    </p:spTree>
    <p:extLst>
      <p:ext uri="{BB962C8B-B14F-4D97-AF65-F5344CB8AC3E}">
        <p14:creationId xmlns:p14="http://schemas.microsoft.com/office/powerpoint/2010/main" val="33349148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The“Digital</a:t>
            </a:r>
            <a:r>
              <a:rPr lang="en-US" dirty="0" smtClean="0"/>
              <a:t> Divide” &amp; Education</a:t>
            </a:r>
            <a:endParaRPr lang="en-US" dirty="0"/>
          </a:p>
        </p:txBody>
      </p:sp>
      <p:sp>
        <p:nvSpPr>
          <p:cNvPr id="3" name="Content Placeholder 2"/>
          <p:cNvSpPr>
            <a:spLocks noGrp="1"/>
          </p:cNvSpPr>
          <p:nvPr>
            <p:ph idx="1"/>
          </p:nvPr>
        </p:nvSpPr>
        <p:spPr>
          <a:xfrm>
            <a:off x="457200" y="1892300"/>
            <a:ext cx="8229600" cy="4525963"/>
          </a:xfrm>
        </p:spPr>
        <p:txBody>
          <a:bodyPr>
            <a:normAutofit fontScale="92500" lnSpcReduction="10000"/>
          </a:bodyPr>
          <a:lstStyle/>
          <a:p>
            <a:r>
              <a:rPr lang="en-US" dirty="0" smtClean="0"/>
              <a:t>“</a:t>
            </a:r>
            <a:r>
              <a:rPr lang="en-US" dirty="0"/>
              <a:t>T</a:t>
            </a:r>
            <a:r>
              <a:rPr lang="en-US" dirty="0" smtClean="0"/>
              <a:t>he </a:t>
            </a:r>
            <a:r>
              <a:rPr lang="en-US" dirty="0"/>
              <a:t>demographic factors most correlated with home broadband adoption continue to be educational attainment, age, and household income.</a:t>
            </a:r>
            <a:r>
              <a:rPr lang="en-US" dirty="0" smtClean="0"/>
              <a:t>”</a:t>
            </a:r>
          </a:p>
          <a:p>
            <a:r>
              <a:rPr lang="en-US" dirty="0" smtClean="0"/>
              <a:t>74</a:t>
            </a:r>
            <a:r>
              <a:rPr lang="en-US" dirty="0"/>
              <a:t>% of white adults have broadband Internet at </a:t>
            </a:r>
            <a:r>
              <a:rPr lang="en-US" dirty="0" smtClean="0"/>
              <a:t>home while 64</a:t>
            </a:r>
            <a:r>
              <a:rPr lang="en-US" dirty="0"/>
              <a:t>% of African American and 53% of Latino adults do. </a:t>
            </a:r>
            <a:endParaRPr lang="en-US" dirty="0" smtClean="0"/>
          </a:p>
          <a:p>
            <a:r>
              <a:rPr lang="en-US" dirty="0" smtClean="0"/>
              <a:t>89</a:t>
            </a:r>
            <a:r>
              <a:rPr lang="en-US" dirty="0"/>
              <a:t>% of those with a college degree have broadband at home; 57% of high school graduates and 37% of those without a high school diploma </a:t>
            </a:r>
            <a:r>
              <a:rPr lang="en-US" dirty="0" smtClean="0"/>
              <a:t>do.</a:t>
            </a:r>
            <a:endParaRPr lang="en-US" dirty="0"/>
          </a:p>
          <a:p>
            <a:r>
              <a:rPr lang="en-US" dirty="0" smtClean="0"/>
              <a:t>88</a:t>
            </a:r>
            <a:r>
              <a:rPr lang="en-US" dirty="0"/>
              <a:t>% of those who earn more than $75,000 have broadband at home; just 54% of those who earn less than $30,000 a year do</a:t>
            </a:r>
            <a:r>
              <a:rPr lang="en-US" dirty="0" smtClean="0"/>
              <a:t>.</a:t>
            </a:r>
          </a:p>
          <a:p>
            <a:endParaRPr lang="en-US" dirty="0" smtClean="0"/>
          </a:p>
          <a:p>
            <a:pPr marL="0" indent="0">
              <a:buNone/>
            </a:pPr>
            <a:r>
              <a:rPr lang="en-US" sz="1200" dirty="0" smtClean="0"/>
              <a:t>(Source: Pew </a:t>
            </a:r>
            <a:r>
              <a:rPr lang="en-US" sz="1200" dirty="0"/>
              <a:t>Research, “Home Broadband”, 2013)</a:t>
            </a:r>
          </a:p>
          <a:p>
            <a:endParaRPr lang="en-US" dirty="0"/>
          </a:p>
          <a:p>
            <a:pPr marL="0" indent="0">
              <a:buNone/>
            </a:pPr>
            <a:endParaRPr lang="en-US" dirty="0"/>
          </a:p>
        </p:txBody>
      </p:sp>
    </p:spTree>
    <p:extLst>
      <p:ext uri="{BB962C8B-B14F-4D97-AF65-F5344CB8AC3E}">
        <p14:creationId xmlns:p14="http://schemas.microsoft.com/office/powerpoint/2010/main" val="26534545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77CEC619A114933972566BF100631C3.jpg"/>
          <p:cNvPicPr>
            <a:picLocks noGrp="1" noChangeAspect="1"/>
          </p:cNvPicPr>
          <p:nvPr>
            <p:ph idx="1"/>
          </p:nvPr>
        </p:nvPicPr>
        <p:blipFill>
          <a:blip r:embed="rId2">
            <a:extLst>
              <a:ext uri="{28A0092B-C50C-407E-A947-70E740481C1C}">
                <a14:useLocalDpi xmlns:a14="http://schemas.microsoft.com/office/drawing/2010/main" val="0"/>
              </a:ext>
            </a:extLst>
          </a:blip>
          <a:srcRect t="-1186" b="-1186"/>
          <a:stretch>
            <a:fillRect/>
          </a:stretch>
        </p:blipFill>
        <p:spPr>
          <a:xfrm>
            <a:off x="304800" y="876300"/>
            <a:ext cx="8229600" cy="4525963"/>
          </a:xfrm>
        </p:spPr>
      </p:pic>
    </p:spTree>
    <p:extLst>
      <p:ext uri="{BB962C8B-B14F-4D97-AF65-F5344CB8AC3E}">
        <p14:creationId xmlns:p14="http://schemas.microsoft.com/office/powerpoint/2010/main" val="340345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&amp; Gender</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image01.png"/>
          <p:cNvPicPr/>
          <p:nvPr/>
        </p:nvPicPr>
        <p:blipFill>
          <a:blip r:embed="rId2"/>
          <a:srcRect/>
          <a:stretch>
            <a:fillRect/>
          </a:stretch>
        </p:blipFill>
        <p:spPr>
          <a:xfrm>
            <a:off x="1320800" y="1738312"/>
            <a:ext cx="6502400" cy="3773488"/>
          </a:xfrm>
          <a:prstGeom prst="rect">
            <a:avLst/>
          </a:prstGeom>
          <a:ln/>
        </p:spPr>
      </p:pic>
      <p:sp>
        <p:nvSpPr>
          <p:cNvPr id="5" name="TextBox 4"/>
          <p:cNvSpPr txBox="1"/>
          <p:nvPr/>
        </p:nvSpPr>
        <p:spPr>
          <a:xfrm>
            <a:off x="1701800" y="5693083"/>
            <a:ext cx="6019800" cy="1215717"/>
          </a:xfrm>
          <a:prstGeom prst="rect">
            <a:avLst/>
          </a:prstGeom>
          <a:noFill/>
        </p:spPr>
        <p:txBody>
          <a:bodyPr wrap="square" rtlCol="0">
            <a:spAutoFit/>
          </a:bodyPr>
          <a:lstStyle/>
          <a:p>
            <a:r>
              <a:rPr lang="en-US" sz="1100" i="1" dirty="0"/>
              <a:t>Source: U.S. Department of Education, National Center for Education Statistics, Higher Education General Information Survey (HEGIS), "Degrees and Other Formal Awards Conferred" surveys, 1970-71 through 1985-86; Integrated Postsecondary Education Data System (IPEDS), "Completions Survey" (IPEDS-C:87-99); and IPEDS Fall 2000 through Fall 2011, Completions component. (This table was prepared July 2012.)</a:t>
            </a:r>
            <a:endParaRPr lang="en-US" sz="1100" dirty="0"/>
          </a:p>
          <a:p>
            <a:endParaRPr lang="en-US" dirty="0"/>
          </a:p>
        </p:txBody>
      </p:sp>
    </p:spTree>
    <p:extLst>
      <p:ext uri="{BB962C8B-B14F-4D97-AF65-F5344CB8AC3E}">
        <p14:creationId xmlns:p14="http://schemas.microsoft.com/office/powerpoint/2010/main" val="38003608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0800"/>
            <a:ext cx="8229600" cy="4525963"/>
          </a:xfrm>
        </p:spPr>
        <p:txBody>
          <a:bodyPr>
            <a:normAutofit lnSpcReduction="10000"/>
          </a:bodyPr>
          <a:lstStyle/>
          <a:p>
            <a:pPr marL="0" indent="0">
              <a:buNone/>
            </a:pPr>
            <a:r>
              <a:rPr lang="en-US" dirty="0" smtClean="0"/>
              <a:t>“The </a:t>
            </a:r>
            <a:r>
              <a:rPr lang="en-US" dirty="0"/>
              <a:t>central conclusion is that the first personal computers were essentially early gaming systems that firmly catered to males. While early word processing tools were also available, </a:t>
            </a:r>
            <a:r>
              <a:rPr lang="en-US" dirty="0" smtClean="0"/>
              <a:t>the marketing narrative</a:t>
            </a:r>
            <a:r>
              <a:rPr lang="en-US" dirty="0"/>
              <a:t> told the story of a new device that met the needs of men</a:t>
            </a:r>
            <a:r>
              <a:rPr lang="en-US" dirty="0" smtClean="0"/>
              <a:t>.</a:t>
            </a:r>
          </a:p>
          <a:p>
            <a:pPr marL="0" indent="0">
              <a:buNone/>
            </a:pPr>
            <a:endParaRPr lang="en-US" dirty="0"/>
          </a:p>
          <a:p>
            <a:pPr marL="0" indent="0">
              <a:buNone/>
            </a:pPr>
            <a:r>
              <a:rPr lang="en-US" dirty="0" smtClean="0"/>
              <a:t>As </a:t>
            </a:r>
            <a:r>
              <a:rPr lang="en-US" dirty="0"/>
              <a:t>more males began purchasing computers for personal use, the “nerdy programmer” classification began to take hold in the professional world of computer science. By the mid-nineties, the percentage of women studying computer science at the postsecondary level had </a:t>
            </a:r>
            <a:r>
              <a:rPr lang="en-US" dirty="0" smtClean="0"/>
              <a:t>fallen</a:t>
            </a:r>
            <a:r>
              <a:rPr lang="en-US" dirty="0"/>
              <a:t> to 28%</a:t>
            </a:r>
            <a:r>
              <a:rPr lang="en-US" dirty="0" smtClean="0"/>
              <a:t>.”</a:t>
            </a:r>
            <a:endParaRPr lang="en-US" dirty="0"/>
          </a:p>
          <a:p>
            <a:endParaRPr lang="en-US" dirty="0"/>
          </a:p>
        </p:txBody>
      </p:sp>
    </p:spTree>
    <p:extLst>
      <p:ext uri="{BB962C8B-B14F-4D97-AF65-F5344CB8AC3E}">
        <p14:creationId xmlns:p14="http://schemas.microsoft.com/office/powerpoint/2010/main" val="241207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5300"/>
            <a:ext cx="8229600" cy="6121400"/>
          </a:xfrm>
        </p:spPr>
        <p:txBody>
          <a:bodyPr>
            <a:noAutofit/>
          </a:bodyPr>
          <a:lstStyle/>
          <a:p>
            <a:r>
              <a:rPr lang="en-US" sz="2000" dirty="0" smtClean="0"/>
              <a:t>Poor </a:t>
            </a:r>
            <a:r>
              <a:rPr lang="en-US" sz="2000" dirty="0"/>
              <a:t>preparation and lack of encouragement in STEM subjects in school also contributes to a lack of women in STEM fields. </a:t>
            </a:r>
            <a:endParaRPr lang="en-US" sz="2000" dirty="0" smtClean="0"/>
          </a:p>
          <a:p>
            <a:endParaRPr lang="en-US" sz="2000" dirty="0"/>
          </a:p>
          <a:p>
            <a:r>
              <a:rPr lang="en-US" sz="2000" dirty="0"/>
              <a:t>The classroom climate for girls in school classrooms and for women students and faculty in university departments has been classically described as “chilly” (Hall &amp; Sandler 1982)</a:t>
            </a:r>
            <a:r>
              <a:rPr lang="en-US" sz="2000" dirty="0" smtClean="0"/>
              <a:t>.</a:t>
            </a:r>
          </a:p>
          <a:p>
            <a:endParaRPr lang="en-US" sz="2000" dirty="0"/>
          </a:p>
          <a:p>
            <a:r>
              <a:rPr lang="en-US" sz="2000" dirty="0"/>
              <a:t>A dearth of role </a:t>
            </a:r>
            <a:r>
              <a:rPr lang="en-US" sz="2000" dirty="0" smtClean="0"/>
              <a:t>models: Women </a:t>
            </a:r>
            <a:r>
              <a:rPr lang="en-US" sz="2000" dirty="0"/>
              <a:t>students look to faculty as role models for balancing career and family, and if career demands are seen as excessive, may leave their department in higher numbers than men (Ferreira 2003). </a:t>
            </a:r>
            <a:endParaRPr lang="en-US" sz="2000" dirty="0" smtClean="0"/>
          </a:p>
          <a:p>
            <a:endParaRPr lang="en-US" sz="2000" dirty="0" smtClean="0"/>
          </a:p>
          <a:p>
            <a:r>
              <a:rPr lang="en-US" sz="2000" dirty="0"/>
              <a:t>L</a:t>
            </a:r>
            <a:r>
              <a:rPr lang="en-US" sz="2000" dirty="0" smtClean="0"/>
              <a:t>ack </a:t>
            </a:r>
            <a:r>
              <a:rPr lang="en-US" sz="2000" dirty="0"/>
              <a:t>of “critical mass” of women in a department may lead to dissatisfaction and greater attrition of women scientists (</a:t>
            </a:r>
            <a:r>
              <a:rPr lang="en-US" sz="2000" dirty="0" err="1"/>
              <a:t>Dresselhaus</a:t>
            </a:r>
            <a:r>
              <a:rPr lang="en-US" sz="2000" dirty="0"/>
              <a:t> et al. 1995; Ferreira 2003). </a:t>
            </a:r>
            <a:endParaRPr lang="en-US" sz="2000" dirty="0" smtClean="0"/>
          </a:p>
          <a:p>
            <a:pPr marL="0" indent="0">
              <a:buNone/>
            </a:pPr>
            <a:endParaRPr lang="en-US" sz="2000" dirty="0"/>
          </a:p>
          <a:p>
            <a:r>
              <a:rPr lang="en-US" sz="2000" dirty="0" smtClean="0"/>
              <a:t>Salary gap and work-life balance issues already deter women in college. </a:t>
            </a:r>
          </a:p>
          <a:p>
            <a:endParaRPr lang="en-US" sz="2000" dirty="0" smtClean="0"/>
          </a:p>
        </p:txBody>
      </p:sp>
    </p:spTree>
    <p:extLst>
      <p:ext uri="{BB962C8B-B14F-4D97-AF65-F5344CB8AC3E}">
        <p14:creationId xmlns:p14="http://schemas.microsoft.com/office/powerpoint/2010/main" val="211307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Practices</a:t>
            </a:r>
            <a:endParaRPr lang="en-US" dirty="0"/>
          </a:p>
        </p:txBody>
      </p:sp>
      <p:sp>
        <p:nvSpPr>
          <p:cNvPr id="3" name="Content Placeholder 2"/>
          <p:cNvSpPr>
            <a:spLocks noGrp="1"/>
          </p:cNvSpPr>
          <p:nvPr>
            <p:ph idx="1"/>
          </p:nvPr>
        </p:nvSpPr>
        <p:spPr>
          <a:xfrm>
            <a:off x="546100" y="1905000"/>
            <a:ext cx="8140700" cy="4221163"/>
          </a:xfrm>
        </p:spPr>
        <p:txBody>
          <a:bodyPr>
            <a:normAutofit fontScale="92500"/>
          </a:bodyPr>
          <a:lstStyle/>
          <a:p>
            <a:pPr marL="0" indent="0">
              <a:buNone/>
            </a:pPr>
            <a:r>
              <a:rPr lang="en-US" dirty="0" smtClean="0"/>
              <a:t>“Over </a:t>
            </a:r>
            <a:r>
              <a:rPr lang="en-US" dirty="0"/>
              <a:t>the past few years, we have been working hard to increase diversity at Facebook through a variety of internal and external programs and partnerships. We still have a long way to go, but as we continue to strive for greater change, we are encouraged by positive hiring trends. </a:t>
            </a:r>
            <a:endParaRPr lang="en-US" dirty="0" smtClean="0"/>
          </a:p>
          <a:p>
            <a:pPr marL="0" indent="0">
              <a:buNone/>
            </a:pPr>
            <a:endParaRPr lang="en-US" dirty="0" smtClean="0"/>
          </a:p>
          <a:p>
            <a:pPr marL="0" indent="0">
              <a:buNone/>
            </a:pPr>
            <a:r>
              <a:rPr lang="en-US" dirty="0" smtClean="0"/>
              <a:t>For </a:t>
            </a:r>
            <a:r>
              <a:rPr lang="en-US" dirty="0"/>
              <a:t>example, while our current representation in senior leadership is </a:t>
            </a:r>
            <a:r>
              <a:rPr lang="en-US" b="1" dirty="0"/>
              <a:t>3% Black, 3% Hispanic and 27% women</a:t>
            </a:r>
            <a:r>
              <a:rPr lang="en-US" dirty="0"/>
              <a:t>, of new senior leadership hires at Facebook in the US over the last 12 months, 9% are Black, 5% are Hispanic and 29% are women</a:t>
            </a:r>
            <a:r>
              <a:rPr lang="en-US" dirty="0" smtClean="0"/>
              <a:t>.”– </a:t>
            </a:r>
            <a:r>
              <a:rPr lang="en-US" sz="1600" dirty="0" smtClean="0"/>
              <a:t>Maxine Williams, Director of Global Diversity, Facebook</a:t>
            </a:r>
          </a:p>
          <a:p>
            <a:endParaRPr lang="en-US" dirty="0" smtClean="0"/>
          </a:p>
          <a:p>
            <a:pPr marL="0" indent="0">
              <a:buNone/>
            </a:pPr>
            <a:endParaRPr lang="en-US" dirty="0" smtClean="0"/>
          </a:p>
        </p:txBody>
      </p:sp>
    </p:spTree>
    <p:extLst>
      <p:ext uri="{BB962C8B-B14F-4D97-AF65-F5344CB8AC3E}">
        <p14:creationId xmlns:p14="http://schemas.microsoft.com/office/powerpoint/2010/main" val="38776644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Practices</a:t>
            </a:r>
            <a:endParaRPr lang="en-US" dirty="0"/>
          </a:p>
        </p:txBody>
      </p:sp>
      <p:sp>
        <p:nvSpPr>
          <p:cNvPr id="3" name="Content Placeholder 2"/>
          <p:cNvSpPr>
            <a:spLocks noGrp="1"/>
          </p:cNvSpPr>
          <p:nvPr>
            <p:ph idx="1"/>
          </p:nvPr>
        </p:nvSpPr>
        <p:spPr>
          <a:xfrm>
            <a:off x="584200" y="1778000"/>
            <a:ext cx="8229600" cy="4525963"/>
          </a:xfrm>
        </p:spPr>
        <p:txBody>
          <a:bodyPr>
            <a:noAutofit/>
          </a:bodyPr>
          <a:lstStyle/>
          <a:p>
            <a:pPr lvl="0" fontAlgn="base"/>
            <a:r>
              <a:rPr lang="en-US" sz="1800" dirty="0"/>
              <a:t>If women find themselves in workplaces where colleagues or bosses assume they're less competent than </a:t>
            </a:r>
            <a:r>
              <a:rPr lang="en-US" sz="1800" dirty="0" smtClean="0"/>
              <a:t>men.</a:t>
            </a:r>
          </a:p>
          <a:p>
            <a:pPr lvl="0" fontAlgn="base"/>
            <a:r>
              <a:rPr lang="en-US" sz="1800" dirty="0" smtClean="0"/>
              <a:t>Typically </a:t>
            </a:r>
            <a:r>
              <a:rPr lang="en-US" sz="1800" dirty="0"/>
              <a:t>they work longer hours than their male colleagues, and cut back outside-work activities, which may lead to burnout.</a:t>
            </a:r>
          </a:p>
          <a:p>
            <a:pPr lvl="0" fontAlgn="base"/>
            <a:r>
              <a:rPr lang="en-US" sz="1800" dirty="0"/>
              <a:t>Women are likelier than men to suffer from imposter syndrome. </a:t>
            </a:r>
            <a:endParaRPr lang="en-US" sz="1800" dirty="0" smtClean="0"/>
          </a:p>
          <a:p>
            <a:pPr lvl="0" fontAlgn="base"/>
            <a:r>
              <a:rPr lang="en-US" sz="1800" dirty="0" smtClean="0"/>
              <a:t>Tech culture is hostile or even harassing. </a:t>
            </a:r>
            <a:endParaRPr lang="en-US" sz="1800" dirty="0"/>
          </a:p>
          <a:p>
            <a:pPr lvl="0" fontAlgn="base"/>
            <a:r>
              <a:rPr lang="en-US" sz="1800" dirty="0" smtClean="0"/>
              <a:t>It may be harder for women to attend industry events than it is for men, because of personal obligations. </a:t>
            </a:r>
          </a:p>
          <a:p>
            <a:pPr lvl="0" fontAlgn="base"/>
            <a:r>
              <a:rPr lang="en-US" sz="1800" dirty="0" smtClean="0"/>
              <a:t>There </a:t>
            </a:r>
            <a:r>
              <a:rPr lang="en-US" sz="1800" dirty="0"/>
              <a:t>aren't very many female mentors, sponsors or role </a:t>
            </a:r>
            <a:r>
              <a:rPr lang="en-US" sz="1800" dirty="0" smtClean="0"/>
              <a:t>models.</a:t>
            </a:r>
          </a:p>
          <a:p>
            <a:pPr lvl="0" fontAlgn="base"/>
            <a:r>
              <a:rPr lang="en-US" sz="1800" dirty="0" smtClean="0"/>
              <a:t>Women </a:t>
            </a:r>
            <a:r>
              <a:rPr lang="en-US" sz="1800" dirty="0"/>
              <a:t>are impeded from forming strong professional networks to the extent those networks ordinarily form around gendered pursuits such as sports, or activities that may be risky for a lone woman among men such as getting </a:t>
            </a:r>
            <a:r>
              <a:rPr lang="en-US" sz="1800" dirty="0" smtClean="0"/>
              <a:t>drunk.</a:t>
            </a:r>
          </a:p>
          <a:p>
            <a:pPr lvl="0" fontAlgn="base"/>
            <a:endParaRPr lang="en-US" sz="1800" dirty="0" smtClean="0"/>
          </a:p>
          <a:p>
            <a:pPr marL="0" lvl="0" indent="0" fontAlgn="base">
              <a:buNone/>
            </a:pPr>
            <a:r>
              <a:rPr lang="en-US" sz="1100" dirty="0" smtClean="0"/>
              <a:t>These quotes are taken from “Why Women Leave Tech” compiled by </a:t>
            </a:r>
            <a:r>
              <a:rPr lang="en-US" sz="1100" dirty="0"/>
              <a:t>Sue Gardner: </a:t>
            </a:r>
            <a:r>
              <a:rPr lang="en-US" sz="1100" dirty="0">
                <a:hlinkClick r:id="rId2"/>
              </a:rPr>
              <a:t>https://docs.google.com/document/d/1soIYek-YEIvqtu9brv3ecdPbuVzQKp_GhAozC06UrLo/edit</a:t>
            </a:r>
            <a:r>
              <a:rPr lang="en-US" sz="1100" dirty="0" smtClean="0">
                <a:hlinkClick r:id="rId2"/>
              </a:rPr>
              <a:t>#</a:t>
            </a:r>
            <a:endParaRPr lang="en-US" sz="1100" dirty="0" smtClean="0"/>
          </a:p>
          <a:p>
            <a:pPr marL="0" lvl="0" indent="0" fontAlgn="base">
              <a:buNone/>
            </a:pPr>
            <a:endParaRPr lang="en-US" sz="1800" dirty="0" smtClean="0"/>
          </a:p>
        </p:txBody>
      </p:sp>
    </p:spTree>
    <p:extLst>
      <p:ext uri="{BB962C8B-B14F-4D97-AF65-F5344CB8AC3E}">
        <p14:creationId xmlns:p14="http://schemas.microsoft.com/office/powerpoint/2010/main" val="26552459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Trajectory</a:t>
            </a:r>
            <a:endParaRPr lang="en-US" dirty="0"/>
          </a:p>
        </p:txBody>
      </p:sp>
      <p:sp>
        <p:nvSpPr>
          <p:cNvPr id="3" name="Content Placeholder 2"/>
          <p:cNvSpPr>
            <a:spLocks noGrp="1"/>
          </p:cNvSpPr>
          <p:nvPr>
            <p:ph idx="1"/>
          </p:nvPr>
        </p:nvSpPr>
        <p:spPr>
          <a:xfrm>
            <a:off x="457200" y="1841500"/>
            <a:ext cx="8229600" cy="4525963"/>
          </a:xfrm>
        </p:spPr>
        <p:txBody>
          <a:bodyPr>
            <a:normAutofit/>
          </a:bodyPr>
          <a:lstStyle/>
          <a:p>
            <a:r>
              <a:rPr lang="en-US" dirty="0" smtClean="0"/>
              <a:t>Career “Plateau” and lack of advancement.</a:t>
            </a:r>
          </a:p>
          <a:p>
            <a:pPr marL="0" indent="0">
              <a:buNone/>
            </a:pPr>
            <a:endParaRPr lang="en-US" dirty="0" smtClean="0"/>
          </a:p>
          <a:p>
            <a:r>
              <a:rPr lang="en-US" dirty="0" smtClean="0"/>
              <a:t>Women leave tech in mid-30s, when men’s careers begin to develop.</a:t>
            </a:r>
          </a:p>
          <a:p>
            <a:pPr marL="0" indent="0">
              <a:buNone/>
            </a:pPr>
            <a:endParaRPr lang="en-US" dirty="0" smtClean="0"/>
          </a:p>
          <a:p>
            <a:r>
              <a:rPr lang="en-US" dirty="0" smtClean="0"/>
              <a:t>Not only “work-life balance” or family… as they leave for other jobs outside of tech industry. </a:t>
            </a:r>
          </a:p>
          <a:p>
            <a:endParaRPr lang="en-US" dirty="0"/>
          </a:p>
          <a:p>
            <a:pPr marL="0" indent="0">
              <a:buNone/>
            </a:pPr>
            <a:endParaRPr lang="en-US" sz="1600" dirty="0" smtClean="0"/>
          </a:p>
          <a:p>
            <a:pPr marL="0" indent="0">
              <a:buNone/>
            </a:pPr>
            <a:endParaRPr lang="en-US" sz="1600" dirty="0"/>
          </a:p>
          <a:p>
            <a:pPr marL="0" indent="0">
              <a:buNone/>
            </a:pPr>
            <a:r>
              <a:rPr lang="en-US" sz="1600" dirty="0" smtClean="0"/>
              <a:t>(source: The Athena Factor: Reversing the Brain Drain in Science, Engineering, and Technology, 2008)</a:t>
            </a:r>
            <a:endParaRPr lang="en-US" sz="1600" dirty="0"/>
          </a:p>
          <a:p>
            <a:endParaRPr lang="en-US" dirty="0" smtClean="0"/>
          </a:p>
          <a:p>
            <a:endParaRPr lang="en-US" dirty="0"/>
          </a:p>
          <a:p>
            <a:endParaRPr lang="en-US" dirty="0" smtClean="0"/>
          </a:p>
        </p:txBody>
      </p:sp>
    </p:spTree>
    <p:extLst>
      <p:ext uri="{BB962C8B-B14F-4D97-AF65-F5344CB8AC3E}">
        <p14:creationId xmlns:p14="http://schemas.microsoft.com/office/powerpoint/2010/main" val="151913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8200" y="1803400"/>
            <a:ext cx="4038600" cy="4525963"/>
          </a:xfrm>
        </p:spPr>
        <p:txBody>
          <a:bodyPr>
            <a:normAutofit fontScale="92500" lnSpcReduction="20000"/>
          </a:bodyPr>
          <a:lstStyle/>
          <a:p>
            <a:r>
              <a:rPr lang="en-US" dirty="0" smtClean="0"/>
              <a:t>What type of digital world are we building? </a:t>
            </a:r>
            <a:r>
              <a:rPr lang="en-US" dirty="0"/>
              <a:t>W</a:t>
            </a:r>
            <a:r>
              <a:rPr lang="en-US" dirty="0" smtClean="0"/>
              <a:t>hy?</a:t>
            </a:r>
          </a:p>
          <a:p>
            <a:pPr marL="0" indent="0">
              <a:buNone/>
            </a:pPr>
            <a:endParaRPr lang="en-US" dirty="0" smtClean="0"/>
          </a:p>
          <a:p>
            <a:r>
              <a:rPr lang="en-US" dirty="0" smtClean="0"/>
              <a:t>How do technological developments mirror social values or social structures? </a:t>
            </a:r>
          </a:p>
          <a:p>
            <a:pPr marL="0" indent="0">
              <a:buNone/>
            </a:pPr>
            <a:endParaRPr lang="en-US" dirty="0" smtClean="0"/>
          </a:p>
          <a:p>
            <a:r>
              <a:rPr lang="en-US" dirty="0" smtClean="0"/>
              <a:t>Who does technology “work” for? Why? </a:t>
            </a:r>
          </a:p>
          <a:p>
            <a:pPr marL="0" indent="0">
              <a:buNone/>
            </a:pPr>
            <a:endParaRPr lang="en-US" dirty="0" smtClean="0"/>
          </a:p>
          <a:p>
            <a:r>
              <a:rPr lang="en-US" dirty="0" smtClean="0"/>
              <a:t>What is the relationship between education and the world we design and develop?</a:t>
            </a:r>
            <a:endParaRPr lang="en-US" dirty="0"/>
          </a:p>
        </p:txBody>
      </p:sp>
      <p:pic>
        <p:nvPicPr>
          <p:cNvPr id="9" name="Picture 8" descr="14594978-Information-technology-IT-concept-pixelated-words-Welcome-to-the-future-on-digital-screen-3d-render-Stock-Phot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986" y="2036341"/>
            <a:ext cx="3962400" cy="2968752"/>
          </a:xfrm>
          <a:prstGeom prst="rect">
            <a:avLst/>
          </a:prstGeom>
        </p:spPr>
      </p:pic>
      <p:sp>
        <p:nvSpPr>
          <p:cNvPr id="10" name="Title 9"/>
          <p:cNvSpPr>
            <a:spLocks noGrp="1"/>
          </p:cNvSpPr>
          <p:nvPr>
            <p:ph type="title"/>
          </p:nvPr>
        </p:nvSpPr>
        <p:spPr>
          <a:xfrm>
            <a:off x="457200" y="-381000"/>
            <a:ext cx="8229600" cy="1600200"/>
          </a:xfrm>
        </p:spPr>
        <p:txBody>
          <a:bodyPr/>
          <a:lstStyle/>
          <a:p>
            <a:r>
              <a:rPr lang="en-US" dirty="0" smtClean="0"/>
              <a:t>The Promise of </a:t>
            </a:r>
            <a:r>
              <a:rPr lang="en-US" dirty="0" smtClean="0"/>
              <a:t>Tech</a:t>
            </a:r>
            <a:endParaRPr lang="en-US" dirty="0"/>
          </a:p>
        </p:txBody>
      </p:sp>
    </p:spTree>
    <p:extLst>
      <p:ext uri="{BB962C8B-B14F-4D97-AF65-F5344CB8AC3E}">
        <p14:creationId xmlns:p14="http://schemas.microsoft.com/office/powerpoint/2010/main" val="10368461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1-03 at 11.55.07 AM.png"/>
          <p:cNvPicPr>
            <a:picLocks noGrp="1" noChangeAspect="1"/>
          </p:cNvPicPr>
          <p:nvPr>
            <p:ph idx="1"/>
          </p:nvPr>
        </p:nvPicPr>
        <p:blipFill>
          <a:blip r:embed="rId2">
            <a:extLst>
              <a:ext uri="{28A0092B-C50C-407E-A947-70E740481C1C}">
                <a14:useLocalDpi xmlns:a14="http://schemas.microsoft.com/office/drawing/2010/main" val="0"/>
              </a:ext>
            </a:extLst>
          </a:blip>
          <a:srcRect l="-20542" r="-20542"/>
          <a:stretch>
            <a:fillRect/>
          </a:stretch>
        </p:blipFill>
        <p:spPr>
          <a:xfrm>
            <a:off x="-113813" y="825500"/>
            <a:ext cx="9537213" cy="5245100"/>
          </a:xfrm>
        </p:spPr>
      </p:pic>
    </p:spTree>
    <p:extLst>
      <p:ext uri="{BB962C8B-B14F-4D97-AF65-F5344CB8AC3E}">
        <p14:creationId xmlns:p14="http://schemas.microsoft.com/office/powerpoint/2010/main" val="167357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Social Effects: From Apps to Social Systems</a:t>
            </a:r>
            <a:endParaRPr lang="en-US" sz="4400" dirty="0"/>
          </a:p>
        </p:txBody>
      </p:sp>
      <p:sp>
        <p:nvSpPr>
          <p:cNvPr id="3" name="Content Placeholder 2"/>
          <p:cNvSpPr>
            <a:spLocks noGrp="1"/>
          </p:cNvSpPr>
          <p:nvPr>
            <p:ph idx="1"/>
          </p:nvPr>
        </p:nvSpPr>
        <p:spPr/>
        <p:txBody>
          <a:bodyPr/>
          <a:lstStyle/>
          <a:p>
            <a:endParaRPr lang="en-US" dirty="0" smtClean="0"/>
          </a:p>
          <a:p>
            <a:r>
              <a:rPr lang="en-US" dirty="0" err="1" smtClean="0"/>
              <a:t>SketchFactor</a:t>
            </a:r>
            <a:r>
              <a:rPr lang="en-US" dirty="0" smtClean="0"/>
              <a:t>: An app to allow </a:t>
            </a:r>
            <a:r>
              <a:rPr lang="en-US" dirty="0"/>
              <a:t>users to report having seen or experienced something “sketchy” in a particular location; these reports would then be </a:t>
            </a:r>
            <a:r>
              <a:rPr lang="en-US" dirty="0" err="1"/>
              <a:t>geotagged</a:t>
            </a:r>
            <a:r>
              <a:rPr lang="en-US" dirty="0"/>
              <a:t> and overlaid on a Google map, creating a sketchiness heat map of a neighborhood or city. </a:t>
            </a:r>
            <a:endParaRPr lang="en-US" dirty="0" smtClean="0"/>
          </a:p>
          <a:p>
            <a:pPr marL="0" indent="0">
              <a:buNone/>
            </a:pPr>
            <a:endParaRPr lang="en-US" dirty="0"/>
          </a:p>
          <a:p>
            <a:pPr marL="0" indent="0">
              <a:buNone/>
            </a:pPr>
            <a:r>
              <a:rPr lang="en-US" sz="1600" dirty="0" smtClean="0"/>
              <a:t>Marantz, A. 2015. “When An App is Called Racist.” The </a:t>
            </a:r>
            <a:r>
              <a:rPr lang="en-US" sz="1600" dirty="0"/>
              <a:t>New Yorker: </a:t>
            </a:r>
            <a:r>
              <a:rPr lang="en-US" sz="1600" dirty="0">
                <a:hlinkClick r:id="rId2"/>
              </a:rPr>
              <a:t>http://www.newyorker.com/business/currency/what-to-do-when-your-app-is-</a:t>
            </a:r>
            <a:r>
              <a:rPr lang="en-US" sz="1600" dirty="0" smtClean="0">
                <a:hlinkClick r:id="rId2"/>
              </a:rPr>
              <a:t>racist</a:t>
            </a:r>
            <a:endParaRPr lang="en-US" sz="1600" dirty="0" smtClean="0"/>
          </a:p>
          <a:p>
            <a:pPr marL="0" indent="0">
              <a:buNone/>
            </a:pPr>
            <a:endParaRPr lang="en-US" dirty="0"/>
          </a:p>
        </p:txBody>
      </p:sp>
    </p:spTree>
    <p:extLst>
      <p:ext uri="{BB962C8B-B14F-4D97-AF65-F5344CB8AC3E}">
        <p14:creationId xmlns:p14="http://schemas.microsoft.com/office/powerpoint/2010/main" val="4205065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GB" dirty="0"/>
              <a:t>Noble, S. 2013. “</a:t>
            </a:r>
            <a:r>
              <a:rPr lang="en-US" dirty="0"/>
              <a:t>Google Search: Hyper-visibility as a Means of Rendering Black Women and Girls Invisible.” </a:t>
            </a:r>
            <a:r>
              <a:rPr lang="en-US" i="1" dirty="0" err="1"/>
              <a:t>InVisible</a:t>
            </a:r>
            <a:r>
              <a:rPr lang="en-US" i="1" dirty="0"/>
              <a:t> Culture: An Electronic Journal for Visual Culture</a:t>
            </a:r>
            <a:r>
              <a:rPr lang="en-US" dirty="0"/>
              <a:t>. </a:t>
            </a:r>
            <a:r>
              <a:rPr lang="en-US" u="sng" dirty="0" smtClean="0">
                <a:hlinkClick r:id="rId2"/>
              </a:rPr>
              <a:t>http</a:t>
            </a:r>
            <a:r>
              <a:rPr lang="en-US" u="sng" dirty="0">
                <a:hlinkClick r:id="rId2"/>
              </a:rPr>
              <a:t>://ivc.lib.rochester.edu/google-search-hyper-visibility-as-a-means-of-rendering-black-women-and-girls-invisible/</a:t>
            </a:r>
            <a:endParaRPr lang="en-US" dirty="0"/>
          </a:p>
          <a:p>
            <a:endParaRPr lang="en-US" dirty="0"/>
          </a:p>
        </p:txBody>
      </p:sp>
    </p:spTree>
    <p:extLst>
      <p:ext uri="{BB962C8B-B14F-4D97-AF65-F5344CB8AC3E}">
        <p14:creationId xmlns:p14="http://schemas.microsoft.com/office/powerpoint/2010/main" val="396509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Try searching for “professor” in Google: </a:t>
            </a:r>
          </a:p>
          <a:p>
            <a:pPr marL="0" indent="0">
              <a:buNone/>
            </a:pPr>
            <a:r>
              <a:rPr lang="en-US" dirty="0">
                <a:hlinkClick r:id="rId2"/>
              </a:rPr>
              <a:t>https://www.google.co.uk/search?q=professor&amp;safe=strict&amp;espv=2&amp;biw=1440&amp;bih=721&amp;source=lnms&amp;tbm=isch&amp;sa=X&amp;ved=</a:t>
            </a:r>
            <a:r>
              <a:rPr lang="en-US" dirty="0" smtClean="0">
                <a:hlinkClick r:id="rId2"/>
              </a:rPr>
              <a:t>0ahUKEwjsiMDUx4zQAhWJCcAKHU3BAGUQ_AUIBigB</a:t>
            </a:r>
            <a:endParaRPr lang="en-US" dirty="0" smtClean="0"/>
          </a:p>
          <a:p>
            <a:pPr marL="0" indent="0">
              <a:buNone/>
            </a:pPr>
            <a:endParaRPr lang="en-US" dirty="0"/>
          </a:p>
        </p:txBody>
      </p:sp>
    </p:spTree>
    <p:extLst>
      <p:ext uri="{BB962C8B-B14F-4D97-AF65-F5344CB8AC3E}">
        <p14:creationId xmlns:p14="http://schemas.microsoft.com/office/powerpoint/2010/main" val="156485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err="1"/>
              <a:t>Bivens</a:t>
            </a:r>
            <a:r>
              <a:rPr lang="en-GB" dirty="0"/>
              <a:t>, R. and </a:t>
            </a:r>
            <a:r>
              <a:rPr lang="en-GB" dirty="0" err="1"/>
              <a:t>Haimson</a:t>
            </a:r>
            <a:r>
              <a:rPr lang="en-GB" dirty="0"/>
              <a:t>, O. 2016. “</a:t>
            </a:r>
            <a:r>
              <a:rPr lang="en-US" dirty="0"/>
              <a:t>Baking Gender Into Social Media Design: How Platforms Shape Categories for Users and Advertisers.” </a:t>
            </a:r>
            <a:r>
              <a:rPr lang="en-US" i="1" dirty="0"/>
              <a:t>Social Media + Society</a:t>
            </a:r>
            <a:r>
              <a:rPr lang="en-US" dirty="0"/>
              <a:t>. October-December: 1–12. </a:t>
            </a:r>
            <a:r>
              <a:rPr lang="en-US" u="sng" dirty="0">
                <a:hlinkClick r:id="rId2"/>
              </a:rPr>
              <a:t>http://sms.sagepub.com.ezproxy.is.ed.ac.uk/content/2/4/2056305116672486.full.pdf+html</a:t>
            </a:r>
            <a:endParaRPr lang="en-US" dirty="0"/>
          </a:p>
        </p:txBody>
      </p:sp>
    </p:spTree>
    <p:extLst>
      <p:ext uri="{BB962C8B-B14F-4D97-AF65-F5344CB8AC3E}">
        <p14:creationId xmlns:p14="http://schemas.microsoft.com/office/powerpoint/2010/main" val="2755669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err="1" smtClean="0">
                <a:hlinkClick r:id="rId2"/>
              </a:rPr>
              <a:t>Zukin</a:t>
            </a:r>
            <a:r>
              <a:rPr lang="en-US" dirty="0" smtClean="0">
                <a:hlinkClick r:id="rId2"/>
              </a:rPr>
              <a:t>, S., Lindeman, S. and </a:t>
            </a:r>
            <a:r>
              <a:rPr lang="en-US" dirty="0" err="1" smtClean="0">
                <a:hlinkClick r:id="rId2"/>
              </a:rPr>
              <a:t>Hurson</a:t>
            </a:r>
            <a:r>
              <a:rPr lang="en-US" dirty="0" smtClean="0">
                <a:hlinkClick r:id="rId2"/>
              </a:rPr>
              <a:t>, L. 2015. “The Omnivore’s Neighborhood: Online restaurant reviews, race, and gentrification.” </a:t>
            </a:r>
            <a:r>
              <a:rPr lang="en-US" i="1" dirty="0" smtClean="0">
                <a:hlinkClick r:id="rId2"/>
              </a:rPr>
              <a:t>Journal of Consumer Culture</a:t>
            </a:r>
            <a:r>
              <a:rPr lang="en-US" dirty="0" smtClean="0"/>
              <a:t>. </a:t>
            </a:r>
          </a:p>
          <a:p>
            <a:endParaRPr lang="en-US" dirty="0" smtClean="0"/>
          </a:p>
          <a:p>
            <a:r>
              <a:rPr lang="en-US" sz="2000" dirty="0"/>
              <a:t>The study suggests that Yelp reviews not only reflect the impacts and public perception of gentrification, but ultimately help to determine who occupies a neighborhood as well. Indeed, the study concludes that, “intentionally or not, Yelp restaurant reviewers may encourage, confirm, or even accelerate processes of gentrification by signaling that a locality is good for people who share their tastes.” Beyond persuading potential customers to visit a restaurant, social media may in fact be part of the process of actually transforming neighborhoods.</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820458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err="1"/>
              <a:t>Angwin</a:t>
            </a:r>
            <a:r>
              <a:rPr lang="en-GB" dirty="0"/>
              <a:t>, J. and Parris, T. 2016. “</a:t>
            </a:r>
            <a:r>
              <a:rPr lang="en-US" dirty="0"/>
              <a:t>Facebook Lets Advertisers Exclude Users by Race: Facebook’s system allows advertisers to exclude black, Hispanic, and other “ethnic affinities” from seeing ads.” </a:t>
            </a:r>
            <a:r>
              <a:rPr lang="en-US" i="1" dirty="0" err="1"/>
              <a:t>ProPublica</a:t>
            </a:r>
            <a:r>
              <a:rPr lang="en-US" i="1" dirty="0"/>
              <a:t>: Journalism in the Public Interest</a:t>
            </a:r>
            <a:r>
              <a:rPr lang="en-US" dirty="0"/>
              <a:t>. </a:t>
            </a:r>
            <a:r>
              <a:rPr lang="en-US" u="sng" dirty="0">
                <a:hlinkClick r:id="rId2"/>
              </a:rPr>
              <a:t>https://www.propublica.org/article/facebook-lets-advertisers-exclude-users-by-race</a:t>
            </a:r>
            <a:endParaRPr lang="en-US" dirty="0"/>
          </a:p>
          <a:p>
            <a:endParaRPr lang="en-US" dirty="0"/>
          </a:p>
        </p:txBody>
      </p:sp>
    </p:spTree>
    <p:extLst>
      <p:ext uri="{BB962C8B-B14F-4D97-AF65-F5344CB8AC3E}">
        <p14:creationId xmlns:p14="http://schemas.microsoft.com/office/powerpoint/2010/main" val="1996174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pPr marL="0" indent="0">
              <a:buNone/>
            </a:pPr>
            <a:r>
              <a:rPr lang="en-US" sz="1800" dirty="0" smtClean="0"/>
              <a:t>“In </a:t>
            </a:r>
            <a:r>
              <a:rPr lang="en-US" sz="1800" dirty="0"/>
              <a:t>an experiment on </a:t>
            </a:r>
            <a:r>
              <a:rPr lang="en-US" sz="1800" dirty="0" err="1"/>
              <a:t>Airbnb</a:t>
            </a:r>
            <a:r>
              <a:rPr lang="en-US" sz="1800" dirty="0"/>
              <a:t>, we find that applications from guests with distinctively African-American names are 16% less likely to be accepted relative to identical guests with distinctively White names. Discrimination occurs among landlords of all sizes, including small landlords sharing the property and larger landlords with multiple properties. It is most pronounced among hosts who have never had an African-American guest, suggesting only a subset of hosts discriminate. While rental markets have achieved significant reductions in discrimination in recent decades, our results suggest that </a:t>
            </a:r>
            <a:r>
              <a:rPr lang="en-US" sz="1800" dirty="0" err="1"/>
              <a:t>Airbnb’s</a:t>
            </a:r>
            <a:r>
              <a:rPr lang="en-US" sz="1800" dirty="0"/>
              <a:t> current design choices facilitate discrimination and raise the possibility of erasing some of these civil rights gains</a:t>
            </a:r>
            <a:r>
              <a:rPr lang="en-US" sz="1800" dirty="0" smtClean="0"/>
              <a:t>.”</a:t>
            </a:r>
            <a:endParaRPr lang="en-US" sz="1800" dirty="0"/>
          </a:p>
          <a:p>
            <a:endParaRPr lang="en-US" sz="1800" dirty="0"/>
          </a:p>
          <a:p>
            <a:r>
              <a:rPr lang="en-US" sz="1800" dirty="0" smtClean="0"/>
              <a:t>Edelman, B., Luca, M. and </a:t>
            </a:r>
            <a:r>
              <a:rPr lang="en-US" sz="1800" dirty="0" err="1" smtClean="0"/>
              <a:t>Svirsky</a:t>
            </a:r>
            <a:r>
              <a:rPr lang="en-US" sz="1800" dirty="0" smtClean="0"/>
              <a:t>, D. 2016. “</a:t>
            </a:r>
            <a:r>
              <a:rPr lang="en-US" sz="1800" dirty="0"/>
              <a:t>Racial Discrimination in the Sharing Economy: Evidence from a Field </a:t>
            </a:r>
            <a:r>
              <a:rPr lang="en-US" sz="1800" dirty="0" smtClean="0"/>
              <a:t>Experiment” </a:t>
            </a:r>
          </a:p>
          <a:p>
            <a:pPr marL="0" indent="0">
              <a:buNone/>
            </a:pPr>
            <a:endParaRPr lang="en-US" sz="1800" dirty="0" smtClean="0"/>
          </a:p>
          <a:p>
            <a:pPr marL="0" indent="0">
              <a:buNone/>
            </a:pPr>
            <a:r>
              <a:rPr lang="en-US" sz="1200" dirty="0" smtClean="0"/>
              <a:t>Court ruling on November 1, 2017: </a:t>
            </a:r>
            <a:endParaRPr lang="en-US" sz="1200" dirty="0"/>
          </a:p>
          <a:p>
            <a:pPr marL="0" indent="0">
              <a:buNone/>
            </a:pPr>
            <a:r>
              <a:rPr lang="en-US" sz="1200" dirty="0">
                <a:hlinkClick r:id="rId2"/>
              </a:rPr>
              <a:t>http://</a:t>
            </a:r>
            <a:r>
              <a:rPr lang="en-US" sz="1200" dirty="0" err="1">
                <a:hlinkClick r:id="rId2"/>
              </a:rPr>
              <a:t>www.nytimes.com</a:t>
            </a:r>
            <a:r>
              <a:rPr lang="en-US" sz="1200" dirty="0">
                <a:hlinkClick r:id="rId2"/>
              </a:rPr>
              <a:t>/2016/11/02/technology/federal-judge-blocks-racial-discrimination-suit-against-airbnb.html</a:t>
            </a:r>
            <a:endParaRPr lang="en-US" sz="1200" dirty="0"/>
          </a:p>
        </p:txBody>
      </p:sp>
    </p:spTree>
    <p:extLst>
      <p:ext uri="{BB962C8B-B14F-4D97-AF65-F5344CB8AC3E}">
        <p14:creationId xmlns:p14="http://schemas.microsoft.com/office/powerpoint/2010/main" val="2790487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sz="2900" dirty="0" smtClean="0"/>
              <a:t>“</a:t>
            </a:r>
            <a:r>
              <a:rPr lang="en-US" sz="2900" dirty="0"/>
              <a:t>Passengers have faced a history of discrimination in transportation systems. Peer transportation companies such as </a:t>
            </a:r>
            <a:r>
              <a:rPr lang="en-US" sz="2900" dirty="0" err="1"/>
              <a:t>Uber</a:t>
            </a:r>
            <a:r>
              <a:rPr lang="en-US" sz="2900" dirty="0"/>
              <a:t> and </a:t>
            </a:r>
            <a:r>
              <a:rPr lang="en-US" sz="2900" dirty="0" err="1"/>
              <a:t>Lyft</a:t>
            </a:r>
            <a:r>
              <a:rPr lang="en-US" sz="2900" dirty="0"/>
              <a:t> present the opportunity to rectify long-standing discrimination or worsen it. We sent passengers in Seattle, WA and Boston, MA to hail nearly 1,500 rides on controlled routes and recorded key performance metrics. Results indicated a pattern of discrimination, which we observed in Seattle through longer waiting times for African American passengers—as much as a 35 percent increase. In Boston, we observed discrimination by </a:t>
            </a:r>
            <a:r>
              <a:rPr lang="en-US" sz="2900" dirty="0" err="1"/>
              <a:t>Uber</a:t>
            </a:r>
            <a:r>
              <a:rPr lang="en-US" sz="2900" dirty="0"/>
              <a:t> drivers via more frequent cancellations against passengers when they used African American-sounding names. Across all trips, the cancellation rate for African American sounding names was more than twice as frequent compared to white sounding names. Male passengers requesting a ride in low-density areas were more than three times as likely to have their trip canceled when they used a African American-sounding name than when they used a white-sounding name. We also find evidence that drivers took female passengers for longer, more expensive, rides in Boston. We observe that removing names from trip booking may alleviate the immediate problem but could introduce other pathways for unequal treatment of passengers</a:t>
            </a:r>
            <a:r>
              <a:rPr lang="en-US" sz="2900" dirty="0" smtClean="0"/>
              <a:t>.” </a:t>
            </a:r>
            <a:endParaRPr lang="en-US" sz="2900" dirty="0"/>
          </a:p>
          <a:p>
            <a:endParaRPr lang="en-US" sz="2900" dirty="0" smtClean="0"/>
          </a:p>
          <a:p>
            <a:r>
              <a:rPr lang="en-US" sz="2900" dirty="0">
                <a:hlinkClick r:id="rId2"/>
              </a:rPr>
              <a:t>http://www.nber.org/papers/</a:t>
            </a:r>
            <a:r>
              <a:rPr lang="en-US" sz="2900" dirty="0" smtClean="0">
                <a:hlinkClick r:id="rId2"/>
              </a:rPr>
              <a:t>w22776</a:t>
            </a:r>
            <a:endParaRPr lang="en-US" sz="2900" dirty="0" smtClean="0"/>
          </a:p>
          <a:p>
            <a:endParaRPr lang="en-US" dirty="0"/>
          </a:p>
        </p:txBody>
      </p:sp>
    </p:spTree>
    <p:extLst>
      <p:ext uri="{BB962C8B-B14F-4D97-AF65-F5344CB8AC3E}">
        <p14:creationId xmlns:p14="http://schemas.microsoft.com/office/powerpoint/2010/main" val="262402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3800"/>
            <a:ext cx="8229600" cy="4525963"/>
          </a:xfrm>
        </p:spPr>
        <p:txBody>
          <a:bodyPr/>
          <a:lstStyle/>
          <a:p>
            <a:pPr marL="0" indent="0">
              <a:buNone/>
            </a:pPr>
            <a:endParaRPr lang="en-US" dirty="0" smtClean="0"/>
          </a:p>
          <a:p>
            <a:r>
              <a:rPr lang="en-US" dirty="0"/>
              <a:t>Christopher </a:t>
            </a:r>
            <a:r>
              <a:rPr lang="en-US" dirty="0" err="1"/>
              <a:t>Soghoian</a:t>
            </a:r>
            <a:r>
              <a:rPr lang="en-US" dirty="0"/>
              <a:t>: </a:t>
            </a:r>
            <a:r>
              <a:rPr lang="en-US" dirty="0" smtClean="0"/>
              <a:t>“Your </a:t>
            </a:r>
            <a:r>
              <a:rPr lang="en-US" dirty="0"/>
              <a:t>smartphone is a civil rights </a:t>
            </a:r>
            <a:r>
              <a:rPr lang="en-US" dirty="0" smtClean="0"/>
              <a:t>issue.”</a:t>
            </a:r>
            <a:endParaRPr lang="en-US" b="1" dirty="0"/>
          </a:p>
          <a:p>
            <a:r>
              <a:rPr lang="en-US" dirty="0">
                <a:hlinkClick r:id="rId2"/>
              </a:rPr>
              <a:t>https://www.ted.com/talks/</a:t>
            </a:r>
            <a:r>
              <a:rPr lang="en-US" dirty="0" smtClean="0">
                <a:hlinkClick r:id="rId2"/>
              </a:rPr>
              <a:t>christopher_soghoian_your_smartphone_is_a_civil_rights_issue</a:t>
            </a:r>
            <a:endParaRPr lang="en-US" dirty="0" smtClean="0"/>
          </a:p>
          <a:p>
            <a:endParaRPr lang="en-US" dirty="0" smtClean="0"/>
          </a:p>
          <a:p>
            <a:r>
              <a:rPr lang="en-US" dirty="0" smtClean="0"/>
              <a:t>Predictive Policing: </a:t>
            </a:r>
            <a:endParaRPr lang="en-US" dirty="0"/>
          </a:p>
          <a:p>
            <a:r>
              <a:rPr lang="en-GB" u="sng" dirty="0">
                <a:hlinkClick r:id="rId3"/>
              </a:rPr>
              <a:t>https://www.propublica.org/article/machine-bias-risk-assessments-in-criminal-sentencing</a:t>
            </a:r>
            <a:endParaRPr lang="en-GB" u="sng" dirty="0"/>
          </a:p>
          <a:p>
            <a:endParaRPr lang="en-US" dirty="0"/>
          </a:p>
        </p:txBody>
      </p:sp>
    </p:spTree>
    <p:extLst>
      <p:ext uri="{BB962C8B-B14F-4D97-AF65-F5344CB8AC3E}">
        <p14:creationId xmlns:p14="http://schemas.microsoft.com/office/powerpoint/2010/main" val="158659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Coding </a:t>
            </a:r>
            <a:r>
              <a:rPr lang="en-US" dirty="0" smtClean="0"/>
              <a:t>crisis? </a:t>
            </a:r>
            <a:endParaRPr lang="en-US" dirty="0"/>
          </a:p>
        </p:txBody>
      </p:sp>
      <p:pic>
        <p:nvPicPr>
          <p:cNvPr id="12" name="Content Placeholder 11" descr="crisis.png"/>
          <p:cNvPicPr>
            <a:picLocks noGrp="1" noChangeAspect="1"/>
          </p:cNvPicPr>
          <p:nvPr>
            <p:ph idx="1"/>
          </p:nvPr>
        </p:nvPicPr>
        <p:blipFill>
          <a:blip r:embed="rId2">
            <a:extLst>
              <a:ext uri="{28A0092B-C50C-407E-A947-70E740481C1C}">
                <a14:useLocalDpi xmlns:a14="http://schemas.microsoft.com/office/drawing/2010/main" val="0"/>
              </a:ext>
            </a:extLst>
          </a:blip>
          <a:srcRect t="-44520" b="-44520"/>
          <a:stretch>
            <a:fillRect/>
          </a:stretch>
        </p:blipFill>
        <p:spPr/>
      </p:pic>
      <p:sp>
        <p:nvSpPr>
          <p:cNvPr id="13" name="TextBox 12"/>
          <p:cNvSpPr txBox="1"/>
          <p:nvPr/>
        </p:nvSpPr>
        <p:spPr>
          <a:xfrm>
            <a:off x="762000" y="5644635"/>
            <a:ext cx="7658100" cy="369332"/>
          </a:xfrm>
          <a:prstGeom prst="rect">
            <a:avLst/>
          </a:prstGeom>
          <a:noFill/>
        </p:spPr>
        <p:txBody>
          <a:bodyPr wrap="square" rtlCol="0">
            <a:spAutoFit/>
          </a:bodyPr>
          <a:lstStyle/>
          <a:p>
            <a:pPr algn="ctr"/>
            <a:r>
              <a:rPr lang="en-US" dirty="0" err="1" smtClean="0">
                <a:latin typeface="+mj-lt"/>
              </a:rPr>
              <a:t>Mastenbrook</a:t>
            </a:r>
            <a:r>
              <a:rPr lang="en-US" dirty="0" smtClean="0">
                <a:latin typeface="+mj-lt"/>
              </a:rPr>
              <a:t> is CTO of </a:t>
            </a:r>
            <a:r>
              <a:rPr lang="en-US" dirty="0" err="1" smtClean="0">
                <a:latin typeface="+mj-lt"/>
              </a:rPr>
              <a:t>AirStash</a:t>
            </a:r>
            <a:r>
              <a:rPr lang="en-US" dirty="0" smtClean="0">
                <a:latin typeface="+mj-lt"/>
              </a:rPr>
              <a:t>, </a:t>
            </a:r>
            <a:r>
              <a:rPr lang="en-US" dirty="0" err="1" smtClean="0">
                <a:latin typeface="+mj-lt"/>
              </a:rPr>
              <a:t>IoT</a:t>
            </a:r>
            <a:r>
              <a:rPr lang="en-US" dirty="0" smtClean="0">
                <a:latin typeface="+mj-lt"/>
              </a:rPr>
              <a:t> Platform </a:t>
            </a:r>
            <a:endParaRPr lang="en-US" dirty="0">
              <a:latin typeface="+mj-lt"/>
            </a:endParaRPr>
          </a:p>
        </p:txBody>
      </p:sp>
    </p:spTree>
    <p:extLst>
      <p:ext uri="{BB962C8B-B14F-4D97-AF65-F5344CB8AC3E}">
        <p14:creationId xmlns:p14="http://schemas.microsoft.com/office/powerpoint/2010/main" val="3677735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075" y="2001119"/>
            <a:ext cx="7714989" cy="3599109"/>
          </a:xfrm>
        </p:spPr>
        <p:txBody>
          <a:bodyPr>
            <a:normAutofit/>
          </a:bodyPr>
          <a:lstStyle/>
          <a:p>
            <a:endParaRPr lang="en-US" dirty="0" smtClean="0"/>
          </a:p>
          <a:p>
            <a:endParaRPr lang="en-US" dirty="0" smtClean="0"/>
          </a:p>
          <a:p>
            <a:endParaRPr lang="en-US" dirty="0"/>
          </a:p>
        </p:txBody>
      </p:sp>
      <p:pic>
        <p:nvPicPr>
          <p:cNvPr id="4" name="Picture 3" descr="Diversity in tech graph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 y="0"/>
            <a:ext cx="4848093" cy="6858000"/>
          </a:xfrm>
          <a:prstGeom prst="rect">
            <a:avLst/>
          </a:prstGeom>
        </p:spPr>
      </p:pic>
    </p:spTree>
    <p:extLst>
      <p:ext uri="{BB962C8B-B14F-4D97-AF65-F5344CB8AC3E}">
        <p14:creationId xmlns:p14="http://schemas.microsoft.com/office/powerpoint/2010/main" val="39488274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609600"/>
            <a:ext cx="8496300" cy="5334000"/>
          </a:xfrm>
        </p:spPr>
        <p:txBody>
          <a:bodyPr>
            <a:normAutofit fontScale="92500" lnSpcReduction="20000"/>
          </a:bodyPr>
          <a:lstStyle/>
          <a:p>
            <a:r>
              <a:rPr lang="en-US" dirty="0" smtClean="0"/>
              <a:t>Although </a:t>
            </a:r>
            <a:r>
              <a:rPr lang="en-US" dirty="0"/>
              <a:t>the proportion of managers at U.S. commercial banks who were Hispanic rose from 4.7% in 2003 to 5.7% in 2014, </a:t>
            </a:r>
            <a:r>
              <a:rPr lang="en-US" b="1" dirty="0"/>
              <a:t>white women’s representation dropped from 39% to 35%, and black men’s from 2.5% to 2.3%</a:t>
            </a:r>
            <a:r>
              <a:rPr lang="en-US" dirty="0"/>
              <a:t>. </a:t>
            </a:r>
            <a:endParaRPr lang="en-US" dirty="0" smtClean="0"/>
          </a:p>
          <a:p>
            <a:pPr marL="0" indent="0">
              <a:buNone/>
            </a:pPr>
            <a:endParaRPr lang="en-US" dirty="0" smtClean="0"/>
          </a:p>
          <a:p>
            <a:r>
              <a:rPr lang="en-US" dirty="0" smtClean="0"/>
              <a:t>Among </a:t>
            </a:r>
            <a:r>
              <a:rPr lang="en-US" dirty="0"/>
              <a:t>all U.S. companies with 100 or </a:t>
            </a:r>
            <a:r>
              <a:rPr lang="en-US" dirty="0" smtClean="0"/>
              <a:t>more employees,</a:t>
            </a:r>
            <a:r>
              <a:rPr lang="en-US" dirty="0"/>
              <a:t> the </a:t>
            </a:r>
            <a:r>
              <a:rPr lang="en-US" b="1" dirty="0"/>
              <a:t>proportion of black men in management increased just slightly—from 3% to 3.3%—from 1985 to 2014</a:t>
            </a:r>
            <a:r>
              <a:rPr lang="en-US" dirty="0"/>
              <a:t>. </a:t>
            </a:r>
            <a:endParaRPr lang="en-US" dirty="0" smtClean="0"/>
          </a:p>
          <a:p>
            <a:pPr marL="0" indent="0">
              <a:buNone/>
            </a:pPr>
            <a:endParaRPr lang="en-US" dirty="0" smtClean="0"/>
          </a:p>
          <a:p>
            <a:r>
              <a:rPr lang="en-US" dirty="0" smtClean="0"/>
              <a:t>White </a:t>
            </a:r>
            <a:r>
              <a:rPr lang="en-US" dirty="0"/>
              <a:t>women saw bigger gains from 1985 to 2000—rising from 22% to 29% of managers—</a:t>
            </a:r>
            <a:r>
              <a:rPr lang="en-US" b="1" dirty="0"/>
              <a:t>but their numbers haven’t budged since then</a:t>
            </a:r>
            <a:r>
              <a:rPr lang="en-US" dirty="0"/>
              <a:t>. </a:t>
            </a:r>
            <a:endParaRPr lang="en-US" dirty="0" smtClean="0"/>
          </a:p>
          <a:p>
            <a:pPr marL="0" indent="0">
              <a:buNone/>
            </a:pPr>
            <a:endParaRPr lang="en-US" dirty="0" smtClean="0"/>
          </a:p>
          <a:p>
            <a:r>
              <a:rPr lang="en-US" dirty="0" smtClean="0"/>
              <a:t>Even </a:t>
            </a:r>
            <a:r>
              <a:rPr lang="en-US" dirty="0"/>
              <a:t>in Silicon Valley, where many leaders tout the need to increase diversity for both business and social justice reasons, bread-and-butter tech jobs remain dominated by white men</a:t>
            </a:r>
            <a:r>
              <a:rPr lang="en-US" dirty="0" smtClean="0"/>
              <a:t>.</a:t>
            </a:r>
            <a:endParaRPr lang="en-US" dirty="0"/>
          </a:p>
          <a:p>
            <a:endParaRPr lang="en-US" dirty="0"/>
          </a:p>
        </p:txBody>
      </p:sp>
      <p:sp>
        <p:nvSpPr>
          <p:cNvPr id="4" name="TextBox 3"/>
          <p:cNvSpPr txBox="1"/>
          <p:nvPr/>
        </p:nvSpPr>
        <p:spPr>
          <a:xfrm>
            <a:off x="571500" y="6044168"/>
            <a:ext cx="8089900" cy="261610"/>
          </a:xfrm>
          <a:prstGeom prst="rect">
            <a:avLst/>
          </a:prstGeom>
          <a:noFill/>
        </p:spPr>
        <p:txBody>
          <a:bodyPr wrap="square" rtlCol="0">
            <a:spAutoFit/>
          </a:bodyPr>
          <a:lstStyle/>
          <a:p>
            <a:r>
              <a:rPr lang="en-US" sz="1100" dirty="0" smtClean="0">
                <a:solidFill>
                  <a:schemeClr val="bg1">
                    <a:lumMod val="50000"/>
                  </a:schemeClr>
                </a:solidFill>
              </a:rPr>
              <a:t>Source: Quotes taken from Harvard Business Review. 2016. “Why Diversity Programs Fail.”  </a:t>
            </a:r>
            <a:endParaRPr lang="en-US" sz="1100" dirty="0">
              <a:solidFill>
                <a:schemeClr val="bg1">
                  <a:lumMod val="50000"/>
                </a:schemeClr>
              </a:solidFill>
            </a:endParaRPr>
          </a:p>
        </p:txBody>
      </p:sp>
    </p:spTree>
    <p:extLst>
      <p:ext uri="{BB962C8B-B14F-4D97-AF65-F5344CB8AC3E}">
        <p14:creationId xmlns:p14="http://schemas.microsoft.com/office/powerpoint/2010/main" val="9622713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06500"/>
          </a:xfrm>
        </p:spPr>
        <p:txBody>
          <a:bodyPr/>
          <a:lstStyle/>
          <a:p>
            <a:r>
              <a:rPr lang="en-US" dirty="0" smtClean="0"/>
              <a:t>So What? </a:t>
            </a:r>
            <a:endParaRPr lang="en-US" dirty="0"/>
          </a:p>
        </p:txBody>
      </p:sp>
      <p:sp>
        <p:nvSpPr>
          <p:cNvPr id="3" name="Content Placeholder 2"/>
          <p:cNvSpPr>
            <a:spLocks noGrp="1"/>
          </p:cNvSpPr>
          <p:nvPr>
            <p:ph idx="1"/>
          </p:nvPr>
        </p:nvSpPr>
        <p:spPr>
          <a:xfrm>
            <a:off x="342900" y="1600200"/>
            <a:ext cx="8343900" cy="4754563"/>
          </a:xfrm>
        </p:spPr>
        <p:txBody>
          <a:bodyPr>
            <a:normAutofit fontScale="70000" lnSpcReduction="20000"/>
          </a:bodyPr>
          <a:lstStyle/>
          <a:p>
            <a:r>
              <a:rPr lang="en-US" sz="2600" dirty="0" smtClean="0"/>
              <a:t>Why does this matter? </a:t>
            </a:r>
          </a:p>
          <a:p>
            <a:pPr marL="0" indent="0">
              <a:buNone/>
            </a:pPr>
            <a:endParaRPr lang="en-US" sz="2600" dirty="0" smtClean="0"/>
          </a:p>
          <a:p>
            <a:pPr lvl="1"/>
            <a:r>
              <a:rPr lang="en-US" sz="2600" dirty="0" smtClean="0"/>
              <a:t>Job demand.  Estimated 1.4 million tech jobs by 2020. (29% US; of that 29% only 3% will be women) </a:t>
            </a:r>
          </a:p>
          <a:p>
            <a:pPr lvl="1"/>
            <a:r>
              <a:rPr lang="en-US" sz="2600" dirty="0" smtClean="0"/>
              <a:t>The </a:t>
            </a:r>
            <a:r>
              <a:rPr lang="en-US" sz="2600" dirty="0"/>
              <a:t>research shows that mixed-gender teams are more innovative, more creative and more productive. </a:t>
            </a:r>
            <a:endParaRPr lang="en-US" sz="2600" dirty="0" smtClean="0"/>
          </a:p>
          <a:p>
            <a:pPr lvl="1"/>
            <a:r>
              <a:rPr lang="en-US" sz="2600" dirty="0" smtClean="0"/>
              <a:t>Companies </a:t>
            </a:r>
            <a:r>
              <a:rPr lang="en-US" sz="2600" dirty="0"/>
              <a:t>with a diverse group of employees make more money. </a:t>
            </a:r>
            <a:endParaRPr lang="en-US" sz="2600" dirty="0" smtClean="0"/>
          </a:p>
          <a:p>
            <a:pPr lvl="1"/>
            <a:r>
              <a:rPr lang="en-US" sz="2600" dirty="0" smtClean="0"/>
              <a:t>Companies </a:t>
            </a:r>
            <a:r>
              <a:rPr lang="en-US" sz="2600" dirty="0"/>
              <a:t>with women in leadership positions have higher profits, higher sales and higher rates of revenue growth</a:t>
            </a:r>
            <a:r>
              <a:rPr lang="en-US" sz="2600" dirty="0" smtClean="0"/>
              <a:t>.  </a:t>
            </a:r>
          </a:p>
          <a:p>
            <a:pPr marL="457200" lvl="1" indent="0">
              <a:buNone/>
            </a:pPr>
            <a:endParaRPr lang="en-US" sz="2600" dirty="0"/>
          </a:p>
          <a:p>
            <a:r>
              <a:rPr lang="en-US" sz="2600" dirty="0" smtClean="0"/>
              <a:t>“You are not your user.” Can one social demographic design for a complex world?</a:t>
            </a:r>
          </a:p>
          <a:p>
            <a:pPr marL="0" indent="0">
              <a:buNone/>
            </a:pPr>
            <a:endParaRPr lang="en-US" sz="2600" dirty="0"/>
          </a:p>
          <a:p>
            <a:r>
              <a:rPr lang="en-US" sz="2600" dirty="0" smtClean="0"/>
              <a:t>More broadly, what is the relationship between discrimination in tech and discriminatory systems? </a:t>
            </a:r>
          </a:p>
          <a:p>
            <a:pPr marL="0" indent="0">
              <a:buNone/>
            </a:pPr>
            <a:endParaRPr lang="en-US" sz="1900" dirty="0" smtClean="0"/>
          </a:p>
          <a:p>
            <a:pPr marL="0" lvl="1" indent="0">
              <a:buNone/>
            </a:pPr>
            <a:r>
              <a:rPr lang="en-US" sz="1900" dirty="0"/>
              <a:t>(Source: “Women Technologists Count: Recommendations and Best Practices to Retain Women in Computing. Anita Borg Institute, 2013) </a:t>
            </a:r>
          </a:p>
          <a:p>
            <a:endParaRPr lang="en-US" dirty="0"/>
          </a:p>
          <a:p>
            <a:endParaRPr lang="en-US" dirty="0"/>
          </a:p>
        </p:txBody>
      </p:sp>
    </p:spTree>
    <p:extLst>
      <p:ext uri="{BB962C8B-B14F-4D97-AF65-F5344CB8AC3E}">
        <p14:creationId xmlns:p14="http://schemas.microsoft.com/office/powerpoint/2010/main" val="3805799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Diversity?</a:t>
            </a:r>
            <a:endParaRPr lang="en-US" dirty="0"/>
          </a:p>
        </p:txBody>
      </p:sp>
      <p:sp>
        <p:nvSpPr>
          <p:cNvPr id="4" name="Content Placeholder 3"/>
          <p:cNvSpPr>
            <a:spLocks noGrp="1"/>
          </p:cNvSpPr>
          <p:nvPr>
            <p:ph idx="1"/>
          </p:nvPr>
        </p:nvSpPr>
        <p:spPr>
          <a:xfrm>
            <a:off x="457200" y="1752600"/>
            <a:ext cx="8229600" cy="4525963"/>
          </a:xfrm>
        </p:spPr>
        <p:txBody>
          <a:bodyPr>
            <a:normAutofit fontScale="92500" lnSpcReduction="10000"/>
          </a:bodyPr>
          <a:lstStyle/>
          <a:p>
            <a:r>
              <a:rPr lang="en-US" dirty="0"/>
              <a:t>Response to this phenomena has been “diversity” training and “diversity </a:t>
            </a:r>
            <a:r>
              <a:rPr lang="en-US" dirty="0" smtClean="0"/>
              <a:t>initiatives”, but recent research suggests: </a:t>
            </a:r>
          </a:p>
          <a:p>
            <a:pPr lvl="1"/>
            <a:r>
              <a:rPr lang="en-US" sz="1900" dirty="0"/>
              <a:t>The positive effects of diversity training rarely last beyond a day or two, and a number of studies suggest that it can activate bias or spark a backlash. </a:t>
            </a:r>
            <a:endParaRPr lang="en-US" sz="1900" dirty="0" smtClean="0"/>
          </a:p>
          <a:p>
            <a:pPr lvl="1"/>
            <a:r>
              <a:rPr lang="en-US" sz="1900" dirty="0" smtClean="0"/>
              <a:t>Managers and employees react negatively to “mandatory trainings.” Voluntary training has marginally better success rates.</a:t>
            </a:r>
          </a:p>
          <a:p>
            <a:pPr lvl="1"/>
            <a:r>
              <a:rPr lang="en-US" sz="1900" dirty="0" smtClean="0"/>
              <a:t>Diversity testing has resulted in “cherry picking” results, which amplifies bias. </a:t>
            </a:r>
          </a:p>
          <a:p>
            <a:pPr lvl="1"/>
            <a:r>
              <a:rPr lang="en-US" sz="1900" dirty="0" smtClean="0"/>
              <a:t>Performance ratings and ranking have also been found to amplify bias.</a:t>
            </a:r>
          </a:p>
          <a:p>
            <a:pPr lvl="1"/>
            <a:r>
              <a:rPr lang="en-US" sz="1900" dirty="0" smtClean="0"/>
              <a:t>Data driven, “control”  solutions may compound existing inequalities and interpersonal bias. </a:t>
            </a:r>
          </a:p>
          <a:p>
            <a:pPr marL="457200" lvl="1" indent="0">
              <a:buNone/>
            </a:pPr>
            <a:endParaRPr lang="en-US" sz="1800" dirty="0"/>
          </a:p>
          <a:p>
            <a:pPr marL="457200" lvl="1" indent="0">
              <a:buNone/>
            </a:pPr>
            <a:r>
              <a:rPr lang="en-US" dirty="0" smtClean="0"/>
              <a:t>(Source</a:t>
            </a:r>
            <a:r>
              <a:rPr lang="en-US" dirty="0"/>
              <a:t>: </a:t>
            </a:r>
            <a:r>
              <a:rPr lang="en-US" dirty="0" smtClean="0"/>
              <a:t>Harvard </a:t>
            </a:r>
            <a:r>
              <a:rPr lang="en-US" dirty="0"/>
              <a:t>Business Review. 2016. “Why Diversity Programs Fail.</a:t>
            </a:r>
            <a:r>
              <a:rPr lang="en-US" dirty="0" smtClean="0"/>
              <a:t>”) </a:t>
            </a:r>
            <a:endParaRPr lang="en-US" dirty="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577546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for whom?</a:t>
            </a:r>
            <a:endParaRPr lang="en-US" dirty="0"/>
          </a:p>
        </p:txBody>
      </p:sp>
      <p:pic>
        <p:nvPicPr>
          <p:cNvPr id="7" name="Content Placeholder 6" descr="images.jpeg"/>
          <p:cNvPicPr>
            <a:picLocks noGrp="1" noChangeAspect="1"/>
          </p:cNvPicPr>
          <p:nvPr>
            <p:ph sz="quarter" idx="13"/>
          </p:nvPr>
        </p:nvPicPr>
        <p:blipFill>
          <a:blip r:embed="rId2">
            <a:extLst>
              <a:ext uri="{28A0092B-C50C-407E-A947-70E740481C1C}">
                <a14:useLocalDpi xmlns:a14="http://schemas.microsoft.com/office/drawing/2010/main" val="0"/>
              </a:ext>
            </a:extLst>
          </a:blip>
          <a:srcRect l="-20187" r="-20187"/>
          <a:stretch>
            <a:fillRect/>
          </a:stretch>
        </p:blipFill>
        <p:spPr>
          <a:xfrm>
            <a:off x="365760" y="1955800"/>
            <a:ext cx="4041648" cy="4526280"/>
          </a:xfrm>
        </p:spPr>
      </p:pic>
      <p:sp>
        <p:nvSpPr>
          <p:cNvPr id="6" name="Content Placeholder 5"/>
          <p:cNvSpPr>
            <a:spLocks noGrp="1"/>
          </p:cNvSpPr>
          <p:nvPr>
            <p:ph sz="half" idx="2"/>
          </p:nvPr>
        </p:nvSpPr>
        <p:spPr>
          <a:xfrm>
            <a:off x="4648200" y="1956117"/>
            <a:ext cx="4038600" cy="4525963"/>
          </a:xfrm>
        </p:spPr>
        <p:txBody>
          <a:bodyPr>
            <a:normAutofit/>
          </a:bodyPr>
          <a:lstStyle/>
          <a:p>
            <a:pPr lvl="0"/>
            <a:r>
              <a:rPr lang="en-US" dirty="0"/>
              <a:t>Solutions </a:t>
            </a:r>
            <a:r>
              <a:rPr lang="en-US" dirty="0" smtClean="0"/>
              <a:t>must go deeper and speak </a:t>
            </a:r>
            <a:r>
              <a:rPr lang="en-US" dirty="0"/>
              <a:t>to culture, social relations, and labor practices</a:t>
            </a:r>
            <a:r>
              <a:rPr lang="en-US" dirty="0" smtClean="0"/>
              <a:t>.</a:t>
            </a:r>
          </a:p>
          <a:p>
            <a:pPr lvl="0"/>
            <a:endParaRPr lang="en-US" dirty="0"/>
          </a:p>
          <a:p>
            <a:pPr lvl="0"/>
            <a:r>
              <a:rPr lang="en-US" dirty="0" smtClean="0"/>
              <a:t>Making room for more than “different” bodies, but complexity of experience and understanding of the world. </a:t>
            </a:r>
            <a:endParaRPr lang="en-US" dirty="0"/>
          </a:p>
          <a:p>
            <a:pPr marL="0" indent="0">
              <a:buNone/>
            </a:pPr>
            <a:endParaRPr lang="en-US" dirty="0"/>
          </a:p>
        </p:txBody>
      </p:sp>
    </p:spTree>
    <p:extLst>
      <p:ext uri="{BB962C8B-B14F-4D97-AF65-F5344CB8AC3E}">
        <p14:creationId xmlns:p14="http://schemas.microsoft.com/office/powerpoint/2010/main" val="13691049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54" y="654212"/>
            <a:ext cx="8135145" cy="945988"/>
          </a:xfrm>
        </p:spPr>
        <p:txBody>
          <a:bodyPr/>
          <a:lstStyle/>
          <a:p>
            <a:r>
              <a:rPr lang="en-US" dirty="0" smtClean="0"/>
              <a:t>Some Definitions</a:t>
            </a:r>
            <a:endParaRPr lang="en-US" dirty="0"/>
          </a:p>
        </p:txBody>
      </p:sp>
      <p:sp>
        <p:nvSpPr>
          <p:cNvPr id="3" name="Content Placeholder 2"/>
          <p:cNvSpPr>
            <a:spLocks noGrp="1"/>
          </p:cNvSpPr>
          <p:nvPr>
            <p:ph idx="1"/>
          </p:nvPr>
        </p:nvSpPr>
        <p:spPr>
          <a:xfrm>
            <a:off x="457200" y="1778000"/>
            <a:ext cx="8229600" cy="4251011"/>
          </a:xfrm>
        </p:spPr>
        <p:txBody>
          <a:bodyPr>
            <a:normAutofit fontScale="92500" lnSpcReduction="20000"/>
          </a:bodyPr>
          <a:lstStyle/>
          <a:p>
            <a:r>
              <a:rPr lang="en-US" sz="2000" dirty="0" smtClean="0"/>
              <a:t>Prejudice: A positive or negative cultural attitude.</a:t>
            </a:r>
          </a:p>
          <a:p>
            <a:endParaRPr lang="en-US" sz="2000" dirty="0" smtClean="0"/>
          </a:p>
          <a:p>
            <a:r>
              <a:rPr lang="en-US" sz="2000" dirty="0" smtClean="0"/>
              <a:t>Bias: Implicit or Explicit? Gender bias &amp; racial bias.</a:t>
            </a:r>
          </a:p>
          <a:p>
            <a:pPr marL="0" indent="0">
              <a:buNone/>
            </a:pPr>
            <a:endParaRPr lang="en-US" sz="2000" dirty="0" smtClean="0"/>
          </a:p>
          <a:p>
            <a:r>
              <a:rPr lang="en-US" sz="2000" dirty="0" smtClean="0"/>
              <a:t>Stereotypes: </a:t>
            </a:r>
            <a:r>
              <a:rPr lang="en-US" sz="2000" dirty="0"/>
              <a:t>associations, and attributions of specific characteristics to a group </a:t>
            </a:r>
            <a:endParaRPr lang="en-US" sz="2000" dirty="0" smtClean="0"/>
          </a:p>
          <a:p>
            <a:pPr marL="0" indent="0">
              <a:buNone/>
            </a:pPr>
            <a:endParaRPr lang="en-US" sz="2000" dirty="0" smtClean="0"/>
          </a:p>
          <a:p>
            <a:r>
              <a:rPr lang="en-US" sz="2000" dirty="0" smtClean="0"/>
              <a:t>Rac</a:t>
            </a:r>
            <a:r>
              <a:rPr lang="en-US" sz="2000" i="1" dirty="0" smtClean="0"/>
              <a:t>ism</a:t>
            </a:r>
            <a:r>
              <a:rPr lang="en-US" sz="2000" dirty="0" smtClean="0"/>
              <a:t>, Sex</a:t>
            </a:r>
            <a:r>
              <a:rPr lang="en-US" sz="2000" i="1" dirty="0" smtClean="0"/>
              <a:t>ism</a:t>
            </a:r>
            <a:r>
              <a:rPr lang="en-US" sz="2000" dirty="0" smtClean="0"/>
              <a:t>, Class</a:t>
            </a:r>
            <a:r>
              <a:rPr lang="en-US" sz="2000" i="1" dirty="0" smtClean="0"/>
              <a:t>ism</a:t>
            </a:r>
            <a:r>
              <a:rPr lang="en-US" sz="2000" dirty="0" smtClean="0"/>
              <a:t>: Ideology, or a system of ideas. </a:t>
            </a:r>
          </a:p>
          <a:p>
            <a:pPr marL="0" indent="0">
              <a:buNone/>
            </a:pPr>
            <a:endParaRPr lang="en-US" sz="2000" dirty="0" smtClean="0"/>
          </a:p>
          <a:p>
            <a:r>
              <a:rPr lang="en-US" sz="2000" dirty="0" smtClean="0"/>
              <a:t>Discrimination: bias behavior or action taken toward </a:t>
            </a:r>
          </a:p>
          <a:p>
            <a:pPr marL="0" indent="0">
              <a:buNone/>
            </a:pPr>
            <a:endParaRPr lang="en-US" sz="2000" dirty="0" smtClean="0"/>
          </a:p>
          <a:p>
            <a:r>
              <a:rPr lang="en-US" sz="2000" dirty="0" smtClean="0"/>
              <a:t>Intersectional understanding: Double Jeopardy</a:t>
            </a:r>
          </a:p>
          <a:p>
            <a:endParaRPr lang="en-US" sz="2000" dirty="0"/>
          </a:p>
          <a:p>
            <a:pPr marL="0" indent="0">
              <a:buNone/>
            </a:pPr>
            <a:r>
              <a:rPr lang="en-US" sz="1300" dirty="0" smtClean="0"/>
              <a:t>Source: </a:t>
            </a:r>
            <a:r>
              <a:rPr lang="en-US" sz="1300" dirty="0" err="1" smtClean="0"/>
              <a:t>Dovidio</a:t>
            </a:r>
            <a:r>
              <a:rPr lang="en-US" sz="1300" dirty="0" smtClean="0"/>
              <a:t>, et al. 2010. “Prejudice</a:t>
            </a:r>
            <a:r>
              <a:rPr lang="en-US" sz="1300" dirty="0"/>
              <a:t>, Stereotyping and Discrimination: Theoretical and Empirical </a:t>
            </a:r>
            <a:r>
              <a:rPr lang="en-US" sz="1300" dirty="0" smtClean="0"/>
              <a:t>Overview” in </a:t>
            </a:r>
            <a:r>
              <a:rPr lang="en-US" sz="1300" i="1" dirty="0" smtClean="0"/>
              <a:t>The Sage Handbook of </a:t>
            </a:r>
            <a:r>
              <a:rPr lang="en-US" sz="1300" i="1" dirty="0"/>
              <a:t>Prejudice, Stereotyping and </a:t>
            </a:r>
            <a:r>
              <a:rPr lang="en-US" sz="1300" i="1" dirty="0" smtClean="0"/>
              <a:t>Discrimination</a:t>
            </a:r>
            <a:r>
              <a:rPr lang="en-US" sz="1300" dirty="0" smtClean="0"/>
              <a:t>. London: Sage.</a:t>
            </a:r>
            <a:endParaRPr lang="en-US" sz="1300" dirty="0"/>
          </a:p>
          <a:p>
            <a:endParaRPr lang="en-US" dirty="0"/>
          </a:p>
        </p:txBody>
      </p:sp>
    </p:spTree>
    <p:extLst>
      <p:ext uri="{BB962C8B-B14F-4D97-AF65-F5344CB8AC3E}">
        <p14:creationId xmlns:p14="http://schemas.microsoft.com/office/powerpoint/2010/main" val="27724104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1305</TotalTime>
  <Words>2120</Words>
  <Application>Microsoft Macintosh PowerPoint</Application>
  <PresentationFormat>On-screen Show (4:3)</PresentationFormat>
  <Paragraphs>157</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Executive</vt:lpstr>
      <vt:lpstr>Equality and Technology?</vt:lpstr>
      <vt:lpstr>The Promise of Tech</vt:lpstr>
      <vt:lpstr>Coding crisis? </vt:lpstr>
      <vt:lpstr>PowerPoint Presentation</vt:lpstr>
      <vt:lpstr>PowerPoint Presentation</vt:lpstr>
      <vt:lpstr>So What? </vt:lpstr>
      <vt:lpstr>Beyond Diversity?</vt:lpstr>
      <vt:lpstr>Gains for whom?</vt:lpstr>
      <vt:lpstr>Some Definitions</vt:lpstr>
      <vt:lpstr>Implicit Bias</vt:lpstr>
      <vt:lpstr>Psychology &amp; Sociology</vt:lpstr>
      <vt:lpstr>The“Digital Divide” &amp; Education</vt:lpstr>
      <vt:lpstr>PowerPoint Presentation</vt:lpstr>
      <vt:lpstr>Higher Education &amp; Gender</vt:lpstr>
      <vt:lpstr>PowerPoint Presentation</vt:lpstr>
      <vt:lpstr>PowerPoint Presentation</vt:lpstr>
      <vt:lpstr>Hiring Practices</vt:lpstr>
      <vt:lpstr>Workplace Practices</vt:lpstr>
      <vt:lpstr>Career  Trajectory</vt:lpstr>
      <vt:lpstr>PowerPoint Presentation</vt:lpstr>
      <vt:lpstr>Social Effects: From Apps to Social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and Technology</dc:title>
  <dc:creator>karen gregory</dc:creator>
  <cp:lastModifiedBy>karen gregory</cp:lastModifiedBy>
  <cp:revision>49</cp:revision>
  <dcterms:created xsi:type="dcterms:W3CDTF">2016-11-02T15:03:59Z</dcterms:created>
  <dcterms:modified xsi:type="dcterms:W3CDTF">2016-11-03T12:55:22Z</dcterms:modified>
</cp:coreProperties>
</file>