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57" r:id="rId8"/>
    <p:sldId id="258" r:id="rId9"/>
    <p:sldId id="259"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6" autoAdjust="0"/>
    <p:restoredTop sz="86368" autoAdjust="0"/>
  </p:normalViewPr>
  <p:slideViewPr>
    <p:cSldViewPr snapToGrid="0" snapToObjects="1">
      <p:cViewPr varScale="1">
        <p:scale>
          <a:sx n="127" d="100"/>
          <a:sy n="127" d="100"/>
        </p:scale>
        <p:origin x="-112" y="-4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6709E9-672D-5B49-890A-8329724B4517}" type="datetimeFigureOut">
              <a:rPr lang="en-US" smtClean="0"/>
              <a:t>29/10/17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E108CC-00FB-F445-A76D-70966769ABBB}" type="slidenum">
              <a:rPr lang="en-US" smtClean="0"/>
              <a:t>‹#›</a:t>
            </a:fld>
            <a:endParaRPr lang="en-US"/>
          </a:p>
        </p:txBody>
      </p:sp>
    </p:spTree>
    <p:extLst>
      <p:ext uri="{BB962C8B-B14F-4D97-AF65-F5344CB8AC3E}">
        <p14:creationId xmlns:p14="http://schemas.microsoft.com/office/powerpoint/2010/main" val="2203749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6709E9-672D-5B49-890A-8329724B4517}" type="datetimeFigureOut">
              <a:rPr lang="en-US" smtClean="0"/>
              <a:t>29/10/17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E108CC-00FB-F445-A76D-70966769ABBB}" type="slidenum">
              <a:rPr lang="en-US" smtClean="0"/>
              <a:t>‹#›</a:t>
            </a:fld>
            <a:endParaRPr lang="en-US"/>
          </a:p>
        </p:txBody>
      </p:sp>
    </p:spTree>
    <p:extLst>
      <p:ext uri="{BB962C8B-B14F-4D97-AF65-F5344CB8AC3E}">
        <p14:creationId xmlns:p14="http://schemas.microsoft.com/office/powerpoint/2010/main" val="3324384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6709E9-672D-5B49-890A-8329724B4517}" type="datetimeFigureOut">
              <a:rPr lang="en-US" smtClean="0"/>
              <a:t>29/10/17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E108CC-00FB-F445-A76D-70966769ABBB}" type="slidenum">
              <a:rPr lang="en-US" smtClean="0"/>
              <a:t>‹#›</a:t>
            </a:fld>
            <a:endParaRPr lang="en-US"/>
          </a:p>
        </p:txBody>
      </p:sp>
    </p:spTree>
    <p:extLst>
      <p:ext uri="{BB962C8B-B14F-4D97-AF65-F5344CB8AC3E}">
        <p14:creationId xmlns:p14="http://schemas.microsoft.com/office/powerpoint/2010/main" val="248529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6709E9-672D-5B49-890A-8329724B4517}" type="datetimeFigureOut">
              <a:rPr lang="en-US" smtClean="0"/>
              <a:t>29/10/17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E108CC-00FB-F445-A76D-70966769ABBB}" type="slidenum">
              <a:rPr lang="en-US" smtClean="0"/>
              <a:t>‹#›</a:t>
            </a:fld>
            <a:endParaRPr lang="en-US"/>
          </a:p>
        </p:txBody>
      </p:sp>
    </p:spTree>
    <p:extLst>
      <p:ext uri="{BB962C8B-B14F-4D97-AF65-F5344CB8AC3E}">
        <p14:creationId xmlns:p14="http://schemas.microsoft.com/office/powerpoint/2010/main" val="4064752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6709E9-672D-5B49-890A-8329724B4517}" type="datetimeFigureOut">
              <a:rPr lang="en-US" smtClean="0"/>
              <a:t>29/10/17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E108CC-00FB-F445-A76D-70966769ABBB}" type="slidenum">
              <a:rPr lang="en-US" smtClean="0"/>
              <a:t>‹#›</a:t>
            </a:fld>
            <a:endParaRPr lang="en-US"/>
          </a:p>
        </p:txBody>
      </p:sp>
    </p:spTree>
    <p:extLst>
      <p:ext uri="{BB962C8B-B14F-4D97-AF65-F5344CB8AC3E}">
        <p14:creationId xmlns:p14="http://schemas.microsoft.com/office/powerpoint/2010/main" val="447844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6709E9-672D-5B49-890A-8329724B4517}" type="datetimeFigureOut">
              <a:rPr lang="en-US" smtClean="0"/>
              <a:t>29/10/17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E108CC-00FB-F445-A76D-70966769ABBB}" type="slidenum">
              <a:rPr lang="en-US" smtClean="0"/>
              <a:t>‹#›</a:t>
            </a:fld>
            <a:endParaRPr lang="en-US"/>
          </a:p>
        </p:txBody>
      </p:sp>
    </p:spTree>
    <p:extLst>
      <p:ext uri="{BB962C8B-B14F-4D97-AF65-F5344CB8AC3E}">
        <p14:creationId xmlns:p14="http://schemas.microsoft.com/office/powerpoint/2010/main" val="155732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6709E9-672D-5B49-890A-8329724B4517}" type="datetimeFigureOut">
              <a:rPr lang="en-US" smtClean="0"/>
              <a:t>29/10/17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E108CC-00FB-F445-A76D-70966769ABBB}" type="slidenum">
              <a:rPr lang="en-US" smtClean="0"/>
              <a:t>‹#›</a:t>
            </a:fld>
            <a:endParaRPr lang="en-US"/>
          </a:p>
        </p:txBody>
      </p:sp>
    </p:spTree>
    <p:extLst>
      <p:ext uri="{BB962C8B-B14F-4D97-AF65-F5344CB8AC3E}">
        <p14:creationId xmlns:p14="http://schemas.microsoft.com/office/powerpoint/2010/main" val="1335957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6709E9-672D-5B49-890A-8329724B4517}" type="datetimeFigureOut">
              <a:rPr lang="en-US" smtClean="0"/>
              <a:t>29/10/17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E108CC-00FB-F445-A76D-70966769ABBB}" type="slidenum">
              <a:rPr lang="en-US" smtClean="0"/>
              <a:t>‹#›</a:t>
            </a:fld>
            <a:endParaRPr lang="en-US"/>
          </a:p>
        </p:txBody>
      </p:sp>
    </p:spTree>
    <p:extLst>
      <p:ext uri="{BB962C8B-B14F-4D97-AF65-F5344CB8AC3E}">
        <p14:creationId xmlns:p14="http://schemas.microsoft.com/office/powerpoint/2010/main" val="1164334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6709E9-672D-5B49-890A-8329724B4517}" type="datetimeFigureOut">
              <a:rPr lang="en-US" smtClean="0"/>
              <a:t>29/10/17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E108CC-00FB-F445-A76D-70966769ABBB}" type="slidenum">
              <a:rPr lang="en-US" smtClean="0"/>
              <a:t>‹#›</a:t>
            </a:fld>
            <a:endParaRPr lang="en-US"/>
          </a:p>
        </p:txBody>
      </p:sp>
    </p:spTree>
    <p:extLst>
      <p:ext uri="{BB962C8B-B14F-4D97-AF65-F5344CB8AC3E}">
        <p14:creationId xmlns:p14="http://schemas.microsoft.com/office/powerpoint/2010/main" val="570618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6709E9-672D-5B49-890A-8329724B4517}" type="datetimeFigureOut">
              <a:rPr lang="en-US" smtClean="0"/>
              <a:t>29/10/17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E108CC-00FB-F445-A76D-70966769ABBB}" type="slidenum">
              <a:rPr lang="en-US" smtClean="0"/>
              <a:t>‹#›</a:t>
            </a:fld>
            <a:endParaRPr lang="en-US"/>
          </a:p>
        </p:txBody>
      </p:sp>
    </p:spTree>
    <p:extLst>
      <p:ext uri="{BB962C8B-B14F-4D97-AF65-F5344CB8AC3E}">
        <p14:creationId xmlns:p14="http://schemas.microsoft.com/office/powerpoint/2010/main" val="2931676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6709E9-672D-5B49-890A-8329724B4517}" type="datetimeFigureOut">
              <a:rPr lang="en-US" smtClean="0"/>
              <a:t>29/10/17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E108CC-00FB-F445-A76D-70966769ABBB}" type="slidenum">
              <a:rPr lang="en-US" smtClean="0"/>
              <a:t>‹#›</a:t>
            </a:fld>
            <a:endParaRPr lang="en-US"/>
          </a:p>
        </p:txBody>
      </p:sp>
    </p:spTree>
    <p:extLst>
      <p:ext uri="{BB962C8B-B14F-4D97-AF65-F5344CB8AC3E}">
        <p14:creationId xmlns:p14="http://schemas.microsoft.com/office/powerpoint/2010/main" val="423784601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6709E9-672D-5B49-890A-8329724B4517}" type="datetimeFigureOut">
              <a:rPr lang="en-US" smtClean="0"/>
              <a:t>29/10/17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E108CC-00FB-F445-A76D-70966769ABBB}" type="slidenum">
              <a:rPr lang="en-US" smtClean="0"/>
              <a:t>‹#›</a:t>
            </a:fld>
            <a:endParaRPr lang="en-US"/>
          </a:p>
        </p:txBody>
      </p:sp>
    </p:spTree>
    <p:extLst>
      <p:ext uri="{BB962C8B-B14F-4D97-AF65-F5344CB8AC3E}">
        <p14:creationId xmlns:p14="http://schemas.microsoft.com/office/powerpoint/2010/main" val="34515030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General Data Protection Regulation</a:t>
            </a:r>
            <a:endParaRPr lang="en-US" dirty="0"/>
          </a:p>
        </p:txBody>
      </p:sp>
      <p:sp>
        <p:nvSpPr>
          <p:cNvPr id="3" name="Subtitle 2"/>
          <p:cNvSpPr>
            <a:spLocks noGrp="1"/>
          </p:cNvSpPr>
          <p:nvPr>
            <p:ph type="subTitle" idx="1"/>
          </p:nvPr>
        </p:nvSpPr>
        <p:spPr/>
        <p:txBody>
          <a:bodyPr/>
          <a:lstStyle/>
          <a:p>
            <a:r>
              <a:rPr lang="en-US" dirty="0" smtClean="0"/>
              <a:t>Based on the </a:t>
            </a:r>
            <a:r>
              <a:rPr lang="en-US" dirty="0" err="1" smtClean="0"/>
              <a:t>Pinsent</a:t>
            </a:r>
            <a:r>
              <a:rPr lang="en-US" dirty="0"/>
              <a:t> </a:t>
            </a:r>
            <a:r>
              <a:rPr lang="en-US" dirty="0" smtClean="0"/>
              <a:t>Mason Paper</a:t>
            </a:r>
            <a:endParaRPr lang="en-US" dirty="0"/>
          </a:p>
        </p:txBody>
      </p:sp>
    </p:spTree>
    <p:extLst>
      <p:ext uri="{BB962C8B-B14F-4D97-AF65-F5344CB8AC3E}">
        <p14:creationId xmlns:p14="http://schemas.microsoft.com/office/powerpoint/2010/main" val="1776871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Features of the GDPR</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endParaRPr lang="en-US" dirty="0" smtClean="0"/>
          </a:p>
          <a:p>
            <a:r>
              <a:rPr lang="en-US" dirty="0"/>
              <a:t>A</a:t>
            </a:r>
            <a:r>
              <a:rPr lang="en-US" dirty="0" smtClean="0"/>
              <a:t>ccountability measures: GDPR requires compliance and </a:t>
            </a:r>
            <a:r>
              <a:rPr lang="en-US" i="1" dirty="0" smtClean="0"/>
              <a:t>evidence </a:t>
            </a:r>
            <a:r>
              <a:rPr lang="en-US" dirty="0" smtClean="0"/>
              <a:t>of compliance:</a:t>
            </a:r>
          </a:p>
          <a:p>
            <a:pPr lvl="1"/>
            <a:r>
              <a:rPr lang="en-US" dirty="0" smtClean="0"/>
              <a:t>documented </a:t>
            </a:r>
            <a:r>
              <a:rPr lang="en-US" dirty="0"/>
              <a:t>policies and procedures, </a:t>
            </a:r>
            <a:endParaRPr lang="en-US" dirty="0" smtClean="0"/>
          </a:p>
          <a:p>
            <a:pPr lvl="1"/>
            <a:r>
              <a:rPr lang="en-US" dirty="0" smtClean="0"/>
              <a:t>records </a:t>
            </a:r>
            <a:r>
              <a:rPr lang="en-US" dirty="0"/>
              <a:t>of consents etc. </a:t>
            </a:r>
            <a:endParaRPr lang="en-US" dirty="0" smtClean="0"/>
          </a:p>
          <a:p>
            <a:pPr lvl="1"/>
            <a:r>
              <a:rPr lang="en-US" dirty="0" smtClean="0"/>
              <a:t>Registration </a:t>
            </a:r>
            <a:r>
              <a:rPr lang="en-US" dirty="0"/>
              <a:t>with supervisory authorities </a:t>
            </a:r>
            <a:r>
              <a:rPr lang="en-US" dirty="0" smtClean="0"/>
              <a:t>(e.g. ICO) no longer required.</a:t>
            </a:r>
          </a:p>
          <a:p>
            <a:pPr lvl="2"/>
            <a:r>
              <a:rPr lang="en-US" dirty="0" smtClean="0"/>
              <a:t>internal </a:t>
            </a:r>
            <a:r>
              <a:rPr lang="en-US" dirty="0"/>
              <a:t>record-keeping </a:t>
            </a:r>
            <a:r>
              <a:rPr lang="en-US" dirty="0" smtClean="0"/>
              <a:t>obligations</a:t>
            </a:r>
            <a:endParaRPr lang="en-US" dirty="0"/>
          </a:p>
          <a:p>
            <a:pPr lvl="2"/>
            <a:r>
              <a:rPr lang="en-US" dirty="0" smtClean="0"/>
              <a:t>supervisory authorities can demand </a:t>
            </a:r>
            <a:r>
              <a:rPr lang="en-US" dirty="0"/>
              <a:t>information, conduct audits, order remediation etc. </a:t>
            </a:r>
            <a:endParaRPr lang="en-US" dirty="0" smtClean="0"/>
          </a:p>
          <a:p>
            <a:r>
              <a:rPr lang="en-US" dirty="0"/>
              <a:t>Territorial scope (Article 3</a:t>
            </a:r>
            <a:r>
              <a:rPr lang="en-US" dirty="0" smtClean="0"/>
              <a:t>)</a:t>
            </a:r>
            <a:endParaRPr lang="en-US" dirty="0"/>
          </a:p>
          <a:p>
            <a:pPr lvl="1"/>
            <a:r>
              <a:rPr lang="en-US" dirty="0" smtClean="0"/>
              <a:t>extending </a:t>
            </a:r>
            <a:r>
              <a:rPr lang="en-US" dirty="0"/>
              <a:t>to non-EU controllers and </a:t>
            </a:r>
            <a:r>
              <a:rPr lang="en-US" dirty="0" smtClean="0"/>
              <a:t>processors in some cases. </a:t>
            </a:r>
            <a:endParaRPr lang="en-US" dirty="0"/>
          </a:p>
          <a:p>
            <a:pPr lvl="1"/>
            <a:r>
              <a:rPr lang="en-US" dirty="0" smtClean="0"/>
              <a:t>"</a:t>
            </a:r>
            <a:r>
              <a:rPr lang="en-US" dirty="0"/>
              <a:t>one stop </a:t>
            </a:r>
            <a:r>
              <a:rPr lang="en-US" dirty="0" smtClean="0"/>
              <a:t>shop”: </a:t>
            </a:r>
            <a:r>
              <a:rPr lang="en-US" dirty="0" err="1" smtClean="0"/>
              <a:t>organisations</a:t>
            </a:r>
            <a:r>
              <a:rPr lang="en-US" dirty="0" smtClean="0"/>
              <a:t> </a:t>
            </a:r>
            <a:r>
              <a:rPr lang="en-US" dirty="0"/>
              <a:t>operating in multiple EU Member </a:t>
            </a:r>
            <a:r>
              <a:rPr lang="en-US" dirty="0" smtClean="0"/>
              <a:t>States report </a:t>
            </a:r>
            <a:r>
              <a:rPr lang="en-US" dirty="0"/>
              <a:t>to only one main supervisory </a:t>
            </a:r>
            <a:r>
              <a:rPr lang="en-US" dirty="0" smtClean="0"/>
              <a:t>authority.</a:t>
            </a:r>
          </a:p>
          <a:p>
            <a:pPr lvl="1"/>
            <a:r>
              <a:rPr lang="en-US" dirty="0"/>
              <a:t>C</a:t>
            </a:r>
            <a:r>
              <a:rPr lang="en-US" dirty="0" smtClean="0"/>
              <a:t>onsistency </a:t>
            </a:r>
            <a:r>
              <a:rPr lang="en-US" dirty="0"/>
              <a:t>mechanism to promote </a:t>
            </a:r>
            <a:r>
              <a:rPr lang="en-US" dirty="0" err="1"/>
              <a:t>harmonisation</a:t>
            </a:r>
            <a:r>
              <a:rPr lang="en-US" dirty="0"/>
              <a:t> across EU Member States and resolve cross-border issues. </a:t>
            </a:r>
            <a:endParaRPr lang="en-US" dirty="0" smtClean="0"/>
          </a:p>
        </p:txBody>
      </p:sp>
    </p:spTree>
    <p:extLst>
      <p:ext uri="{BB962C8B-B14F-4D97-AF65-F5344CB8AC3E}">
        <p14:creationId xmlns:p14="http://schemas.microsoft.com/office/powerpoint/2010/main" val="1670227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Features of the GDPR</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Amended definitions (Article 4), e.g. </a:t>
            </a:r>
          </a:p>
          <a:p>
            <a:pPr lvl="1"/>
            <a:r>
              <a:rPr lang="en-US" dirty="0" smtClean="0"/>
              <a:t>expanded definitions of "personal data" and "data subject" (catching more types of data and processing operations)</a:t>
            </a:r>
          </a:p>
          <a:p>
            <a:pPr lvl="1"/>
            <a:r>
              <a:rPr lang="en-US" dirty="0" smtClean="0"/>
              <a:t>new definitions e.g. "</a:t>
            </a:r>
            <a:r>
              <a:rPr lang="en-US" dirty="0" err="1" smtClean="0"/>
              <a:t>pseudonymisation</a:t>
            </a:r>
            <a:r>
              <a:rPr lang="en-US" dirty="0" smtClean="0"/>
              <a:t>" and "profiling”.</a:t>
            </a:r>
          </a:p>
          <a:p>
            <a:pPr lvl="1"/>
            <a:r>
              <a:rPr lang="en-US" dirty="0" smtClean="0"/>
              <a:t>Consent will be more difficult to use as a legal basis. </a:t>
            </a:r>
          </a:p>
          <a:p>
            <a:r>
              <a:rPr lang="en-US" dirty="0" smtClean="0"/>
              <a:t>Direct statutory obligations (Articles 28, 30, 44-49, 33(2)) and liability (Article 82) on processors, and additional requirements regarding the minimum terms that must be included in personal data processing contracts (Article 28). </a:t>
            </a:r>
          </a:p>
          <a:p>
            <a:r>
              <a:rPr lang="en-US" dirty="0"/>
              <a:t>T</a:t>
            </a:r>
            <a:r>
              <a:rPr lang="en-US" dirty="0" smtClean="0"/>
              <a:t>ighter rules on international transfers, applicable to both controllers and processors. </a:t>
            </a:r>
          </a:p>
        </p:txBody>
      </p:sp>
    </p:spTree>
    <p:extLst>
      <p:ext uri="{BB962C8B-B14F-4D97-AF65-F5344CB8AC3E}">
        <p14:creationId xmlns:p14="http://schemas.microsoft.com/office/powerpoint/2010/main" val="1755455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Features of the GDPR</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Requirement for data protection impact assessments before initiating certain types of processing or other processing operations likely to result in a high risk to individuals:</a:t>
            </a:r>
          </a:p>
          <a:p>
            <a:pPr lvl="1"/>
            <a:r>
              <a:rPr lang="en-US" dirty="0" smtClean="0"/>
              <a:t>must consider at least the issues specified by the Regulation (Article 35)</a:t>
            </a:r>
          </a:p>
          <a:p>
            <a:pPr lvl="1"/>
            <a:r>
              <a:rPr lang="en-US" dirty="0" smtClean="0"/>
              <a:t>consultation with the supervisory authority required in some circumstances (Article 36). </a:t>
            </a:r>
          </a:p>
          <a:p>
            <a:r>
              <a:rPr lang="en-US" dirty="0"/>
              <a:t>C</a:t>
            </a:r>
            <a:r>
              <a:rPr lang="en-US" dirty="0" smtClean="0"/>
              <a:t>ontrollers and processors required to appoint a data protection officer in certain circumstances (Articles 37-39). </a:t>
            </a:r>
          </a:p>
          <a:p>
            <a:r>
              <a:rPr lang="en-US" dirty="0" smtClean="0"/>
              <a:t>Mechanisms for the purposes of demonstrating compliance with the Regulation, involving codes of conduct (Articles 40-41) or certifications (Articles 42-43) approved under the Regulation for these purposes. </a:t>
            </a:r>
          </a:p>
        </p:txBody>
      </p:sp>
    </p:spTree>
    <p:extLst>
      <p:ext uri="{BB962C8B-B14F-4D97-AF65-F5344CB8AC3E}">
        <p14:creationId xmlns:p14="http://schemas.microsoft.com/office/powerpoint/2010/main" val="2036933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Features of the GDPR</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Responses to a subject access request will have to be provided within a tighter timescale and free of charge (Article 12). </a:t>
            </a:r>
          </a:p>
          <a:p>
            <a:r>
              <a:rPr lang="en-US" dirty="0" smtClean="0"/>
              <a:t>New data subject rights:</a:t>
            </a:r>
          </a:p>
          <a:p>
            <a:pPr lvl="1"/>
            <a:r>
              <a:rPr lang="en-US" dirty="0" smtClean="0"/>
              <a:t>"right to be forgotten" or right to erasure (Article 17), </a:t>
            </a:r>
          </a:p>
          <a:p>
            <a:pPr lvl="1"/>
            <a:r>
              <a:rPr lang="en-US" dirty="0" smtClean="0"/>
              <a:t>"data portability" (Article 20). </a:t>
            </a:r>
          </a:p>
          <a:p>
            <a:r>
              <a:rPr lang="en-US" dirty="0" smtClean="0"/>
              <a:t>Security breach notification:</a:t>
            </a:r>
          </a:p>
          <a:p>
            <a:pPr lvl="1"/>
            <a:r>
              <a:rPr lang="en-US" dirty="0" smtClean="0"/>
              <a:t>mandatory "personal data breach" notifications to the supervisory authority without undue delay (within 72 hours where feasible) (Article 33)</a:t>
            </a:r>
          </a:p>
          <a:p>
            <a:pPr lvl="1"/>
            <a:r>
              <a:rPr lang="en-US" dirty="0" smtClean="0"/>
              <a:t>personal data breach notifications to the data subject without undue delay where there is a high risk to their privacy (Article 34). </a:t>
            </a:r>
          </a:p>
        </p:txBody>
      </p:sp>
    </p:spTree>
    <p:extLst>
      <p:ext uri="{BB962C8B-B14F-4D97-AF65-F5344CB8AC3E}">
        <p14:creationId xmlns:p14="http://schemas.microsoft.com/office/powerpoint/2010/main" val="1379864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Features of the GDPR</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introduction of the Board (Section 3 - Articles 68-76) to replace the Article 29 Working Party, with an enhanced role and powers. </a:t>
            </a:r>
          </a:p>
          <a:p>
            <a:r>
              <a:rPr lang="en-US" dirty="0" smtClean="0"/>
              <a:t>Harsher sanctions and a new framework for fines (in two tiers), which will be substantially higher than under the DPA(Article 83).</a:t>
            </a:r>
          </a:p>
          <a:p>
            <a:pPr lvl="1"/>
            <a:r>
              <a:rPr lang="en-US" dirty="0" smtClean="0"/>
              <a:t>DPA: the maximum fine is £500,000, </a:t>
            </a:r>
          </a:p>
          <a:p>
            <a:pPr lvl="1"/>
            <a:r>
              <a:rPr lang="en-US" dirty="0" smtClean="0"/>
              <a:t>GDPR: two tiers of administrative fines levied by supervisory authorities: </a:t>
            </a:r>
          </a:p>
          <a:p>
            <a:pPr lvl="2"/>
            <a:r>
              <a:rPr lang="en-US" dirty="0" smtClean="0"/>
              <a:t>up to 20 million EUR or 4% of total worldwide turnover if higher</a:t>
            </a:r>
          </a:p>
          <a:p>
            <a:pPr lvl="2"/>
            <a:r>
              <a:rPr lang="en-US" dirty="0" smtClean="0"/>
              <a:t>up to 10 million EUR or 2% of total worldwide turnover if higher. </a:t>
            </a:r>
          </a:p>
          <a:p>
            <a:endParaRPr lang="en-US" dirty="0"/>
          </a:p>
        </p:txBody>
      </p:sp>
    </p:spTree>
    <p:extLst>
      <p:ext uri="{BB962C8B-B14F-4D97-AF65-F5344CB8AC3E}">
        <p14:creationId xmlns:p14="http://schemas.microsoft.com/office/powerpoint/2010/main" val="2696632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DPA Principles in the GDPR</a:t>
            </a:r>
            <a:endParaRPr lang="en-US" dirty="0"/>
          </a:p>
        </p:txBody>
      </p:sp>
      <p:sp>
        <p:nvSpPr>
          <p:cNvPr id="8" name="Text Placeholder 7"/>
          <p:cNvSpPr>
            <a:spLocks noGrp="1"/>
          </p:cNvSpPr>
          <p:nvPr>
            <p:ph type="body" idx="1"/>
          </p:nvPr>
        </p:nvSpPr>
        <p:spPr/>
        <p:txBody>
          <a:bodyPr/>
          <a:lstStyle/>
          <a:p>
            <a:r>
              <a:rPr lang="en-US" dirty="0" smtClean="0"/>
              <a:t>DPA (1998)</a:t>
            </a:r>
            <a:endParaRPr lang="en-US" dirty="0"/>
          </a:p>
        </p:txBody>
      </p:sp>
      <p:sp>
        <p:nvSpPr>
          <p:cNvPr id="5" name="Content Placeholder 4"/>
          <p:cNvSpPr>
            <a:spLocks noGrp="1"/>
          </p:cNvSpPr>
          <p:nvPr>
            <p:ph sz="half" idx="2"/>
          </p:nvPr>
        </p:nvSpPr>
        <p:spPr/>
        <p:txBody>
          <a:bodyPr>
            <a:normAutofit fontScale="70000" lnSpcReduction="20000"/>
          </a:bodyPr>
          <a:lstStyle/>
          <a:p>
            <a:pPr marL="457200" indent="-457200">
              <a:buFont typeface="+mj-lt"/>
              <a:buAutoNum type="arabicPeriod"/>
            </a:pPr>
            <a:r>
              <a:rPr lang="en-US" dirty="0" smtClean="0"/>
              <a:t>Personal </a:t>
            </a:r>
            <a:r>
              <a:rPr lang="en-US" dirty="0"/>
              <a:t>data shall be processed </a:t>
            </a:r>
            <a:r>
              <a:rPr lang="en-US" b="1" dirty="0"/>
              <a:t>fairly and lawfully</a:t>
            </a:r>
            <a:r>
              <a:rPr lang="en-US" dirty="0"/>
              <a:t> and, in particular, shall not be processed </a:t>
            </a:r>
            <a:r>
              <a:rPr lang="en-US" dirty="0" smtClean="0"/>
              <a:t>unless</a:t>
            </a:r>
            <a:r>
              <a:rPr lang="en-US" dirty="0"/>
              <a:t>: (a) at least one of the conditions in </a:t>
            </a:r>
            <a:r>
              <a:rPr lang="en-US" dirty="0" smtClean="0"/>
              <a:t>Schedule </a:t>
            </a:r>
            <a:r>
              <a:rPr lang="en-US" dirty="0"/>
              <a:t>2</a:t>
            </a:r>
            <a:r>
              <a:rPr lang="en-US" i="1" dirty="0"/>
              <a:t> </a:t>
            </a:r>
            <a:r>
              <a:rPr lang="en-US" dirty="0"/>
              <a:t>is </a:t>
            </a:r>
            <a:r>
              <a:rPr lang="en-US" dirty="0" smtClean="0"/>
              <a:t>met</a:t>
            </a:r>
            <a:r>
              <a:rPr lang="en-US" dirty="0"/>
              <a:t>, and (b) in the case of sensitive personal data, at Least one of the conditions in Schedule 3 is also m</a:t>
            </a:r>
            <a:r>
              <a:rPr lang="en-US" dirty="0" smtClean="0"/>
              <a:t>et</a:t>
            </a:r>
            <a:r>
              <a:rPr lang="en-US" dirty="0"/>
              <a:t>. </a:t>
            </a:r>
          </a:p>
          <a:p>
            <a:pPr marL="457200" indent="-457200">
              <a:buFont typeface="+mj-lt"/>
              <a:buAutoNum type="arabicPeriod"/>
            </a:pPr>
            <a:r>
              <a:rPr lang="en-US" dirty="0" smtClean="0"/>
              <a:t>Personal </a:t>
            </a:r>
            <a:r>
              <a:rPr lang="en-US" dirty="0"/>
              <a:t>data shall be obtained only for one or more </a:t>
            </a:r>
            <a:r>
              <a:rPr lang="en-US" b="1" dirty="0"/>
              <a:t>specified and lawful purposes</a:t>
            </a:r>
            <a:r>
              <a:rPr lang="en-US" dirty="0"/>
              <a:t>, and shall not be further processed in any manner incompatible with that purpose or those </a:t>
            </a:r>
            <a:r>
              <a:rPr lang="en-US" dirty="0" smtClean="0"/>
              <a:t>purposes.</a:t>
            </a:r>
          </a:p>
          <a:p>
            <a:pPr marL="457200" indent="-457200">
              <a:buFont typeface="+mj-lt"/>
              <a:buAutoNum type="arabicPeriod"/>
            </a:pPr>
            <a:r>
              <a:rPr lang="en-US" dirty="0" smtClean="0"/>
              <a:t>Personal </a:t>
            </a:r>
            <a:r>
              <a:rPr lang="en-US" dirty="0"/>
              <a:t>data shall be </a:t>
            </a:r>
            <a:r>
              <a:rPr lang="en-US" b="1" dirty="0"/>
              <a:t>adequate, relevant and not excessive </a:t>
            </a:r>
            <a:r>
              <a:rPr lang="en-US" dirty="0"/>
              <a:t>in </a:t>
            </a:r>
            <a:r>
              <a:rPr lang="en-US" dirty="0" smtClean="0"/>
              <a:t>relation </a:t>
            </a:r>
            <a:r>
              <a:rPr lang="en-US" dirty="0"/>
              <a:t>to the purpose or purposes for which they are processed. </a:t>
            </a:r>
            <a:endParaRPr lang="en-US" dirty="0" smtClean="0"/>
          </a:p>
        </p:txBody>
      </p:sp>
      <p:sp>
        <p:nvSpPr>
          <p:cNvPr id="9" name="Text Placeholder 8"/>
          <p:cNvSpPr>
            <a:spLocks noGrp="1"/>
          </p:cNvSpPr>
          <p:nvPr>
            <p:ph type="body" sz="quarter" idx="3"/>
          </p:nvPr>
        </p:nvSpPr>
        <p:spPr/>
        <p:txBody>
          <a:bodyPr/>
          <a:lstStyle/>
          <a:p>
            <a:r>
              <a:rPr lang="en-US" dirty="0" smtClean="0"/>
              <a:t>GDPR</a:t>
            </a:r>
            <a:endParaRPr lang="en-US" dirty="0"/>
          </a:p>
        </p:txBody>
      </p:sp>
      <p:sp>
        <p:nvSpPr>
          <p:cNvPr id="6" name="Content Placeholder 5"/>
          <p:cNvSpPr>
            <a:spLocks noGrp="1"/>
          </p:cNvSpPr>
          <p:nvPr>
            <p:ph sz="quarter" idx="4"/>
          </p:nvPr>
        </p:nvSpPr>
        <p:spPr/>
        <p:txBody>
          <a:bodyPr>
            <a:normAutofit fontScale="62500" lnSpcReduction="20000"/>
          </a:bodyPr>
          <a:lstStyle/>
          <a:p>
            <a:pPr marL="0" indent="0">
              <a:buNone/>
            </a:pPr>
            <a:r>
              <a:rPr lang="en-US" dirty="0" smtClean="0"/>
              <a:t>1. Personal data must be: </a:t>
            </a:r>
          </a:p>
          <a:p>
            <a:pPr marL="457200" indent="-457200">
              <a:buFont typeface="+mj-lt"/>
              <a:buAutoNum type="alphaLcParenR"/>
            </a:pPr>
            <a:r>
              <a:rPr lang="en-US" dirty="0" smtClean="0"/>
              <a:t>processed </a:t>
            </a:r>
            <a:r>
              <a:rPr lang="en-US" b="1" dirty="0" smtClean="0"/>
              <a:t>lawfully, fairly and in a transparent </a:t>
            </a:r>
            <a:r>
              <a:rPr lang="en-US" dirty="0" smtClean="0"/>
              <a:t>manner in relation to the data subject ("</a:t>
            </a:r>
            <a:r>
              <a:rPr lang="en-US" dirty="0" err="1" smtClean="0"/>
              <a:t>Lawfullness</a:t>
            </a:r>
            <a:r>
              <a:rPr lang="en-US" dirty="0" smtClean="0"/>
              <a:t>, fairness and transparency"). </a:t>
            </a:r>
          </a:p>
          <a:p>
            <a:pPr marL="457200" indent="-457200">
              <a:buAutoNum type="alphaLcParenR"/>
            </a:pPr>
            <a:r>
              <a:rPr lang="en-US" dirty="0" smtClean="0"/>
              <a:t>collected for </a:t>
            </a:r>
            <a:r>
              <a:rPr lang="en-US" b="1" dirty="0" smtClean="0"/>
              <a:t>specified, explicit and legitimate </a:t>
            </a:r>
            <a:r>
              <a:rPr lang="en-US" dirty="0" smtClean="0"/>
              <a:t>purposes and not further processed in a manner that is incompatible with those purposes; further processing for archiving purposes in the public interest, scientific or historical research purposes or statistical purposes shall, in accordance with Article 89(1), not be considered to be incompatible with the initial purposes ("purpose limitation”)</a:t>
            </a:r>
          </a:p>
          <a:p>
            <a:pPr marL="457200" indent="-457200">
              <a:buAutoNum type="alphaLcParenR"/>
            </a:pPr>
            <a:r>
              <a:rPr lang="en-US" b="1" dirty="0" smtClean="0"/>
              <a:t>adequate, relevant and limited </a:t>
            </a:r>
            <a:r>
              <a:rPr lang="en-US" dirty="0" smtClean="0"/>
              <a:t>to what is necessary in relation to the purposes for which they are processed ("data </a:t>
            </a:r>
            <a:r>
              <a:rPr lang="en-US" dirty="0" err="1" smtClean="0"/>
              <a:t>minimisation</a:t>
            </a:r>
            <a:r>
              <a:rPr lang="en-US" dirty="0" smtClean="0"/>
              <a:t>"). </a:t>
            </a:r>
          </a:p>
          <a:p>
            <a:endParaRPr lang="en-US" dirty="0"/>
          </a:p>
        </p:txBody>
      </p:sp>
    </p:spTree>
    <p:extLst>
      <p:ext uri="{BB962C8B-B14F-4D97-AF65-F5344CB8AC3E}">
        <p14:creationId xmlns:p14="http://schemas.microsoft.com/office/powerpoint/2010/main" val="3175876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DPA Principles in the GDPR</a:t>
            </a:r>
            <a:endParaRPr lang="en-US" dirty="0"/>
          </a:p>
        </p:txBody>
      </p:sp>
      <p:sp>
        <p:nvSpPr>
          <p:cNvPr id="6" name="Text Placeholder 5"/>
          <p:cNvSpPr>
            <a:spLocks noGrp="1"/>
          </p:cNvSpPr>
          <p:nvPr>
            <p:ph type="body" idx="1"/>
          </p:nvPr>
        </p:nvSpPr>
        <p:spPr/>
        <p:txBody>
          <a:bodyPr/>
          <a:lstStyle/>
          <a:p>
            <a:r>
              <a:rPr lang="en-US" dirty="0" smtClean="0"/>
              <a:t>DPA (1998)</a:t>
            </a:r>
            <a:endParaRPr lang="en-US" dirty="0"/>
          </a:p>
        </p:txBody>
      </p:sp>
      <p:sp>
        <p:nvSpPr>
          <p:cNvPr id="7" name="Content Placeholder 6"/>
          <p:cNvSpPr>
            <a:spLocks noGrp="1"/>
          </p:cNvSpPr>
          <p:nvPr>
            <p:ph sz="half" idx="2"/>
          </p:nvPr>
        </p:nvSpPr>
        <p:spPr/>
        <p:txBody>
          <a:bodyPr>
            <a:normAutofit fontScale="92500" lnSpcReduction="10000"/>
          </a:bodyPr>
          <a:lstStyle/>
          <a:p>
            <a:pPr marL="457200" indent="-457200">
              <a:buFont typeface="+mj-lt"/>
              <a:buAutoNum type="arabicPeriod" startAt="4"/>
            </a:pPr>
            <a:r>
              <a:rPr lang="en-US" dirty="0" smtClean="0"/>
              <a:t>Personal data shall be </a:t>
            </a:r>
            <a:r>
              <a:rPr lang="en-US" b="1" dirty="0" smtClean="0"/>
              <a:t>accurate and, where necessary, kept up to date</a:t>
            </a:r>
            <a:r>
              <a:rPr lang="en-US" dirty="0" smtClean="0"/>
              <a:t>.</a:t>
            </a:r>
          </a:p>
          <a:p>
            <a:pPr marL="457200" indent="-457200">
              <a:buFont typeface="+mj-lt"/>
              <a:buAutoNum type="arabicPeriod" startAt="4"/>
            </a:pPr>
            <a:r>
              <a:rPr lang="en-US" dirty="0" smtClean="0"/>
              <a:t>Personal data processed for any purpose or purposes shall </a:t>
            </a:r>
            <a:r>
              <a:rPr lang="en-US" b="1" dirty="0" smtClean="0"/>
              <a:t>not be kept for longer than is necessary</a:t>
            </a:r>
            <a:r>
              <a:rPr lang="en-US" dirty="0" smtClean="0"/>
              <a:t> for that purpose or those purposes. </a:t>
            </a:r>
          </a:p>
          <a:p>
            <a:pPr marL="457200" indent="-457200">
              <a:buFont typeface="+mj-lt"/>
              <a:buAutoNum type="arabicPeriod" startAt="4"/>
            </a:pPr>
            <a:r>
              <a:rPr lang="en-US" dirty="0" smtClean="0"/>
              <a:t>Personal data shall be processed in accordance with the rights of data subjects under this Act. </a:t>
            </a:r>
          </a:p>
        </p:txBody>
      </p:sp>
      <p:sp>
        <p:nvSpPr>
          <p:cNvPr id="8" name="Text Placeholder 7"/>
          <p:cNvSpPr>
            <a:spLocks noGrp="1"/>
          </p:cNvSpPr>
          <p:nvPr>
            <p:ph type="body" sz="quarter" idx="3"/>
          </p:nvPr>
        </p:nvSpPr>
        <p:spPr/>
        <p:txBody>
          <a:bodyPr/>
          <a:lstStyle/>
          <a:p>
            <a:r>
              <a:rPr lang="en-US" dirty="0" smtClean="0"/>
              <a:t>GDPR</a:t>
            </a:r>
            <a:endParaRPr lang="en-US" dirty="0"/>
          </a:p>
        </p:txBody>
      </p:sp>
      <p:sp>
        <p:nvSpPr>
          <p:cNvPr id="9" name="Content Placeholder 8"/>
          <p:cNvSpPr>
            <a:spLocks noGrp="1"/>
          </p:cNvSpPr>
          <p:nvPr>
            <p:ph sz="quarter" idx="4"/>
          </p:nvPr>
        </p:nvSpPr>
        <p:spPr/>
        <p:txBody>
          <a:bodyPr>
            <a:normAutofit fontScale="55000" lnSpcReduction="20000"/>
          </a:bodyPr>
          <a:lstStyle/>
          <a:p>
            <a:pPr marL="457200" indent="-457200">
              <a:buFont typeface="+mj-lt"/>
              <a:buAutoNum type="alphaLcParenR" startAt="4"/>
            </a:pPr>
            <a:r>
              <a:rPr lang="en-US" b="1" dirty="0" smtClean="0"/>
              <a:t>accurate and, where necessary, kept up to date</a:t>
            </a:r>
            <a:r>
              <a:rPr lang="en-US" dirty="0" smtClean="0"/>
              <a:t>; every reasonable step must be taken to ensure that personal data that are inaccurate, having regard to the purposes for which they are processed, are </a:t>
            </a:r>
            <a:r>
              <a:rPr lang="en-US" b="1" dirty="0" smtClean="0"/>
              <a:t>erased or rectified without delay</a:t>
            </a:r>
            <a:r>
              <a:rPr lang="en-US" dirty="0" smtClean="0"/>
              <a:t> ("accuracy"). </a:t>
            </a:r>
          </a:p>
          <a:p>
            <a:pPr marL="457200" indent="-457200">
              <a:buFont typeface="+mj-lt"/>
              <a:buAutoNum type="alphaLcParenR" startAt="4"/>
            </a:pPr>
            <a:r>
              <a:rPr lang="en-US" dirty="0" smtClean="0"/>
              <a:t>kept in a form which permits identification of data subjects for </a:t>
            </a:r>
            <a:r>
              <a:rPr lang="en-US" b="1" dirty="0" smtClean="0"/>
              <a:t>no longer than is necessary for</a:t>
            </a:r>
            <a:r>
              <a:rPr lang="en-US" dirty="0" smtClean="0"/>
              <a:t> the purposes for which the personal data are processed; personal data may be stored for longer periods insofar as the personal data will be processed solely for archiving purposes in the public interest, scientific or historical research purposes or statistical purposes in accordance with Article 89(1) subject to implementation of the appropriate technical and </a:t>
            </a:r>
            <a:r>
              <a:rPr lang="en-US" dirty="0" err="1" smtClean="0"/>
              <a:t>organisational</a:t>
            </a:r>
            <a:r>
              <a:rPr lang="en-US" dirty="0" smtClean="0"/>
              <a:t> measures required by this Regulation in order to safeguard the rights and freedoms of the data subject ("storage limitation"). </a:t>
            </a:r>
          </a:p>
        </p:txBody>
      </p:sp>
    </p:spTree>
    <p:extLst>
      <p:ext uri="{BB962C8B-B14F-4D97-AF65-F5344CB8AC3E}">
        <p14:creationId xmlns:p14="http://schemas.microsoft.com/office/powerpoint/2010/main" val="2396100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DPA Principles in the GDPR</a:t>
            </a:r>
            <a:endParaRPr lang="en-US" dirty="0"/>
          </a:p>
        </p:txBody>
      </p:sp>
      <p:sp>
        <p:nvSpPr>
          <p:cNvPr id="3" name="Text Placeholder 2"/>
          <p:cNvSpPr>
            <a:spLocks noGrp="1"/>
          </p:cNvSpPr>
          <p:nvPr>
            <p:ph type="body" idx="1"/>
          </p:nvPr>
        </p:nvSpPr>
        <p:spPr/>
        <p:txBody>
          <a:bodyPr/>
          <a:lstStyle/>
          <a:p>
            <a:endParaRPr lang="en-US"/>
          </a:p>
        </p:txBody>
      </p:sp>
      <p:sp>
        <p:nvSpPr>
          <p:cNvPr id="4" name="Content Placeholder 3"/>
          <p:cNvSpPr>
            <a:spLocks noGrp="1"/>
          </p:cNvSpPr>
          <p:nvPr>
            <p:ph sz="half" idx="2"/>
          </p:nvPr>
        </p:nvSpPr>
        <p:spPr/>
        <p:txBody>
          <a:bodyPr>
            <a:normAutofit fontScale="77500" lnSpcReduction="20000"/>
          </a:bodyPr>
          <a:lstStyle/>
          <a:p>
            <a:pPr marL="457200" indent="-457200">
              <a:buFont typeface="+mj-lt"/>
              <a:buAutoNum type="arabicPeriod" startAt="7"/>
            </a:pPr>
            <a:r>
              <a:rPr lang="en-US" dirty="0" smtClean="0"/>
              <a:t>Appropriate technical and </a:t>
            </a:r>
            <a:r>
              <a:rPr lang="en-US" dirty="0" err="1" smtClean="0"/>
              <a:t>organisational</a:t>
            </a:r>
            <a:r>
              <a:rPr lang="en-US" dirty="0" smtClean="0"/>
              <a:t> measures shall betaken against </a:t>
            </a:r>
            <a:r>
              <a:rPr lang="en-US" dirty="0" err="1" smtClean="0"/>
              <a:t>unauthorised</a:t>
            </a:r>
            <a:r>
              <a:rPr lang="en-US" dirty="0" smtClean="0"/>
              <a:t> or unlawful processing of personal data and against accidental </a:t>
            </a:r>
            <a:r>
              <a:rPr lang="en-US" dirty="0"/>
              <a:t>l</a:t>
            </a:r>
            <a:r>
              <a:rPr lang="en-US" dirty="0" smtClean="0"/>
              <a:t>oss or destruction of, or damage to, personal data. </a:t>
            </a:r>
          </a:p>
          <a:p>
            <a:pPr marL="457200" indent="-457200">
              <a:buFont typeface="+mj-lt"/>
              <a:buAutoNum type="arabicPeriod" startAt="7"/>
            </a:pPr>
            <a:r>
              <a:rPr lang="en-US" dirty="0" smtClean="0"/>
              <a:t>Personal data shall not be transferred to a country or territory outside the European Economic Area unless that country or territory ensures an adequate </a:t>
            </a:r>
            <a:r>
              <a:rPr lang="en-US" dirty="0" err="1" smtClean="0"/>
              <a:t>LeveE</a:t>
            </a:r>
            <a:r>
              <a:rPr lang="en-US" dirty="0" smtClean="0"/>
              <a:t> of protection for the rights and freedoms of data subjects in relation to the processing of </a:t>
            </a:r>
            <a:r>
              <a:rPr lang="en-US" dirty="0" err="1" smtClean="0"/>
              <a:t>personaL</a:t>
            </a:r>
            <a:r>
              <a:rPr lang="en-US" dirty="0" smtClean="0"/>
              <a:t> data. </a:t>
            </a:r>
          </a:p>
          <a:p>
            <a:endParaRPr lang="en-US" dirty="0" smtClean="0"/>
          </a:p>
          <a:p>
            <a:endParaRPr lang="en-US" dirty="0"/>
          </a:p>
        </p:txBody>
      </p:sp>
      <p:sp>
        <p:nvSpPr>
          <p:cNvPr id="5" name="Text Placeholder 4"/>
          <p:cNvSpPr>
            <a:spLocks noGrp="1"/>
          </p:cNvSpPr>
          <p:nvPr>
            <p:ph type="body" sz="quarter" idx="3"/>
          </p:nvPr>
        </p:nvSpPr>
        <p:spPr/>
        <p:txBody>
          <a:bodyPr/>
          <a:lstStyle/>
          <a:p>
            <a:endParaRPr lang="en-US"/>
          </a:p>
        </p:txBody>
      </p:sp>
      <p:sp>
        <p:nvSpPr>
          <p:cNvPr id="6" name="Content Placeholder 5"/>
          <p:cNvSpPr>
            <a:spLocks noGrp="1"/>
          </p:cNvSpPr>
          <p:nvPr>
            <p:ph sz="quarter" idx="4"/>
          </p:nvPr>
        </p:nvSpPr>
        <p:spPr/>
        <p:txBody>
          <a:bodyPr>
            <a:normAutofit fontScale="70000" lnSpcReduction="20000"/>
          </a:bodyPr>
          <a:lstStyle/>
          <a:p>
            <a:pPr marL="457200" indent="-457200">
              <a:buFont typeface="+mj-lt"/>
              <a:buAutoNum type="alphaLcParenR" startAt="6"/>
            </a:pPr>
            <a:r>
              <a:rPr lang="en-US" dirty="0" smtClean="0"/>
              <a:t>processed in a manner that </a:t>
            </a:r>
            <a:r>
              <a:rPr lang="en-US" b="1" dirty="0" smtClean="0"/>
              <a:t>ensures appropriate security</a:t>
            </a:r>
            <a:r>
              <a:rPr lang="en-US" dirty="0" smtClean="0"/>
              <a:t> of the personal data, including protection against </a:t>
            </a:r>
            <a:r>
              <a:rPr lang="en-US" dirty="0" err="1" smtClean="0"/>
              <a:t>unauthorised</a:t>
            </a:r>
            <a:r>
              <a:rPr lang="en-US" dirty="0" smtClean="0"/>
              <a:t> or unlawful processing and against accidental loss, destruction or dam age, using </a:t>
            </a:r>
            <a:r>
              <a:rPr lang="en-US" b="1" dirty="0" smtClean="0"/>
              <a:t>appropriate technical or </a:t>
            </a:r>
            <a:r>
              <a:rPr lang="en-US" b="1" dirty="0" err="1" smtClean="0"/>
              <a:t>organisational</a:t>
            </a:r>
            <a:r>
              <a:rPr lang="en-US" b="1" dirty="0" smtClean="0"/>
              <a:t> measures </a:t>
            </a:r>
            <a:r>
              <a:rPr lang="en-US" dirty="0" smtClean="0"/>
              <a:t>("integrity and confidentiality"). </a:t>
            </a:r>
          </a:p>
          <a:p>
            <a:pPr marL="0" indent="0">
              <a:buNone/>
            </a:pPr>
            <a:r>
              <a:rPr lang="en-US" b="1" dirty="0" smtClean="0"/>
              <a:t>No equivalent principle</a:t>
            </a:r>
            <a:r>
              <a:rPr lang="en-US" dirty="0" smtClean="0"/>
              <a:t>, although the area of transferring personal data to a third country or international </a:t>
            </a:r>
            <a:r>
              <a:rPr lang="en-US" dirty="0" err="1" smtClean="0"/>
              <a:t>organisation</a:t>
            </a:r>
            <a:r>
              <a:rPr lang="en-US" dirty="0" smtClean="0"/>
              <a:t> is dealt with at length in the GDPR. </a:t>
            </a:r>
          </a:p>
          <a:p>
            <a:pPr marL="457200" indent="-457200">
              <a:buFont typeface="+mj-lt"/>
              <a:buAutoNum type="arabicPeriod" startAt="2"/>
            </a:pPr>
            <a:r>
              <a:rPr lang="en-US" dirty="0" smtClean="0"/>
              <a:t>The controller shall be </a:t>
            </a:r>
            <a:r>
              <a:rPr lang="en-US" b="1" dirty="0" smtClean="0"/>
              <a:t>responsible for and be able to demonstrate compliance</a:t>
            </a:r>
            <a:r>
              <a:rPr lang="en-US" dirty="0" smtClean="0"/>
              <a:t> </a:t>
            </a:r>
            <a:r>
              <a:rPr lang="en-US" b="1" dirty="0" smtClean="0"/>
              <a:t>with </a:t>
            </a:r>
            <a:r>
              <a:rPr lang="en-US" dirty="0" smtClean="0"/>
              <a:t>paragraph 1 ("</a:t>
            </a:r>
            <a:r>
              <a:rPr lang="en-US" dirty="0" err="1" smtClean="0"/>
              <a:t>accountabiLity</a:t>
            </a:r>
            <a:r>
              <a:rPr lang="en-US" dirty="0" smtClean="0"/>
              <a:t>"). </a:t>
            </a:r>
          </a:p>
          <a:p>
            <a:endParaRPr lang="en-US" dirty="0"/>
          </a:p>
        </p:txBody>
      </p:sp>
    </p:spTree>
    <p:extLst>
      <p:ext uri="{BB962C8B-B14F-4D97-AF65-F5344CB8AC3E}">
        <p14:creationId xmlns:p14="http://schemas.microsoft.com/office/powerpoint/2010/main" val="16380078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795</TotalTime>
  <Words>1219</Words>
  <Application>Microsoft Macintosh PowerPoint</Application>
  <PresentationFormat>On-screen Show (4:3)</PresentationFormat>
  <Paragraphs>66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General Data Protection Regulation</vt:lpstr>
      <vt:lpstr>New Features of the GDPR</vt:lpstr>
      <vt:lpstr>New Features of the GDPR</vt:lpstr>
      <vt:lpstr>New Features of the GDPR</vt:lpstr>
      <vt:lpstr>New Features of the GDPR</vt:lpstr>
      <vt:lpstr>New Features of the GDPR</vt:lpstr>
      <vt:lpstr>DPA Principles in the GDPR</vt:lpstr>
      <vt:lpstr>DPA Principles in the GDPR</vt:lpstr>
      <vt:lpstr>DPA Principles in the GDPR</vt:lpstr>
    </vt:vector>
  </TitlesOfParts>
  <Company>University of Edinburgh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Data Protection Regulation</dc:title>
  <dc:creator>Stuart Anderson</dc:creator>
  <cp:lastModifiedBy>Stuart Anderson</cp:lastModifiedBy>
  <cp:revision>7</cp:revision>
  <dcterms:created xsi:type="dcterms:W3CDTF">2017-10-29T21:55:28Z</dcterms:created>
  <dcterms:modified xsi:type="dcterms:W3CDTF">2017-10-30T11:11:16Z</dcterms:modified>
</cp:coreProperties>
</file>