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4" d="100"/>
          <a:sy n="74" d="100"/>
        </p:scale>
        <p:origin x="-5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F62896-0CB0-0D4F-A80D-1EC14803EF22}" type="datetimeFigureOut">
              <a:rPr lang="en-US" smtClean="0"/>
              <a:t>30/10/17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7C66-CAFA-A04F-A9DF-858736835E53}" type="slidenum">
              <a:rPr lang="en-US" smtClean="0"/>
              <a:t>‹#›</a:t>
            </a:fld>
            <a:endParaRPr lang="en-US"/>
          </a:p>
        </p:txBody>
      </p:sp>
    </p:spTree>
    <p:extLst>
      <p:ext uri="{BB962C8B-B14F-4D97-AF65-F5344CB8AC3E}">
        <p14:creationId xmlns:p14="http://schemas.microsoft.com/office/powerpoint/2010/main" val="33344348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57BFE6-10B6-4325-BA0E-A68B85AF0ECC}" type="slidenum">
              <a:rPr lang="en-US"/>
              <a:pPr/>
              <a:t>1</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CCB837-A773-BC4A-AEE3-B6C5872E0468}" type="datetimeFigureOut">
              <a:rPr lang="en-US" smtClean="0"/>
              <a:t>30/10/17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824C1-AFD5-B94C-BCB4-01019A76DC95}" type="slidenum">
              <a:rPr lang="en-US" smtClean="0"/>
              <a:t>‹#›</a:t>
            </a:fld>
            <a:endParaRPr lang="en-US"/>
          </a:p>
        </p:txBody>
      </p:sp>
    </p:spTree>
    <p:extLst>
      <p:ext uri="{BB962C8B-B14F-4D97-AF65-F5344CB8AC3E}">
        <p14:creationId xmlns:p14="http://schemas.microsoft.com/office/powerpoint/2010/main" val="292385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CCB837-A773-BC4A-AEE3-B6C5872E0468}" type="datetimeFigureOut">
              <a:rPr lang="en-US" smtClean="0"/>
              <a:t>30/10/17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824C1-AFD5-B94C-BCB4-01019A76DC95}" type="slidenum">
              <a:rPr lang="en-US" smtClean="0"/>
              <a:t>‹#›</a:t>
            </a:fld>
            <a:endParaRPr lang="en-US"/>
          </a:p>
        </p:txBody>
      </p:sp>
    </p:spTree>
    <p:extLst>
      <p:ext uri="{BB962C8B-B14F-4D97-AF65-F5344CB8AC3E}">
        <p14:creationId xmlns:p14="http://schemas.microsoft.com/office/powerpoint/2010/main" val="823945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CCB837-A773-BC4A-AEE3-B6C5872E0468}" type="datetimeFigureOut">
              <a:rPr lang="en-US" smtClean="0"/>
              <a:t>30/10/17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824C1-AFD5-B94C-BCB4-01019A76DC95}" type="slidenum">
              <a:rPr lang="en-US" smtClean="0"/>
              <a:t>‹#›</a:t>
            </a:fld>
            <a:endParaRPr lang="en-US"/>
          </a:p>
        </p:txBody>
      </p:sp>
    </p:spTree>
    <p:extLst>
      <p:ext uri="{BB962C8B-B14F-4D97-AF65-F5344CB8AC3E}">
        <p14:creationId xmlns:p14="http://schemas.microsoft.com/office/powerpoint/2010/main" val="201182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CCB837-A773-BC4A-AEE3-B6C5872E0468}" type="datetimeFigureOut">
              <a:rPr lang="en-US" smtClean="0"/>
              <a:t>30/10/17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824C1-AFD5-B94C-BCB4-01019A76DC95}" type="slidenum">
              <a:rPr lang="en-US" smtClean="0"/>
              <a:t>‹#›</a:t>
            </a:fld>
            <a:endParaRPr lang="en-US"/>
          </a:p>
        </p:txBody>
      </p:sp>
    </p:spTree>
    <p:extLst>
      <p:ext uri="{BB962C8B-B14F-4D97-AF65-F5344CB8AC3E}">
        <p14:creationId xmlns:p14="http://schemas.microsoft.com/office/powerpoint/2010/main" val="2470509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CCB837-A773-BC4A-AEE3-B6C5872E0468}" type="datetimeFigureOut">
              <a:rPr lang="en-US" smtClean="0"/>
              <a:t>30/10/17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7824C1-AFD5-B94C-BCB4-01019A76DC95}" type="slidenum">
              <a:rPr lang="en-US" smtClean="0"/>
              <a:t>‹#›</a:t>
            </a:fld>
            <a:endParaRPr lang="en-US"/>
          </a:p>
        </p:txBody>
      </p:sp>
    </p:spTree>
    <p:extLst>
      <p:ext uri="{BB962C8B-B14F-4D97-AF65-F5344CB8AC3E}">
        <p14:creationId xmlns:p14="http://schemas.microsoft.com/office/powerpoint/2010/main" val="2658237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CCB837-A773-BC4A-AEE3-B6C5872E0468}" type="datetimeFigureOut">
              <a:rPr lang="en-US" smtClean="0"/>
              <a:t>30/10/17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824C1-AFD5-B94C-BCB4-01019A76DC95}" type="slidenum">
              <a:rPr lang="en-US" smtClean="0"/>
              <a:t>‹#›</a:t>
            </a:fld>
            <a:endParaRPr lang="en-US"/>
          </a:p>
        </p:txBody>
      </p:sp>
    </p:spTree>
    <p:extLst>
      <p:ext uri="{BB962C8B-B14F-4D97-AF65-F5344CB8AC3E}">
        <p14:creationId xmlns:p14="http://schemas.microsoft.com/office/powerpoint/2010/main" val="2296792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CCB837-A773-BC4A-AEE3-B6C5872E0468}" type="datetimeFigureOut">
              <a:rPr lang="en-US" smtClean="0"/>
              <a:t>30/10/17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7824C1-AFD5-B94C-BCB4-01019A76DC95}" type="slidenum">
              <a:rPr lang="en-US" smtClean="0"/>
              <a:t>‹#›</a:t>
            </a:fld>
            <a:endParaRPr lang="en-US"/>
          </a:p>
        </p:txBody>
      </p:sp>
    </p:spTree>
    <p:extLst>
      <p:ext uri="{BB962C8B-B14F-4D97-AF65-F5344CB8AC3E}">
        <p14:creationId xmlns:p14="http://schemas.microsoft.com/office/powerpoint/2010/main" val="3622119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CCB837-A773-BC4A-AEE3-B6C5872E0468}" type="datetimeFigureOut">
              <a:rPr lang="en-US" smtClean="0"/>
              <a:t>30/10/17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7824C1-AFD5-B94C-BCB4-01019A76DC95}" type="slidenum">
              <a:rPr lang="en-US" smtClean="0"/>
              <a:t>‹#›</a:t>
            </a:fld>
            <a:endParaRPr lang="en-US"/>
          </a:p>
        </p:txBody>
      </p:sp>
    </p:spTree>
    <p:extLst>
      <p:ext uri="{BB962C8B-B14F-4D97-AF65-F5344CB8AC3E}">
        <p14:creationId xmlns:p14="http://schemas.microsoft.com/office/powerpoint/2010/main" val="2179164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CCB837-A773-BC4A-AEE3-B6C5872E0468}" type="datetimeFigureOut">
              <a:rPr lang="en-US" smtClean="0"/>
              <a:t>30/10/17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7824C1-AFD5-B94C-BCB4-01019A76DC95}" type="slidenum">
              <a:rPr lang="en-US" smtClean="0"/>
              <a:t>‹#›</a:t>
            </a:fld>
            <a:endParaRPr lang="en-US"/>
          </a:p>
        </p:txBody>
      </p:sp>
    </p:spTree>
    <p:extLst>
      <p:ext uri="{BB962C8B-B14F-4D97-AF65-F5344CB8AC3E}">
        <p14:creationId xmlns:p14="http://schemas.microsoft.com/office/powerpoint/2010/main" val="2349448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CCB837-A773-BC4A-AEE3-B6C5872E0468}" type="datetimeFigureOut">
              <a:rPr lang="en-US" smtClean="0"/>
              <a:t>30/10/17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824C1-AFD5-B94C-BCB4-01019A76DC95}" type="slidenum">
              <a:rPr lang="en-US" smtClean="0"/>
              <a:t>‹#›</a:t>
            </a:fld>
            <a:endParaRPr lang="en-US"/>
          </a:p>
        </p:txBody>
      </p:sp>
    </p:spTree>
    <p:extLst>
      <p:ext uri="{BB962C8B-B14F-4D97-AF65-F5344CB8AC3E}">
        <p14:creationId xmlns:p14="http://schemas.microsoft.com/office/powerpoint/2010/main" val="104326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CCB837-A773-BC4A-AEE3-B6C5872E0468}" type="datetimeFigureOut">
              <a:rPr lang="en-US" smtClean="0"/>
              <a:t>30/10/17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7824C1-AFD5-B94C-BCB4-01019A76DC95}" type="slidenum">
              <a:rPr lang="en-US" smtClean="0"/>
              <a:t>‹#›</a:t>
            </a:fld>
            <a:endParaRPr lang="en-US"/>
          </a:p>
        </p:txBody>
      </p:sp>
    </p:spTree>
    <p:extLst>
      <p:ext uri="{BB962C8B-B14F-4D97-AF65-F5344CB8AC3E}">
        <p14:creationId xmlns:p14="http://schemas.microsoft.com/office/powerpoint/2010/main" val="365107668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CB837-A773-BC4A-AEE3-B6C5872E0468}" type="datetimeFigureOut">
              <a:rPr lang="en-US" smtClean="0"/>
              <a:t>30/10/17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7824C1-AFD5-B94C-BCB4-01019A76DC95}" type="slidenum">
              <a:rPr lang="en-US" smtClean="0"/>
              <a:t>‹#›</a:t>
            </a:fld>
            <a:endParaRPr lang="en-US"/>
          </a:p>
        </p:txBody>
      </p:sp>
    </p:spTree>
    <p:extLst>
      <p:ext uri="{BB962C8B-B14F-4D97-AF65-F5344CB8AC3E}">
        <p14:creationId xmlns:p14="http://schemas.microsoft.com/office/powerpoint/2010/main" val="1692347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ico.org.uk/ESDWebPages/Entry/ZA036088" TargetMode="External"/><Relationship Id="rId3" Type="http://schemas.openxmlformats.org/officeDocument/2006/relationships/hyperlink" Target="https://ico.org.uk/ESDWebPages/Entry/Z5939707"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Professional Issues</a:t>
            </a:r>
          </a:p>
        </p:txBody>
      </p:sp>
      <p:sp>
        <p:nvSpPr>
          <p:cNvPr id="2051" name="Rectangle 3"/>
          <p:cNvSpPr>
            <a:spLocks noGrp="1" noChangeArrowheads="1"/>
          </p:cNvSpPr>
          <p:nvPr>
            <p:ph type="subTitle" idx="1"/>
          </p:nvPr>
        </p:nvSpPr>
        <p:spPr/>
        <p:txBody>
          <a:bodyPr/>
          <a:lstStyle/>
          <a:p>
            <a:r>
              <a:rPr lang="en-US" dirty="0" smtClean="0"/>
              <a:t>Data Protection</a:t>
            </a:r>
          </a:p>
          <a:p>
            <a:r>
              <a:rPr lang="en-US" dirty="0" smtClean="0"/>
              <a:t>(</a:t>
            </a:r>
            <a:r>
              <a:rPr lang="en-US" dirty="0" err="1" smtClean="0"/>
              <a:t>Bott</a:t>
            </a:r>
            <a:r>
              <a:rPr lang="en-US" dirty="0" smtClean="0"/>
              <a:t>, </a:t>
            </a:r>
            <a:r>
              <a:rPr lang="en-US" dirty="0" err="1" smtClean="0"/>
              <a:t>Ch</a:t>
            </a:r>
            <a:r>
              <a:rPr lang="en-US" dirty="0" smtClean="0"/>
              <a:t> </a:t>
            </a:r>
            <a:r>
              <a:rPr lang="en-US" dirty="0" smtClean="0"/>
              <a:t>13)</a:t>
            </a:r>
            <a:endParaRPr lang="en-US" dirty="0"/>
          </a:p>
        </p:txBody>
      </p:sp>
    </p:spTree>
    <p:extLst>
      <p:ext uri="{BB962C8B-B14F-4D97-AF65-F5344CB8AC3E}">
        <p14:creationId xmlns:p14="http://schemas.microsoft.com/office/powerpoint/2010/main" val="255115422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GB" dirty="0"/>
              <a:t>Fair processing</a:t>
            </a:r>
          </a:p>
        </p:txBody>
      </p:sp>
      <p:sp>
        <p:nvSpPr>
          <p:cNvPr id="4" name="Content Placeholder 3"/>
          <p:cNvSpPr>
            <a:spLocks noGrp="1"/>
          </p:cNvSpPr>
          <p:nvPr>
            <p:ph idx="1"/>
          </p:nvPr>
        </p:nvSpPr>
        <p:spPr/>
        <p:txBody>
          <a:bodyPr/>
          <a:lstStyle/>
          <a:p>
            <a:pPr>
              <a:lnSpc>
                <a:spcPct val="90000"/>
              </a:lnSpc>
            </a:pPr>
            <a:r>
              <a:rPr lang="en-GB" dirty="0" smtClean="0"/>
              <a:t>Must not intentionally or otherwise deceive or mislead subject as to purpose of data use/collection.</a:t>
            </a:r>
          </a:p>
          <a:p>
            <a:pPr>
              <a:lnSpc>
                <a:spcPct val="90000"/>
              </a:lnSpc>
            </a:pPr>
            <a:r>
              <a:rPr lang="en-GB" dirty="0" smtClean="0"/>
              <a:t>Must identify to subject data controller/nominated representative.</a:t>
            </a:r>
          </a:p>
          <a:p>
            <a:pPr>
              <a:lnSpc>
                <a:spcPct val="90000"/>
              </a:lnSpc>
            </a:pPr>
            <a:r>
              <a:rPr lang="en-GB" dirty="0" smtClean="0"/>
              <a:t>Must identify to subject purpose of processing data.</a:t>
            </a:r>
          </a:p>
          <a:p>
            <a:pPr>
              <a:lnSpc>
                <a:spcPct val="90000"/>
              </a:lnSpc>
            </a:pPr>
            <a:r>
              <a:rPr lang="en-GB" dirty="0" smtClean="0"/>
              <a:t>Exceptions are disproportionate effort (direct marketing not allowed) or legal obligation.</a:t>
            </a:r>
          </a:p>
        </p:txBody>
      </p:sp>
      <p:sp>
        <p:nvSpPr>
          <p:cNvPr id="5" name="Date Placeholder 4"/>
          <p:cNvSpPr>
            <a:spLocks noGrp="1"/>
          </p:cNvSpPr>
          <p:nvPr>
            <p:ph type="dt" sz="half" idx="10"/>
          </p:nvPr>
        </p:nvSpPr>
        <p:spPr/>
        <p:txBody>
          <a:bodyPr/>
          <a:lstStyle/>
          <a:p>
            <a:fld id="{442B8500-9CF8-4221-BCB7-D7452B3E185E}" type="datetime1">
              <a:rPr lang="en-GB" smtClean="0"/>
              <a:t>30/10/17</a:t>
            </a:fld>
            <a:endParaRPr lang="en-US">
              <a:solidFill>
                <a:schemeClr val="tx1"/>
              </a:solidFill>
              <a:latin typeface="+mj-lt"/>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10</a:t>
            </a:fld>
            <a:endParaRPr lang="en-US"/>
          </a:p>
        </p:txBody>
      </p:sp>
      <p:sp>
        <p:nvSpPr>
          <p:cNvPr id="7" name="Footer Placeholder 6"/>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314869541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GB" dirty="0" smtClean="0"/>
              <a:t>DPA Principle 2</a:t>
            </a:r>
            <a:endParaRPr lang="en-GB" dirty="0"/>
          </a:p>
        </p:txBody>
      </p:sp>
      <p:sp>
        <p:nvSpPr>
          <p:cNvPr id="18435" name="Rectangle 3"/>
          <p:cNvSpPr>
            <a:spLocks noGrp="1" noChangeArrowheads="1"/>
          </p:cNvSpPr>
          <p:nvPr>
            <p:ph type="body" idx="1"/>
          </p:nvPr>
        </p:nvSpPr>
        <p:spPr/>
        <p:txBody>
          <a:bodyPr>
            <a:normAutofit fontScale="92500" lnSpcReduction="20000"/>
          </a:bodyPr>
          <a:lstStyle/>
          <a:p>
            <a:r>
              <a:rPr lang="en-GB" dirty="0"/>
              <a:t>Data must be obtained only for one or more specified lawful </a:t>
            </a:r>
            <a:r>
              <a:rPr lang="en-GB" dirty="0" smtClean="0"/>
              <a:t>purposes and shall not be further processed in any manner incompatible with that purpose or purposes.</a:t>
            </a:r>
            <a:endParaRPr lang="en-GB" dirty="0"/>
          </a:p>
          <a:p>
            <a:pPr lvl="1"/>
            <a:r>
              <a:rPr lang="en-GB" dirty="0"/>
              <a:t>Must not use data for a new incompatible purpose without subject’s consent.</a:t>
            </a:r>
          </a:p>
          <a:p>
            <a:pPr lvl="1"/>
            <a:r>
              <a:rPr lang="en-GB" dirty="0"/>
              <a:t>Have a data protection statement </a:t>
            </a:r>
            <a:r>
              <a:rPr lang="en-GB" dirty="0" smtClean="0"/>
              <a:t>that explains why data will be held and requesting consent in the case of sensitive personal </a:t>
            </a:r>
            <a:r>
              <a:rPr lang="en-GB" dirty="0" smtClean="0"/>
              <a:t>data.</a:t>
            </a:r>
            <a:endParaRPr lang="en-GB" dirty="0" smtClean="0"/>
          </a:p>
          <a:p>
            <a:pPr lvl="1"/>
            <a:r>
              <a:rPr lang="en-GB" dirty="0" smtClean="0"/>
              <a:t>The Information Commissioner must be notified by Data Controllers specifying what data will be collected and for what </a:t>
            </a:r>
            <a:r>
              <a:rPr lang="en-GB" dirty="0" smtClean="0"/>
              <a:t>purpose.</a:t>
            </a:r>
            <a:endParaRPr lang="en-GB" dirty="0"/>
          </a:p>
        </p:txBody>
      </p:sp>
      <p:sp>
        <p:nvSpPr>
          <p:cNvPr id="4" name="Date Placeholder 3"/>
          <p:cNvSpPr>
            <a:spLocks noGrp="1"/>
          </p:cNvSpPr>
          <p:nvPr>
            <p:ph type="dt" sz="half" idx="10"/>
          </p:nvPr>
        </p:nvSpPr>
        <p:spPr/>
        <p:txBody>
          <a:bodyPr/>
          <a:lstStyle/>
          <a:p>
            <a:fld id="{7BE699E0-65CD-4495-9571-765CCEBA62DA}" type="datetime1">
              <a:rPr lang="en-GB" smtClean="0"/>
              <a:t>30/10/17</a:t>
            </a:fld>
            <a:endParaRPr lang="en-US">
              <a:solidFill>
                <a:schemeClr val="tx1"/>
              </a:solidFill>
              <a:latin typeface="+mj-lt"/>
            </a:endParaRPr>
          </a:p>
        </p:txBody>
      </p:sp>
      <p:sp>
        <p:nvSpPr>
          <p:cNvPr id="5" name="Slide Number Placeholder 4"/>
          <p:cNvSpPr>
            <a:spLocks noGrp="1"/>
          </p:cNvSpPr>
          <p:nvPr>
            <p:ph type="sldNum" sz="quarter" idx="12"/>
          </p:nvPr>
        </p:nvSpPr>
        <p:spPr/>
        <p:txBody>
          <a:bodyPr/>
          <a:lstStyle/>
          <a:p>
            <a:fld id="{30793971-F13B-4FDD-B0F6-61947636746C}" type="slidenum">
              <a:rPr lang="en-US" smtClean="0"/>
              <a:pPr/>
              <a:t>11</a:t>
            </a:fld>
            <a:endParaRPr lang="en-US"/>
          </a:p>
        </p:txBody>
      </p:sp>
      <p:sp>
        <p:nvSpPr>
          <p:cNvPr id="6" name="Footer Placeholder 5"/>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247581815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dirty="0" smtClean="0"/>
              <a:t>DPA Principles 3 </a:t>
            </a:r>
            <a:r>
              <a:rPr lang="en-GB" dirty="0"/>
              <a:t>&amp; </a:t>
            </a:r>
            <a:r>
              <a:rPr lang="en-GB" dirty="0" smtClean="0"/>
              <a:t>4</a:t>
            </a:r>
            <a:endParaRPr lang="en-GB" dirty="0"/>
          </a:p>
        </p:txBody>
      </p:sp>
      <p:sp>
        <p:nvSpPr>
          <p:cNvPr id="19459" name="Rectangle 3"/>
          <p:cNvSpPr>
            <a:spLocks noGrp="1" noChangeArrowheads="1"/>
          </p:cNvSpPr>
          <p:nvPr>
            <p:ph type="body" idx="1"/>
          </p:nvPr>
        </p:nvSpPr>
        <p:spPr/>
        <p:txBody>
          <a:bodyPr>
            <a:normAutofit fontScale="92500" lnSpcReduction="20000"/>
          </a:bodyPr>
          <a:lstStyle/>
          <a:p>
            <a:r>
              <a:rPr lang="en-GB" dirty="0"/>
              <a:t>Personal data must be adequate, relevant and not </a:t>
            </a:r>
            <a:r>
              <a:rPr lang="en-GB" dirty="0" smtClean="0"/>
              <a:t>excessive in relation to the purpose or purposes for which they are to be processed.</a:t>
            </a:r>
            <a:endParaRPr lang="en-GB" dirty="0"/>
          </a:p>
          <a:p>
            <a:pPr lvl="1"/>
            <a:r>
              <a:rPr lang="en-GB" dirty="0" smtClean="0"/>
              <a:t>Volume and type of data can only be justified in relation to the purposes registered with the Information Commissioner</a:t>
            </a:r>
            <a:endParaRPr lang="en-GB" dirty="0"/>
          </a:p>
          <a:p>
            <a:r>
              <a:rPr lang="en-GB" dirty="0"/>
              <a:t>Personal data shall be </a:t>
            </a:r>
            <a:r>
              <a:rPr lang="en-GB" dirty="0" smtClean="0"/>
              <a:t>accurate and, where necessary, kept up to date.</a:t>
            </a:r>
            <a:endParaRPr lang="en-GB" dirty="0"/>
          </a:p>
          <a:p>
            <a:pPr lvl="1"/>
            <a:r>
              <a:rPr lang="en-GB" dirty="0" smtClean="0"/>
              <a:t>Data holdings must be under continuous review and policies need to be in place to delete old data.  Issues about things like addresses for students.</a:t>
            </a:r>
            <a:endParaRPr lang="en-GB" dirty="0"/>
          </a:p>
        </p:txBody>
      </p:sp>
      <p:sp>
        <p:nvSpPr>
          <p:cNvPr id="4" name="Date Placeholder 3"/>
          <p:cNvSpPr>
            <a:spLocks noGrp="1"/>
          </p:cNvSpPr>
          <p:nvPr>
            <p:ph type="dt" sz="half" idx="10"/>
          </p:nvPr>
        </p:nvSpPr>
        <p:spPr/>
        <p:txBody>
          <a:bodyPr/>
          <a:lstStyle/>
          <a:p>
            <a:fld id="{79625C87-658B-407A-8CB1-2DD7342A55BF}" type="datetime1">
              <a:rPr lang="en-GB" smtClean="0"/>
              <a:t>30/10/17</a:t>
            </a:fld>
            <a:endParaRPr lang="en-US">
              <a:solidFill>
                <a:schemeClr val="tx1"/>
              </a:solidFill>
              <a:latin typeface="+mj-lt"/>
            </a:endParaRPr>
          </a:p>
        </p:txBody>
      </p:sp>
      <p:sp>
        <p:nvSpPr>
          <p:cNvPr id="5" name="Slide Number Placeholder 4"/>
          <p:cNvSpPr>
            <a:spLocks noGrp="1"/>
          </p:cNvSpPr>
          <p:nvPr>
            <p:ph type="sldNum" sz="quarter" idx="12"/>
          </p:nvPr>
        </p:nvSpPr>
        <p:spPr/>
        <p:txBody>
          <a:bodyPr/>
          <a:lstStyle/>
          <a:p>
            <a:fld id="{30793971-F13B-4FDD-B0F6-61947636746C}" type="slidenum">
              <a:rPr lang="en-US" smtClean="0"/>
              <a:pPr/>
              <a:t>12</a:t>
            </a:fld>
            <a:endParaRPr lang="en-US"/>
          </a:p>
        </p:txBody>
      </p:sp>
      <p:sp>
        <p:nvSpPr>
          <p:cNvPr id="6" name="Footer Placeholder 5"/>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204385947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GB" dirty="0" smtClean="0"/>
              <a:t>DPA Principle 5</a:t>
            </a:r>
            <a:endParaRPr lang="en-GB" dirty="0"/>
          </a:p>
        </p:txBody>
      </p:sp>
      <p:sp>
        <p:nvSpPr>
          <p:cNvPr id="4" name="Content Placeholder 3"/>
          <p:cNvSpPr>
            <a:spLocks noGrp="1"/>
          </p:cNvSpPr>
          <p:nvPr>
            <p:ph idx="1"/>
          </p:nvPr>
        </p:nvSpPr>
        <p:spPr/>
        <p:txBody>
          <a:bodyPr/>
          <a:lstStyle/>
          <a:p>
            <a:r>
              <a:rPr lang="en-GB" sz="2800" dirty="0" smtClean="0"/>
              <a:t>Personal data processed for any purpose or purposes shall not be kept for longer than is necessary for that purpose or purposes.</a:t>
            </a:r>
          </a:p>
          <a:p>
            <a:pPr lvl="1"/>
            <a:r>
              <a:rPr lang="en-GB" sz="2400" dirty="0" smtClean="0"/>
              <a:t>Establish how long data needs to be retained.  Some needs to be retained forever.  (Should School Qualifications be retained forever?)</a:t>
            </a:r>
          </a:p>
          <a:p>
            <a:pPr lvl="1"/>
            <a:r>
              <a:rPr lang="en-GB" sz="2400" dirty="0" smtClean="0"/>
              <a:t>Ensure that such data is really erased (e.g. from dumps, backups, …).</a:t>
            </a:r>
          </a:p>
        </p:txBody>
      </p:sp>
      <p:sp>
        <p:nvSpPr>
          <p:cNvPr id="5" name="Date Placeholder 4"/>
          <p:cNvSpPr>
            <a:spLocks noGrp="1"/>
          </p:cNvSpPr>
          <p:nvPr>
            <p:ph type="dt" sz="half" idx="10"/>
          </p:nvPr>
        </p:nvSpPr>
        <p:spPr/>
        <p:txBody>
          <a:bodyPr/>
          <a:lstStyle/>
          <a:p>
            <a:fld id="{2685D72F-F5CE-4A9E-B289-36E39A90CEC2}" type="datetime1">
              <a:rPr lang="en-GB" smtClean="0"/>
              <a:t>30/10/17</a:t>
            </a:fld>
            <a:endParaRPr lang="en-US">
              <a:solidFill>
                <a:schemeClr val="tx1"/>
              </a:solidFill>
              <a:latin typeface="+mj-lt"/>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13</a:t>
            </a:fld>
            <a:endParaRPr lang="en-US"/>
          </a:p>
        </p:txBody>
      </p:sp>
      <p:sp>
        <p:nvSpPr>
          <p:cNvPr id="7" name="Footer Placeholder 6"/>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138224183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GB" dirty="0" smtClean="0"/>
              <a:t>DPA Principle 6</a:t>
            </a:r>
            <a:endParaRPr lang="en-GB" dirty="0"/>
          </a:p>
        </p:txBody>
      </p:sp>
      <p:sp>
        <p:nvSpPr>
          <p:cNvPr id="4" name="Content Placeholder 3"/>
          <p:cNvSpPr>
            <a:spLocks noGrp="1"/>
          </p:cNvSpPr>
          <p:nvPr>
            <p:ph idx="1"/>
          </p:nvPr>
        </p:nvSpPr>
        <p:spPr/>
        <p:txBody>
          <a:bodyPr/>
          <a:lstStyle/>
          <a:p>
            <a:r>
              <a:rPr lang="en-GB" dirty="0" smtClean="0"/>
              <a:t>Personal data must be processed in accordance with the rights of data subjects</a:t>
            </a:r>
          </a:p>
          <a:p>
            <a:pPr lvl="1"/>
            <a:r>
              <a:rPr lang="en-GB" dirty="0" smtClean="0"/>
              <a:t>This means that you cannot do things that violate the rights given to data subjects under the new act, especially denying access to data.</a:t>
            </a:r>
          </a:p>
          <a:p>
            <a:pPr>
              <a:buNone/>
            </a:pPr>
            <a:endParaRPr lang="en-GB" dirty="0"/>
          </a:p>
        </p:txBody>
      </p:sp>
      <p:sp>
        <p:nvSpPr>
          <p:cNvPr id="5" name="Date Placeholder 4"/>
          <p:cNvSpPr>
            <a:spLocks noGrp="1"/>
          </p:cNvSpPr>
          <p:nvPr>
            <p:ph type="dt" sz="half" idx="10"/>
          </p:nvPr>
        </p:nvSpPr>
        <p:spPr/>
        <p:txBody>
          <a:bodyPr/>
          <a:lstStyle/>
          <a:p>
            <a:fld id="{06C0BE22-2033-41B8-90F4-038076E3F25F}" type="datetime1">
              <a:rPr lang="en-GB" smtClean="0"/>
              <a:t>30/10/17</a:t>
            </a:fld>
            <a:endParaRPr lang="en-US">
              <a:solidFill>
                <a:schemeClr val="tx1"/>
              </a:solidFill>
              <a:latin typeface="+mj-lt"/>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14</a:t>
            </a:fld>
            <a:endParaRPr lang="en-US"/>
          </a:p>
        </p:txBody>
      </p:sp>
      <p:sp>
        <p:nvSpPr>
          <p:cNvPr id="7" name="Footer Placeholder 6"/>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147182346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GB" dirty="0"/>
              <a:t>Rights of data subjects</a:t>
            </a:r>
          </a:p>
        </p:txBody>
      </p:sp>
      <p:sp>
        <p:nvSpPr>
          <p:cNvPr id="4" name="Content Placeholder 3"/>
          <p:cNvSpPr>
            <a:spLocks noGrp="1"/>
          </p:cNvSpPr>
          <p:nvPr>
            <p:ph idx="1"/>
          </p:nvPr>
        </p:nvSpPr>
        <p:spPr/>
        <p:txBody>
          <a:bodyPr>
            <a:normAutofit fontScale="62500" lnSpcReduction="20000"/>
          </a:bodyPr>
          <a:lstStyle/>
          <a:p>
            <a:r>
              <a:rPr lang="en-GB" dirty="0" smtClean="0"/>
              <a:t>Must be informed if personal data are being processed and given a description of the personal data </a:t>
            </a:r>
          </a:p>
          <a:p>
            <a:r>
              <a:rPr lang="en-GB" dirty="0" smtClean="0"/>
              <a:t>Be informed of the purpose for which data is being held and processed</a:t>
            </a:r>
          </a:p>
          <a:p>
            <a:r>
              <a:rPr lang="en-GB" dirty="0" smtClean="0"/>
              <a:t>Must be informed of people or organisations to whom personal data might be disclosed</a:t>
            </a:r>
          </a:p>
          <a:p>
            <a:r>
              <a:rPr lang="en-GB" dirty="0" smtClean="0"/>
              <a:t>Be provided with an intelligible description of the specific data held about them</a:t>
            </a:r>
          </a:p>
          <a:p>
            <a:r>
              <a:rPr lang="en-GB" dirty="0" smtClean="0"/>
              <a:t>Be provided with a description of the source of personal data</a:t>
            </a:r>
          </a:p>
          <a:p>
            <a:r>
              <a:rPr lang="en-GB" dirty="0" smtClean="0"/>
              <a:t>May prevent processing for purposes of direct marketing</a:t>
            </a:r>
          </a:p>
          <a:p>
            <a:r>
              <a:rPr lang="en-GB" dirty="0" smtClean="0"/>
              <a:t>May prevent processing likely to cause damage and distress</a:t>
            </a:r>
          </a:p>
          <a:p>
            <a:r>
              <a:rPr lang="en-GB" dirty="0" smtClean="0"/>
              <a:t>Right to compensation in the case of damage caused by processing of personal data in violation of the act.</a:t>
            </a:r>
          </a:p>
          <a:p>
            <a:r>
              <a:rPr lang="en-GB" dirty="0" smtClean="0"/>
              <a:t>Right to see the methods used to score the individual used by credit scoring agencies.</a:t>
            </a:r>
          </a:p>
        </p:txBody>
      </p:sp>
      <p:sp>
        <p:nvSpPr>
          <p:cNvPr id="5" name="Date Placeholder 4"/>
          <p:cNvSpPr>
            <a:spLocks noGrp="1"/>
          </p:cNvSpPr>
          <p:nvPr>
            <p:ph type="dt" sz="half" idx="10"/>
          </p:nvPr>
        </p:nvSpPr>
        <p:spPr/>
        <p:txBody>
          <a:bodyPr/>
          <a:lstStyle/>
          <a:p>
            <a:fld id="{0996C6A6-C54A-465A-A122-B1553D1C5400}" type="datetime1">
              <a:rPr lang="en-GB" smtClean="0"/>
              <a:t>30/10/17</a:t>
            </a:fld>
            <a:endParaRPr lang="en-US">
              <a:solidFill>
                <a:schemeClr val="tx1"/>
              </a:solidFill>
              <a:latin typeface="+mj-lt"/>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15</a:t>
            </a:fld>
            <a:endParaRPr lang="en-US"/>
          </a:p>
        </p:txBody>
      </p:sp>
      <p:sp>
        <p:nvSpPr>
          <p:cNvPr id="7" name="Footer Placeholder 6"/>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25310165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GB" dirty="0"/>
              <a:t>Access rights</a:t>
            </a:r>
          </a:p>
        </p:txBody>
      </p:sp>
      <p:sp>
        <p:nvSpPr>
          <p:cNvPr id="4" name="Content Placeholder 3"/>
          <p:cNvSpPr>
            <a:spLocks noGrp="1"/>
          </p:cNvSpPr>
          <p:nvPr>
            <p:ph idx="1"/>
          </p:nvPr>
        </p:nvSpPr>
        <p:spPr/>
        <p:txBody>
          <a:bodyPr>
            <a:normAutofit lnSpcReduction="10000"/>
          </a:bodyPr>
          <a:lstStyle/>
          <a:p>
            <a:pPr>
              <a:lnSpc>
                <a:spcPct val="90000"/>
              </a:lnSpc>
            </a:pPr>
            <a:r>
              <a:rPr lang="en-GB" dirty="0" smtClean="0"/>
              <a:t>Right to have communicated to him/her in an intelligible form the information constituting the data.</a:t>
            </a:r>
          </a:p>
          <a:p>
            <a:pPr>
              <a:lnSpc>
                <a:spcPct val="90000"/>
              </a:lnSpc>
            </a:pPr>
            <a:r>
              <a:rPr lang="en-GB" dirty="0" smtClean="0"/>
              <a:t>No right to rifle through filing systems, computers etc.</a:t>
            </a:r>
          </a:p>
          <a:p>
            <a:pPr>
              <a:lnSpc>
                <a:spcPct val="90000"/>
              </a:lnSpc>
            </a:pPr>
            <a:r>
              <a:rPr lang="en-GB" dirty="0" smtClean="0"/>
              <a:t>Right to be informed of logic involved in automated processing.</a:t>
            </a:r>
          </a:p>
          <a:p>
            <a:pPr>
              <a:lnSpc>
                <a:spcPct val="90000"/>
              </a:lnSpc>
            </a:pPr>
            <a:r>
              <a:rPr lang="en-GB" dirty="0" smtClean="0"/>
              <a:t>Request must be in writing, fee up to £10  may be charged and identity may be thoroughly checked.</a:t>
            </a:r>
          </a:p>
        </p:txBody>
      </p:sp>
      <p:sp>
        <p:nvSpPr>
          <p:cNvPr id="5" name="Date Placeholder 4"/>
          <p:cNvSpPr>
            <a:spLocks noGrp="1"/>
          </p:cNvSpPr>
          <p:nvPr>
            <p:ph type="dt" sz="half" idx="10"/>
          </p:nvPr>
        </p:nvSpPr>
        <p:spPr/>
        <p:txBody>
          <a:bodyPr/>
          <a:lstStyle/>
          <a:p>
            <a:fld id="{6D8F0149-9FC4-42D1-BB82-F4314537635D}" type="datetime1">
              <a:rPr lang="en-GB" smtClean="0"/>
              <a:t>30/10/17</a:t>
            </a:fld>
            <a:endParaRPr lang="en-US">
              <a:solidFill>
                <a:schemeClr val="tx1"/>
              </a:solidFill>
              <a:latin typeface="+mj-lt"/>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16</a:t>
            </a:fld>
            <a:endParaRPr lang="en-US"/>
          </a:p>
        </p:txBody>
      </p:sp>
      <p:sp>
        <p:nvSpPr>
          <p:cNvPr id="7" name="Footer Placeholder 6"/>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69517133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GB" dirty="0"/>
              <a:t>Access </a:t>
            </a:r>
            <a:r>
              <a:rPr lang="en-GB" dirty="0" smtClean="0"/>
              <a:t>rights</a:t>
            </a:r>
            <a:endParaRPr lang="en-GB" dirty="0"/>
          </a:p>
        </p:txBody>
      </p:sp>
      <p:sp>
        <p:nvSpPr>
          <p:cNvPr id="4" name="Content Placeholder 3"/>
          <p:cNvSpPr>
            <a:spLocks noGrp="1"/>
          </p:cNvSpPr>
          <p:nvPr>
            <p:ph idx="1"/>
          </p:nvPr>
        </p:nvSpPr>
        <p:spPr/>
        <p:txBody>
          <a:bodyPr/>
          <a:lstStyle/>
          <a:p>
            <a:r>
              <a:rPr lang="en-GB" dirty="0" smtClean="0"/>
              <a:t>Data may be </a:t>
            </a:r>
            <a:r>
              <a:rPr lang="en-GB" dirty="0" err="1" smtClean="0"/>
              <a:t>witheld</a:t>
            </a:r>
            <a:r>
              <a:rPr lang="en-GB" dirty="0" smtClean="0"/>
              <a:t> if disclosure would disclose data about a third party unless:</a:t>
            </a:r>
          </a:p>
          <a:p>
            <a:pPr lvl="1"/>
            <a:r>
              <a:rPr lang="en-GB" dirty="0" smtClean="0"/>
              <a:t>Third party has consented to disclosure</a:t>
            </a:r>
          </a:p>
          <a:p>
            <a:pPr lvl="1"/>
            <a:r>
              <a:rPr lang="en-GB" dirty="0" smtClean="0"/>
              <a:t>It is reasonable to comply without the third party’s consent. </a:t>
            </a:r>
          </a:p>
          <a:p>
            <a:pPr lvl="1"/>
            <a:r>
              <a:rPr lang="en-GB" dirty="0" smtClean="0"/>
              <a:t>Duty of confidentiality, steps taken to seek consent, express refusal of third party.</a:t>
            </a:r>
          </a:p>
          <a:p>
            <a:pPr lvl="1"/>
            <a:r>
              <a:rPr lang="en-GB" dirty="0" smtClean="0"/>
              <a:t>Witnesses, confidential reports, access to references	.</a:t>
            </a:r>
          </a:p>
        </p:txBody>
      </p:sp>
      <p:sp>
        <p:nvSpPr>
          <p:cNvPr id="5" name="Date Placeholder 4"/>
          <p:cNvSpPr>
            <a:spLocks noGrp="1"/>
          </p:cNvSpPr>
          <p:nvPr>
            <p:ph type="dt" sz="half" idx="10"/>
          </p:nvPr>
        </p:nvSpPr>
        <p:spPr/>
        <p:txBody>
          <a:bodyPr/>
          <a:lstStyle/>
          <a:p>
            <a:fld id="{A869038A-7325-462A-A8ED-769FD03578A2}" type="datetime1">
              <a:rPr lang="en-GB" smtClean="0"/>
              <a:t>30/10/17</a:t>
            </a:fld>
            <a:endParaRPr lang="en-US">
              <a:solidFill>
                <a:schemeClr val="tx1"/>
              </a:solidFill>
              <a:latin typeface="+mj-lt"/>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17</a:t>
            </a:fld>
            <a:endParaRPr lang="en-US"/>
          </a:p>
        </p:txBody>
      </p:sp>
      <p:sp>
        <p:nvSpPr>
          <p:cNvPr id="7" name="Footer Placeholder 6"/>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3354705126"/>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Access rights</a:t>
            </a:r>
            <a:endParaRPr lang="en-GB"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n-GB" dirty="0" smtClean="0"/>
              <a:t>Don’t have to disclose references you have written but must disclose those you have received unless the writer explicitly asked them to kept confidential.</a:t>
            </a:r>
          </a:p>
          <a:p>
            <a:pPr>
              <a:lnSpc>
                <a:spcPct val="90000"/>
              </a:lnSpc>
            </a:pPr>
            <a:r>
              <a:rPr lang="en-GB" dirty="0" smtClean="0"/>
              <a:t>40 days to comply (or state reason for refusal to comply) with requests.</a:t>
            </a:r>
          </a:p>
          <a:p>
            <a:pPr>
              <a:lnSpc>
                <a:spcPct val="90000"/>
              </a:lnSpc>
            </a:pPr>
            <a:r>
              <a:rPr lang="en-GB" dirty="0" smtClean="0"/>
              <a:t>Don’t need to comply with repeat requests until a reasonable amount of time has elapsed.</a:t>
            </a:r>
          </a:p>
          <a:p>
            <a:pPr>
              <a:lnSpc>
                <a:spcPct val="90000"/>
              </a:lnSpc>
            </a:pPr>
            <a:r>
              <a:rPr lang="en-GB" dirty="0" smtClean="0"/>
              <a:t>Don’t need to comply if disproportionate effort would be involved.</a:t>
            </a:r>
          </a:p>
          <a:p>
            <a:pPr>
              <a:lnSpc>
                <a:spcPct val="90000"/>
              </a:lnSpc>
            </a:pPr>
            <a:r>
              <a:rPr lang="en-GB" dirty="0" smtClean="0"/>
              <a:t>Subject must provide reasonable data you request to assist in finding the data.</a:t>
            </a:r>
          </a:p>
          <a:p>
            <a:endParaRPr lang="en-GB" dirty="0"/>
          </a:p>
        </p:txBody>
      </p:sp>
      <p:sp>
        <p:nvSpPr>
          <p:cNvPr id="4" name="Date Placeholder 3"/>
          <p:cNvSpPr>
            <a:spLocks noGrp="1"/>
          </p:cNvSpPr>
          <p:nvPr>
            <p:ph type="dt" sz="half" idx="10"/>
          </p:nvPr>
        </p:nvSpPr>
        <p:spPr/>
        <p:txBody>
          <a:bodyPr/>
          <a:lstStyle/>
          <a:p>
            <a:fld id="{43EC2473-8108-452D-8CB3-A8D2A90523CF}" type="datetime1">
              <a:rPr lang="en-GB" smtClean="0"/>
              <a:t>30/10/17</a:t>
            </a:fld>
            <a:endParaRPr lang="en-US">
              <a:solidFill>
                <a:schemeClr val="tx1"/>
              </a:solidFill>
              <a:latin typeface="+mj-lt"/>
            </a:endParaRPr>
          </a:p>
        </p:txBody>
      </p:sp>
      <p:sp>
        <p:nvSpPr>
          <p:cNvPr id="5" name="Footer Placeholder 4"/>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18</a:t>
            </a:fld>
            <a:endParaRPr lang="en-US"/>
          </a:p>
        </p:txBody>
      </p:sp>
    </p:spTree>
    <p:extLst>
      <p:ext uri="{BB962C8B-B14F-4D97-AF65-F5344CB8AC3E}">
        <p14:creationId xmlns:p14="http://schemas.microsoft.com/office/powerpoint/2010/main" val="712135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dirty="0"/>
              <a:t>Enforced Access</a:t>
            </a:r>
          </a:p>
        </p:txBody>
      </p:sp>
      <p:sp>
        <p:nvSpPr>
          <p:cNvPr id="27651" name="Rectangle 3"/>
          <p:cNvSpPr>
            <a:spLocks noGrp="1" noChangeArrowheads="1"/>
          </p:cNvSpPr>
          <p:nvPr>
            <p:ph idx="1"/>
          </p:nvPr>
        </p:nvSpPr>
        <p:spPr/>
        <p:txBody>
          <a:bodyPr/>
          <a:lstStyle/>
          <a:p>
            <a:r>
              <a:rPr lang="en-GB"/>
              <a:t>It is an offence to force subjects to exercise their access rights to data held by others</a:t>
            </a:r>
          </a:p>
          <a:p>
            <a:pPr lvl="1"/>
            <a:r>
              <a:rPr lang="en-GB"/>
              <a:t>Includes data about cautions, criminal convictions and certain social security records</a:t>
            </a:r>
          </a:p>
        </p:txBody>
      </p:sp>
      <p:sp>
        <p:nvSpPr>
          <p:cNvPr id="4" name="Date Placeholder 3"/>
          <p:cNvSpPr>
            <a:spLocks noGrp="1"/>
          </p:cNvSpPr>
          <p:nvPr>
            <p:ph type="dt" sz="half" idx="10"/>
          </p:nvPr>
        </p:nvSpPr>
        <p:spPr/>
        <p:txBody>
          <a:bodyPr/>
          <a:lstStyle/>
          <a:p>
            <a:fld id="{B8A3B580-079A-4E2A-9FB1-48C411C48442}" type="datetime1">
              <a:rPr lang="en-GB" smtClean="0"/>
              <a:t>30/10/17</a:t>
            </a:fld>
            <a:endParaRPr lang="en-US">
              <a:solidFill>
                <a:schemeClr val="tx1"/>
              </a:solidFill>
              <a:latin typeface="+mj-lt"/>
            </a:endParaRPr>
          </a:p>
        </p:txBody>
      </p:sp>
      <p:sp>
        <p:nvSpPr>
          <p:cNvPr id="5" name="Slide Number Placeholder 4"/>
          <p:cNvSpPr>
            <a:spLocks noGrp="1"/>
          </p:cNvSpPr>
          <p:nvPr>
            <p:ph type="sldNum" sz="quarter" idx="12"/>
          </p:nvPr>
        </p:nvSpPr>
        <p:spPr/>
        <p:txBody>
          <a:bodyPr/>
          <a:lstStyle/>
          <a:p>
            <a:fld id="{30793971-F13B-4FDD-B0F6-61947636746C}" type="slidenum">
              <a:rPr lang="en-US" smtClean="0"/>
              <a:pPr/>
              <a:t>19</a:t>
            </a:fld>
            <a:endParaRPr lang="en-US"/>
          </a:p>
        </p:txBody>
      </p:sp>
      <p:sp>
        <p:nvSpPr>
          <p:cNvPr id="6" name="Footer Placeholder 5"/>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280664312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GB" dirty="0"/>
              <a:t>Overview</a:t>
            </a:r>
          </a:p>
        </p:txBody>
      </p:sp>
      <p:sp>
        <p:nvSpPr>
          <p:cNvPr id="2051" name="Rectangle 3"/>
          <p:cNvSpPr>
            <a:spLocks noGrp="1" noChangeArrowheads="1"/>
          </p:cNvSpPr>
          <p:nvPr>
            <p:ph idx="1"/>
          </p:nvPr>
        </p:nvSpPr>
        <p:spPr/>
        <p:txBody>
          <a:bodyPr>
            <a:normAutofit lnSpcReduction="10000"/>
          </a:bodyPr>
          <a:lstStyle/>
          <a:p>
            <a:pPr>
              <a:lnSpc>
                <a:spcPct val="90000"/>
              </a:lnSpc>
            </a:pPr>
            <a:r>
              <a:rPr lang="en-GB" sz="2400" dirty="0" smtClean="0"/>
              <a:t>Overview </a:t>
            </a:r>
            <a:r>
              <a:rPr lang="en-GB" sz="2400" dirty="0"/>
              <a:t>of the </a:t>
            </a:r>
            <a:r>
              <a:rPr lang="en-GB" sz="2400" dirty="0" smtClean="0"/>
              <a:t>1998 Data Protection Act (DPA)</a:t>
            </a:r>
            <a:endParaRPr lang="en-GB" sz="2400" dirty="0"/>
          </a:p>
          <a:p>
            <a:pPr lvl="1">
              <a:lnSpc>
                <a:spcPct val="90000"/>
              </a:lnSpc>
            </a:pPr>
            <a:r>
              <a:rPr lang="en-GB" sz="2000" dirty="0"/>
              <a:t>Definitions</a:t>
            </a:r>
          </a:p>
          <a:p>
            <a:pPr lvl="1">
              <a:lnSpc>
                <a:spcPct val="90000"/>
              </a:lnSpc>
            </a:pPr>
            <a:r>
              <a:rPr lang="en-GB" sz="2000" dirty="0"/>
              <a:t>Changes since 1984 Act</a:t>
            </a:r>
          </a:p>
          <a:p>
            <a:pPr lvl="1">
              <a:lnSpc>
                <a:spcPct val="90000"/>
              </a:lnSpc>
            </a:pPr>
            <a:r>
              <a:rPr lang="en-GB" sz="2000" dirty="0"/>
              <a:t>Sensitive Personal Data &amp; Consent</a:t>
            </a:r>
          </a:p>
          <a:p>
            <a:pPr lvl="1">
              <a:lnSpc>
                <a:spcPct val="90000"/>
              </a:lnSpc>
            </a:pPr>
            <a:r>
              <a:rPr lang="en-GB" sz="2000" dirty="0"/>
              <a:t>The eight </a:t>
            </a:r>
            <a:r>
              <a:rPr lang="en-GB" sz="2000" dirty="0" smtClean="0"/>
              <a:t>principles</a:t>
            </a:r>
            <a:endParaRPr lang="en-GB" sz="2000" dirty="0"/>
          </a:p>
          <a:p>
            <a:pPr>
              <a:lnSpc>
                <a:spcPct val="90000"/>
              </a:lnSpc>
            </a:pPr>
            <a:r>
              <a:rPr lang="en-GB" sz="2400" dirty="0"/>
              <a:t>Freedom of Information Act </a:t>
            </a:r>
            <a:r>
              <a:rPr lang="en-GB" sz="2400" dirty="0" smtClean="0"/>
              <a:t>2000 (FOI)</a:t>
            </a:r>
            <a:endParaRPr lang="en-GB" sz="2400" dirty="0"/>
          </a:p>
          <a:p>
            <a:pPr lvl="1">
              <a:lnSpc>
                <a:spcPct val="90000"/>
              </a:lnSpc>
            </a:pPr>
            <a:r>
              <a:rPr lang="en-GB" sz="2000" dirty="0"/>
              <a:t>Who it affects</a:t>
            </a:r>
          </a:p>
          <a:p>
            <a:pPr lvl="1">
              <a:lnSpc>
                <a:spcPct val="90000"/>
              </a:lnSpc>
            </a:pPr>
            <a:r>
              <a:rPr lang="en-GB" sz="2000" dirty="0"/>
              <a:t>Public Rights</a:t>
            </a:r>
          </a:p>
          <a:p>
            <a:pPr lvl="1">
              <a:lnSpc>
                <a:spcPct val="90000"/>
              </a:lnSpc>
            </a:pPr>
            <a:r>
              <a:rPr lang="en-GB" sz="2000" dirty="0"/>
              <a:t>Publication Schemes</a:t>
            </a:r>
          </a:p>
          <a:p>
            <a:pPr lvl="1">
              <a:lnSpc>
                <a:spcPct val="90000"/>
              </a:lnSpc>
            </a:pPr>
            <a:r>
              <a:rPr lang="en-GB" sz="2000" dirty="0"/>
              <a:t>Exemptions</a:t>
            </a:r>
          </a:p>
          <a:p>
            <a:pPr lvl="1">
              <a:lnSpc>
                <a:spcPct val="90000"/>
              </a:lnSpc>
            </a:pPr>
            <a:r>
              <a:rPr lang="en-GB" sz="2000" dirty="0"/>
              <a:t>Key Points</a:t>
            </a:r>
          </a:p>
          <a:p>
            <a:pPr>
              <a:lnSpc>
                <a:spcPct val="90000"/>
              </a:lnSpc>
            </a:pPr>
            <a:r>
              <a:rPr lang="en-GB" sz="2400" dirty="0" smtClean="0"/>
              <a:t>Computer </a:t>
            </a:r>
            <a:r>
              <a:rPr lang="en-GB" sz="2400" dirty="0" smtClean="0"/>
              <a:t>Misuse</a:t>
            </a:r>
          </a:p>
          <a:p>
            <a:pPr>
              <a:lnSpc>
                <a:spcPct val="90000"/>
              </a:lnSpc>
            </a:pPr>
            <a:r>
              <a:rPr lang="en-GB" sz="2400" dirty="0" smtClean="0"/>
              <a:t>Here we focus on the DPA </a:t>
            </a:r>
            <a:r>
              <a:rPr lang="mr-IN" sz="2400" dirty="0" smtClean="0"/>
              <a:t>–</a:t>
            </a:r>
            <a:r>
              <a:rPr lang="en-GB" sz="2400" dirty="0" smtClean="0"/>
              <a:t> we will mention </a:t>
            </a:r>
            <a:r>
              <a:rPr lang="en-GB" sz="2400" dirty="0" err="1" smtClean="0"/>
              <a:t>FoI</a:t>
            </a:r>
            <a:r>
              <a:rPr lang="en-GB" sz="2400" dirty="0" smtClean="0"/>
              <a:t> and Misuse in later lectures.</a:t>
            </a:r>
            <a:endParaRPr lang="en-GB" sz="2400" dirty="0"/>
          </a:p>
          <a:p>
            <a:pPr>
              <a:lnSpc>
                <a:spcPct val="90000"/>
              </a:lnSpc>
            </a:pPr>
            <a:endParaRPr lang="en-GB" sz="2400" dirty="0"/>
          </a:p>
        </p:txBody>
      </p:sp>
      <p:sp>
        <p:nvSpPr>
          <p:cNvPr id="4" name="Date Placeholder 3"/>
          <p:cNvSpPr>
            <a:spLocks noGrp="1"/>
          </p:cNvSpPr>
          <p:nvPr>
            <p:ph type="dt" sz="half" idx="10"/>
          </p:nvPr>
        </p:nvSpPr>
        <p:spPr/>
        <p:txBody>
          <a:bodyPr/>
          <a:lstStyle/>
          <a:p>
            <a:fld id="{71192163-1D0C-4CBC-98CC-B86A3A9D1433}" type="datetime1">
              <a:rPr lang="en-GB" smtClean="0"/>
              <a:t>30/10/17</a:t>
            </a:fld>
            <a:endParaRPr lang="en-US">
              <a:solidFill>
                <a:schemeClr val="tx1"/>
              </a:solidFill>
              <a:latin typeface="+mj-lt"/>
            </a:endParaRPr>
          </a:p>
        </p:txBody>
      </p:sp>
      <p:sp>
        <p:nvSpPr>
          <p:cNvPr id="5" name="Slide Number Placeholder 4"/>
          <p:cNvSpPr>
            <a:spLocks noGrp="1"/>
          </p:cNvSpPr>
          <p:nvPr>
            <p:ph type="sldNum" sz="quarter" idx="12"/>
          </p:nvPr>
        </p:nvSpPr>
        <p:spPr/>
        <p:txBody>
          <a:bodyPr/>
          <a:lstStyle/>
          <a:p>
            <a:fld id="{30793971-F13B-4FDD-B0F6-61947636746C}" type="slidenum">
              <a:rPr lang="en-US" smtClean="0"/>
              <a:pPr/>
              <a:t>2</a:t>
            </a:fld>
            <a:endParaRPr lang="en-US"/>
          </a:p>
        </p:txBody>
      </p:sp>
      <p:sp>
        <p:nvSpPr>
          <p:cNvPr id="6" name="Footer Placeholder 5"/>
          <p:cNvSpPr>
            <a:spLocks noGrp="1"/>
          </p:cNvSpPr>
          <p:nvPr>
            <p:ph type="ftr" sz="quarter" idx="11"/>
          </p:nvPr>
        </p:nvSpPr>
        <p:spPr/>
        <p:txBody>
          <a:bodyPr/>
          <a:lstStyle/>
          <a:p>
            <a:r>
              <a:rPr lang="en-GB" dirty="0" smtClean="0"/>
              <a:t>Professional Issues</a:t>
            </a:r>
            <a:r>
              <a:rPr lang="en-GB" dirty="0" smtClean="0"/>
              <a:t>: </a:t>
            </a:r>
            <a:r>
              <a:rPr lang="en-GB" dirty="0" smtClean="0"/>
              <a:t>Data Protection</a:t>
            </a:r>
            <a:endParaRPr lang="en-US" dirty="0">
              <a:solidFill>
                <a:schemeClr val="tx1"/>
              </a:solidFill>
              <a:latin typeface="+mj-lt"/>
            </a:endParaRPr>
          </a:p>
        </p:txBody>
      </p:sp>
    </p:spTree>
    <p:extLst>
      <p:ext uri="{BB962C8B-B14F-4D97-AF65-F5344CB8AC3E}">
        <p14:creationId xmlns:p14="http://schemas.microsoft.com/office/powerpoint/2010/main" val="99000223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dirty="0"/>
              <a:t>Right to prevent processing</a:t>
            </a:r>
          </a:p>
        </p:txBody>
      </p:sp>
      <p:sp>
        <p:nvSpPr>
          <p:cNvPr id="28675" name="Rectangle 3"/>
          <p:cNvSpPr>
            <a:spLocks noGrp="1" noChangeArrowheads="1"/>
          </p:cNvSpPr>
          <p:nvPr>
            <p:ph type="body" idx="1"/>
          </p:nvPr>
        </p:nvSpPr>
        <p:spPr/>
        <p:txBody>
          <a:bodyPr/>
          <a:lstStyle/>
          <a:p>
            <a:r>
              <a:rPr lang="en-GB"/>
              <a:t>Unwarranted substantial damage or distress to subject.</a:t>
            </a:r>
          </a:p>
          <a:p>
            <a:r>
              <a:rPr lang="en-GB"/>
              <a:t>21 days to comply with request.</a:t>
            </a:r>
          </a:p>
          <a:p>
            <a:r>
              <a:rPr lang="en-GB"/>
              <a:t>Exemption if processing is necessary for performance of contract with subject or there is a legal obligation, or the vital interests of the subject are at stake.</a:t>
            </a:r>
          </a:p>
        </p:txBody>
      </p:sp>
      <p:sp>
        <p:nvSpPr>
          <p:cNvPr id="4" name="Date Placeholder 3"/>
          <p:cNvSpPr>
            <a:spLocks noGrp="1"/>
          </p:cNvSpPr>
          <p:nvPr>
            <p:ph type="dt" sz="half" idx="10"/>
          </p:nvPr>
        </p:nvSpPr>
        <p:spPr/>
        <p:txBody>
          <a:bodyPr/>
          <a:lstStyle/>
          <a:p>
            <a:fld id="{CDABF8EE-8B61-485A-9942-1AFA34BD31C5}" type="datetime1">
              <a:rPr lang="en-GB" smtClean="0"/>
              <a:t>30/10/17</a:t>
            </a:fld>
            <a:endParaRPr lang="en-US">
              <a:solidFill>
                <a:schemeClr val="tx1"/>
              </a:solidFill>
              <a:latin typeface="+mj-lt"/>
            </a:endParaRPr>
          </a:p>
        </p:txBody>
      </p:sp>
      <p:sp>
        <p:nvSpPr>
          <p:cNvPr id="5" name="Slide Number Placeholder 4"/>
          <p:cNvSpPr>
            <a:spLocks noGrp="1"/>
          </p:cNvSpPr>
          <p:nvPr>
            <p:ph type="sldNum" sz="quarter" idx="12"/>
          </p:nvPr>
        </p:nvSpPr>
        <p:spPr/>
        <p:txBody>
          <a:bodyPr/>
          <a:lstStyle/>
          <a:p>
            <a:fld id="{30793971-F13B-4FDD-B0F6-61947636746C}" type="slidenum">
              <a:rPr lang="en-US" smtClean="0"/>
              <a:pPr/>
              <a:t>20</a:t>
            </a:fld>
            <a:endParaRPr lang="en-US"/>
          </a:p>
        </p:txBody>
      </p:sp>
      <p:sp>
        <p:nvSpPr>
          <p:cNvPr id="6" name="Footer Placeholder 5"/>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108578382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GB" dirty="0"/>
              <a:t>Exemptions to access rights</a:t>
            </a:r>
          </a:p>
        </p:txBody>
      </p:sp>
      <p:sp>
        <p:nvSpPr>
          <p:cNvPr id="29699" name="Rectangle 3"/>
          <p:cNvSpPr>
            <a:spLocks noGrp="1" noChangeArrowheads="1"/>
          </p:cNvSpPr>
          <p:nvPr>
            <p:ph idx="1"/>
          </p:nvPr>
        </p:nvSpPr>
        <p:spPr/>
        <p:txBody>
          <a:bodyPr/>
          <a:lstStyle/>
          <a:p>
            <a:pPr>
              <a:lnSpc>
                <a:spcPct val="90000"/>
              </a:lnSpc>
            </a:pPr>
            <a:r>
              <a:rPr lang="en-GB"/>
              <a:t>Prevention and detection of crime</a:t>
            </a:r>
          </a:p>
          <a:p>
            <a:pPr>
              <a:lnSpc>
                <a:spcPct val="90000"/>
              </a:lnSpc>
            </a:pPr>
            <a:r>
              <a:rPr lang="en-GB"/>
              <a:t>Apprehension or prosecution of offenders</a:t>
            </a:r>
          </a:p>
          <a:p>
            <a:pPr>
              <a:lnSpc>
                <a:spcPct val="90000"/>
              </a:lnSpc>
            </a:pPr>
            <a:r>
              <a:rPr lang="en-GB"/>
              <a:t>Collection of tax or other duty</a:t>
            </a:r>
          </a:p>
          <a:p>
            <a:pPr>
              <a:lnSpc>
                <a:spcPct val="90000"/>
              </a:lnSpc>
            </a:pPr>
            <a:r>
              <a:rPr lang="en-GB"/>
              <a:t>Research, history, statistics.</a:t>
            </a:r>
          </a:p>
          <a:p>
            <a:pPr>
              <a:lnSpc>
                <a:spcPct val="90000"/>
              </a:lnSpc>
            </a:pPr>
            <a:r>
              <a:rPr lang="en-GB"/>
              <a:t>Exam marks – 40 days after date of announcement or 5 months of access request.</a:t>
            </a:r>
          </a:p>
          <a:p>
            <a:pPr>
              <a:lnSpc>
                <a:spcPct val="90000"/>
              </a:lnSpc>
            </a:pPr>
            <a:r>
              <a:rPr lang="en-GB"/>
              <a:t>Confidential references.</a:t>
            </a:r>
          </a:p>
          <a:p>
            <a:pPr>
              <a:lnSpc>
                <a:spcPct val="90000"/>
              </a:lnSpc>
            </a:pPr>
            <a:endParaRPr lang="en-GB"/>
          </a:p>
        </p:txBody>
      </p:sp>
      <p:sp>
        <p:nvSpPr>
          <p:cNvPr id="4" name="Date Placeholder 3"/>
          <p:cNvSpPr>
            <a:spLocks noGrp="1"/>
          </p:cNvSpPr>
          <p:nvPr>
            <p:ph type="dt" sz="half" idx="10"/>
          </p:nvPr>
        </p:nvSpPr>
        <p:spPr/>
        <p:txBody>
          <a:bodyPr/>
          <a:lstStyle/>
          <a:p>
            <a:fld id="{E0D7671F-937C-4606-8BFE-C9BC62BD155F}" type="datetime1">
              <a:rPr lang="en-GB" smtClean="0"/>
              <a:t>30/10/17</a:t>
            </a:fld>
            <a:endParaRPr lang="en-US">
              <a:solidFill>
                <a:schemeClr val="tx1"/>
              </a:solidFill>
              <a:latin typeface="+mj-lt"/>
            </a:endParaRPr>
          </a:p>
        </p:txBody>
      </p:sp>
      <p:sp>
        <p:nvSpPr>
          <p:cNvPr id="5" name="Slide Number Placeholder 4"/>
          <p:cNvSpPr>
            <a:spLocks noGrp="1"/>
          </p:cNvSpPr>
          <p:nvPr>
            <p:ph type="sldNum" sz="quarter" idx="12"/>
          </p:nvPr>
        </p:nvSpPr>
        <p:spPr/>
        <p:txBody>
          <a:bodyPr/>
          <a:lstStyle/>
          <a:p>
            <a:fld id="{30793971-F13B-4FDD-B0F6-61947636746C}" type="slidenum">
              <a:rPr lang="en-US" smtClean="0"/>
              <a:pPr/>
              <a:t>21</a:t>
            </a:fld>
            <a:endParaRPr lang="en-US"/>
          </a:p>
        </p:txBody>
      </p:sp>
      <p:sp>
        <p:nvSpPr>
          <p:cNvPr id="6" name="Footer Placeholder 5"/>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371378414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dirty="0" smtClean="0"/>
              <a:t>DPA Principle 7</a:t>
            </a:r>
            <a:endParaRPr lang="en-GB" dirty="0"/>
          </a:p>
        </p:txBody>
      </p:sp>
      <p:sp>
        <p:nvSpPr>
          <p:cNvPr id="31747" name="Rectangle 3"/>
          <p:cNvSpPr>
            <a:spLocks noGrp="1" noChangeArrowheads="1"/>
          </p:cNvSpPr>
          <p:nvPr>
            <p:ph idx="1"/>
          </p:nvPr>
        </p:nvSpPr>
        <p:spPr/>
        <p:txBody>
          <a:bodyPr/>
          <a:lstStyle/>
          <a:p>
            <a:pPr>
              <a:lnSpc>
                <a:spcPct val="90000"/>
              </a:lnSpc>
            </a:pPr>
            <a:r>
              <a:rPr lang="en-GB" dirty="0" smtClean="0"/>
              <a:t>Appropriate technical </a:t>
            </a:r>
            <a:r>
              <a:rPr lang="en-GB" dirty="0"/>
              <a:t>or organisational measures </a:t>
            </a:r>
            <a:r>
              <a:rPr lang="en-GB" dirty="0" smtClean="0"/>
              <a:t>shall </a:t>
            </a:r>
            <a:r>
              <a:rPr lang="en-GB" dirty="0"/>
              <a:t>be taken </a:t>
            </a:r>
            <a:r>
              <a:rPr lang="en-GB" dirty="0" smtClean="0"/>
              <a:t>against unauthorised </a:t>
            </a:r>
            <a:r>
              <a:rPr lang="en-GB" dirty="0"/>
              <a:t>or unlawful processing of data and </a:t>
            </a:r>
            <a:r>
              <a:rPr lang="en-GB" dirty="0" smtClean="0"/>
              <a:t>against accidental </a:t>
            </a:r>
            <a:r>
              <a:rPr lang="en-GB" dirty="0"/>
              <a:t>loss, damage or destruction of </a:t>
            </a:r>
            <a:r>
              <a:rPr lang="en-GB" dirty="0" smtClean="0"/>
              <a:t>personal data</a:t>
            </a:r>
            <a:r>
              <a:rPr lang="en-GB" dirty="0"/>
              <a:t>.</a:t>
            </a:r>
          </a:p>
          <a:p>
            <a:pPr lvl="1">
              <a:lnSpc>
                <a:spcPct val="90000"/>
              </a:lnSpc>
            </a:pPr>
            <a:r>
              <a:rPr lang="en-GB" dirty="0" smtClean="0"/>
              <a:t>Careful selection of IT staff</a:t>
            </a:r>
          </a:p>
          <a:p>
            <a:pPr lvl="1">
              <a:lnSpc>
                <a:spcPct val="90000"/>
              </a:lnSpc>
            </a:pPr>
            <a:r>
              <a:rPr lang="en-GB" dirty="0" smtClean="0"/>
              <a:t>Appropriate backup policies</a:t>
            </a:r>
          </a:p>
          <a:p>
            <a:pPr lvl="1">
              <a:lnSpc>
                <a:spcPct val="90000"/>
              </a:lnSpc>
            </a:pPr>
            <a:r>
              <a:rPr lang="en-GB" dirty="0" smtClean="0"/>
              <a:t>Use of passwords, encryption etc</a:t>
            </a:r>
          </a:p>
          <a:p>
            <a:pPr lvl="1">
              <a:lnSpc>
                <a:spcPct val="90000"/>
              </a:lnSpc>
            </a:pPr>
            <a:r>
              <a:rPr lang="en-GB" dirty="0" smtClean="0"/>
              <a:t>Use of integrity checking</a:t>
            </a:r>
            <a:endParaRPr lang="en-GB" dirty="0"/>
          </a:p>
        </p:txBody>
      </p:sp>
      <p:sp>
        <p:nvSpPr>
          <p:cNvPr id="4" name="Date Placeholder 3"/>
          <p:cNvSpPr>
            <a:spLocks noGrp="1"/>
          </p:cNvSpPr>
          <p:nvPr>
            <p:ph type="dt" sz="half" idx="10"/>
          </p:nvPr>
        </p:nvSpPr>
        <p:spPr/>
        <p:txBody>
          <a:bodyPr/>
          <a:lstStyle/>
          <a:p>
            <a:fld id="{54F175D1-6FAF-460C-98EF-9866B8705919}" type="datetime1">
              <a:rPr lang="en-GB" smtClean="0"/>
              <a:t>30/10/17</a:t>
            </a:fld>
            <a:endParaRPr lang="en-US">
              <a:solidFill>
                <a:schemeClr val="tx1"/>
              </a:solidFill>
              <a:latin typeface="+mj-lt"/>
            </a:endParaRPr>
          </a:p>
        </p:txBody>
      </p:sp>
      <p:sp>
        <p:nvSpPr>
          <p:cNvPr id="5" name="Slide Number Placeholder 4"/>
          <p:cNvSpPr>
            <a:spLocks noGrp="1"/>
          </p:cNvSpPr>
          <p:nvPr>
            <p:ph type="sldNum" sz="quarter" idx="12"/>
          </p:nvPr>
        </p:nvSpPr>
        <p:spPr/>
        <p:txBody>
          <a:bodyPr/>
          <a:lstStyle/>
          <a:p>
            <a:fld id="{30793971-F13B-4FDD-B0F6-61947636746C}" type="slidenum">
              <a:rPr lang="en-US" smtClean="0"/>
              <a:pPr/>
              <a:t>22</a:t>
            </a:fld>
            <a:endParaRPr lang="en-US"/>
          </a:p>
        </p:txBody>
      </p:sp>
      <p:sp>
        <p:nvSpPr>
          <p:cNvPr id="6" name="Footer Placeholder 5"/>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291421526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dirty="0" smtClean="0"/>
              <a:t>DPA Principle 8</a:t>
            </a:r>
            <a:endParaRPr lang="en-GB" dirty="0"/>
          </a:p>
        </p:txBody>
      </p:sp>
      <p:sp>
        <p:nvSpPr>
          <p:cNvPr id="4" name="Content Placeholder 3"/>
          <p:cNvSpPr>
            <a:spLocks noGrp="1"/>
          </p:cNvSpPr>
          <p:nvPr>
            <p:ph idx="1"/>
          </p:nvPr>
        </p:nvSpPr>
        <p:spPr/>
        <p:txBody>
          <a:bodyPr/>
          <a:lstStyle/>
          <a:p>
            <a:r>
              <a:rPr lang="en-GB" dirty="0" smtClean="0"/>
              <a:t>Personal data shall not be transferred to a country or territory outside the EEA unless that country or territory ensures an adequate level of protection for the rights and freedoms of data subjects in relation to the processing of personal data.</a:t>
            </a:r>
          </a:p>
          <a:p>
            <a:pPr lvl="1"/>
            <a:r>
              <a:rPr lang="en-GB" dirty="0" smtClean="0"/>
              <a:t>Websites are problematic in terms of jurisdiction.</a:t>
            </a:r>
          </a:p>
        </p:txBody>
      </p:sp>
      <p:sp>
        <p:nvSpPr>
          <p:cNvPr id="5" name="Date Placeholder 4"/>
          <p:cNvSpPr>
            <a:spLocks noGrp="1"/>
          </p:cNvSpPr>
          <p:nvPr>
            <p:ph type="dt" sz="half" idx="10"/>
          </p:nvPr>
        </p:nvSpPr>
        <p:spPr/>
        <p:txBody>
          <a:bodyPr/>
          <a:lstStyle/>
          <a:p>
            <a:fld id="{D7992099-832A-47FA-A899-BFA795CA63ED}" type="datetime1">
              <a:rPr lang="en-GB" smtClean="0"/>
              <a:t>30/10/17</a:t>
            </a:fld>
            <a:endParaRPr lang="en-US">
              <a:solidFill>
                <a:schemeClr val="tx1"/>
              </a:solidFill>
              <a:latin typeface="+mj-lt"/>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23</a:t>
            </a:fld>
            <a:endParaRPr lang="en-US"/>
          </a:p>
        </p:txBody>
      </p:sp>
      <p:sp>
        <p:nvSpPr>
          <p:cNvPr id="7" name="Footer Placeholder 6"/>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313766972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r>
              <a:rPr lang="en-GB" dirty="0" smtClean="0"/>
              <a:t>Notifying the Information Commissioner</a:t>
            </a:r>
            <a:endParaRPr lang="en-GB" dirty="0"/>
          </a:p>
        </p:txBody>
      </p:sp>
      <p:sp>
        <p:nvSpPr>
          <p:cNvPr id="4" name="Content Placeholder 3"/>
          <p:cNvSpPr>
            <a:spLocks noGrp="1"/>
          </p:cNvSpPr>
          <p:nvPr>
            <p:ph idx="1"/>
          </p:nvPr>
        </p:nvSpPr>
        <p:spPr/>
        <p:txBody>
          <a:bodyPr/>
          <a:lstStyle/>
          <a:p>
            <a:r>
              <a:rPr lang="en-GB" dirty="0" smtClean="0"/>
              <a:t>Each legal entity intending to hold or process personal data must register with the Information Commissioner.</a:t>
            </a:r>
          </a:p>
          <a:p>
            <a:r>
              <a:rPr lang="en-GB" dirty="0" smtClean="0"/>
              <a:t>The register is public.</a:t>
            </a:r>
          </a:p>
          <a:p>
            <a:r>
              <a:rPr lang="en-GB" dirty="0" smtClean="0"/>
              <a:t>Penalties for failure to comply are substantial.</a:t>
            </a:r>
          </a:p>
          <a:p>
            <a:r>
              <a:rPr lang="en-GB" dirty="0" smtClean="0"/>
              <a:t>The Information Commissioner has strong powers of search and seizure if violations of the DPA are suspected.</a:t>
            </a:r>
            <a:endParaRPr lang="en-GB" dirty="0"/>
          </a:p>
        </p:txBody>
      </p:sp>
      <p:sp>
        <p:nvSpPr>
          <p:cNvPr id="5" name="Date Placeholder 4"/>
          <p:cNvSpPr>
            <a:spLocks noGrp="1"/>
          </p:cNvSpPr>
          <p:nvPr>
            <p:ph type="dt" sz="half" idx="10"/>
          </p:nvPr>
        </p:nvSpPr>
        <p:spPr/>
        <p:txBody>
          <a:bodyPr/>
          <a:lstStyle/>
          <a:p>
            <a:fld id="{15ADED9F-C7B7-4E1A-ADFD-042980A53965}" type="datetime1">
              <a:rPr lang="en-GB" smtClean="0"/>
              <a:t>30/10/17</a:t>
            </a:fld>
            <a:endParaRPr lang="en-US">
              <a:solidFill>
                <a:schemeClr val="tx1"/>
              </a:solidFill>
              <a:latin typeface="+mj-lt"/>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24</a:t>
            </a:fld>
            <a:endParaRPr lang="en-US"/>
          </a:p>
        </p:txBody>
      </p:sp>
      <p:sp>
        <p:nvSpPr>
          <p:cNvPr id="7" name="Footer Placeholder 6"/>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270573485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Exercise</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Get into a group of </a:t>
            </a:r>
            <a:r>
              <a:rPr lang="en-GB" dirty="0" smtClean="0"/>
              <a:t>two</a:t>
            </a:r>
            <a:r>
              <a:rPr lang="en-GB" dirty="0" smtClean="0"/>
              <a:t> </a:t>
            </a:r>
            <a:r>
              <a:rPr lang="en-GB" dirty="0" smtClean="0"/>
              <a:t>people.</a:t>
            </a:r>
          </a:p>
          <a:p>
            <a:r>
              <a:rPr lang="en-GB" dirty="0" smtClean="0"/>
              <a:t>Look at the </a:t>
            </a:r>
            <a:r>
              <a:rPr lang="en-GB" dirty="0" smtClean="0"/>
              <a:t>entries </a:t>
            </a:r>
            <a:r>
              <a:rPr lang="en-GB" dirty="0" smtClean="0"/>
              <a:t>in the Data Protection </a:t>
            </a:r>
            <a:r>
              <a:rPr lang="en-GB" dirty="0" smtClean="0"/>
              <a:t>Register:</a:t>
            </a:r>
          </a:p>
          <a:p>
            <a:pPr lvl="1"/>
            <a:r>
              <a:rPr lang="en-GB" dirty="0" smtClean="0">
                <a:hlinkClick r:id="rId2"/>
              </a:rPr>
              <a:t>https://ico.org.uk/ESDWebPages/Entry/ZA036088</a:t>
            </a:r>
            <a:endParaRPr lang="en-GB" dirty="0" smtClean="0"/>
          </a:p>
          <a:p>
            <a:pPr lvl="1"/>
            <a:r>
              <a:rPr lang="en-GB" dirty="0" smtClean="0">
                <a:hlinkClick r:id="rId3"/>
              </a:rPr>
              <a:t>https://ico.org.uk/ESDWebPages/Entry/Z5939707</a:t>
            </a:r>
            <a:endParaRPr lang="en-GB" dirty="0" smtClean="0"/>
          </a:p>
          <a:p>
            <a:r>
              <a:rPr lang="en-GB" dirty="0" smtClean="0"/>
              <a:t>Do the following:</a:t>
            </a:r>
          </a:p>
          <a:p>
            <a:pPr lvl="1"/>
            <a:r>
              <a:rPr lang="en-GB" dirty="0" smtClean="0"/>
              <a:t>Individually, </a:t>
            </a:r>
            <a:r>
              <a:rPr lang="en-GB" dirty="0" smtClean="0"/>
              <a:t>look at the section on the use of video data </a:t>
            </a:r>
            <a:r>
              <a:rPr lang="mr-IN" dirty="0" smtClean="0"/>
              <a:t>–</a:t>
            </a:r>
            <a:r>
              <a:rPr lang="en-GB" dirty="0" smtClean="0"/>
              <a:t> are there any of the DPA principles you feel might be violated by the use of such data.  Make a list of the top three.</a:t>
            </a:r>
            <a:endParaRPr lang="en-GB" dirty="0" smtClean="0"/>
          </a:p>
          <a:p>
            <a:pPr lvl="1"/>
            <a:r>
              <a:rPr lang="en-GB" dirty="0" smtClean="0"/>
              <a:t>Get together with </a:t>
            </a:r>
            <a:r>
              <a:rPr lang="en-GB" dirty="0" smtClean="0"/>
              <a:t>the</a:t>
            </a:r>
            <a:r>
              <a:rPr lang="en-GB" dirty="0" smtClean="0"/>
              <a:t> </a:t>
            </a:r>
            <a:r>
              <a:rPr lang="en-GB" dirty="0" smtClean="0"/>
              <a:t>other group member and combine your list to create a joint top three </a:t>
            </a:r>
            <a:r>
              <a:rPr lang="en-GB" dirty="0" smtClean="0"/>
              <a:t>principles you feel might be violated.  </a:t>
            </a:r>
            <a:r>
              <a:rPr lang="en-GB" dirty="0" smtClean="0"/>
              <a:t>List what principle they violate and how you think a violation could arise.</a:t>
            </a:r>
          </a:p>
          <a:p>
            <a:pPr lvl="1"/>
            <a:r>
              <a:rPr lang="en-GB" dirty="0"/>
              <a:t>C</a:t>
            </a:r>
            <a:r>
              <a:rPr lang="en-GB" dirty="0" smtClean="0"/>
              <a:t>hoose </a:t>
            </a:r>
            <a:r>
              <a:rPr lang="en-GB" dirty="0" smtClean="0"/>
              <a:t>one of the </a:t>
            </a:r>
            <a:r>
              <a:rPr lang="en-GB" dirty="0" smtClean="0"/>
              <a:t>principles</a:t>
            </a:r>
            <a:r>
              <a:rPr lang="en-GB" dirty="0" smtClean="0"/>
              <a:t> </a:t>
            </a:r>
            <a:r>
              <a:rPr lang="en-GB" dirty="0" smtClean="0"/>
              <a:t>and </a:t>
            </a:r>
            <a:r>
              <a:rPr lang="en-GB" dirty="0" smtClean="0"/>
              <a:t>suggest changes that could make the use of video data more compliant with that principle.</a:t>
            </a:r>
            <a:endParaRPr lang="en-GB" dirty="0"/>
          </a:p>
        </p:txBody>
      </p:sp>
      <p:sp>
        <p:nvSpPr>
          <p:cNvPr id="4" name="Date Placeholder 3"/>
          <p:cNvSpPr>
            <a:spLocks noGrp="1"/>
          </p:cNvSpPr>
          <p:nvPr>
            <p:ph type="dt" sz="half" idx="10"/>
          </p:nvPr>
        </p:nvSpPr>
        <p:spPr/>
        <p:txBody>
          <a:bodyPr/>
          <a:lstStyle/>
          <a:p>
            <a:fld id="{98890490-B0C0-4BF1-BBB8-53D1D93F8842}" type="datetime1">
              <a:rPr lang="en-GB" smtClean="0"/>
              <a:t>30/10/17</a:t>
            </a:fld>
            <a:endParaRPr lang="en-US">
              <a:solidFill>
                <a:schemeClr val="tx1"/>
              </a:solidFill>
              <a:latin typeface="+mj-lt"/>
            </a:endParaRPr>
          </a:p>
        </p:txBody>
      </p:sp>
      <p:sp>
        <p:nvSpPr>
          <p:cNvPr id="5" name="Footer Placeholder 4"/>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25</a:t>
            </a:fld>
            <a:endParaRPr lang="en-US"/>
          </a:p>
        </p:txBody>
      </p:sp>
    </p:spTree>
    <p:extLst>
      <p:ext uri="{BB962C8B-B14F-4D97-AF65-F5344CB8AC3E}">
        <p14:creationId xmlns:p14="http://schemas.microsoft.com/office/powerpoint/2010/main" val="108866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Motivation for the DPA</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To protect individuals from:</a:t>
            </a:r>
          </a:p>
          <a:p>
            <a:pPr lvl="1"/>
            <a:r>
              <a:rPr lang="en-GB" dirty="0" smtClean="0"/>
              <a:t>The use of inaccurate, incomplete or irrelevant personal information</a:t>
            </a:r>
          </a:p>
          <a:p>
            <a:pPr lvl="1"/>
            <a:r>
              <a:rPr lang="en-GB" dirty="0" smtClean="0"/>
              <a:t>The use of personal information by unauthorized people</a:t>
            </a:r>
          </a:p>
          <a:p>
            <a:pPr lvl="1"/>
            <a:r>
              <a:rPr lang="en-GB" dirty="0" smtClean="0"/>
              <a:t>The use of personal information for purposes other than the purpose for which it was gathered</a:t>
            </a:r>
          </a:p>
          <a:p>
            <a:pPr lvl="1"/>
            <a:r>
              <a:rPr lang="en-GB" dirty="0" smtClean="0"/>
              <a:t>Also some sensitivity to </a:t>
            </a:r>
            <a:r>
              <a:rPr lang="en-GB" dirty="0" err="1" smtClean="0"/>
              <a:t>transborder</a:t>
            </a:r>
            <a:r>
              <a:rPr lang="en-GB" dirty="0" smtClean="0"/>
              <a:t> data flows and the need to avoid data havens in unregulated jurisdictions</a:t>
            </a:r>
          </a:p>
          <a:p>
            <a:r>
              <a:rPr lang="en-GB" dirty="0" smtClean="0"/>
              <a:t>Rough timeline:</a:t>
            </a:r>
          </a:p>
          <a:p>
            <a:pPr lvl="1"/>
            <a:r>
              <a:rPr lang="en-GB" dirty="0" smtClean="0"/>
              <a:t>Concerns surface in the 1970’s (</a:t>
            </a:r>
            <a:r>
              <a:rPr lang="en-GB" dirty="0" err="1" smtClean="0"/>
              <a:t>Lindop</a:t>
            </a:r>
            <a:r>
              <a:rPr lang="en-GB" dirty="0" smtClean="0"/>
              <a:t> report more or less says “free text systems should not be </a:t>
            </a:r>
            <a:r>
              <a:rPr lang="en-GB" dirty="0" smtClean="0"/>
              <a:t>used”)</a:t>
            </a:r>
            <a:r>
              <a:rPr lang="en-GB" dirty="0" smtClean="0"/>
              <a:t>.</a:t>
            </a:r>
          </a:p>
          <a:p>
            <a:pPr lvl="1"/>
            <a:r>
              <a:rPr lang="en-GB" dirty="0" smtClean="0"/>
              <a:t>First act in 1984 – protect people from misuse of data by organisations</a:t>
            </a:r>
          </a:p>
          <a:p>
            <a:pPr lvl="1"/>
            <a:r>
              <a:rPr lang="en-GB" dirty="0" smtClean="0"/>
              <a:t>European directive on Data Protection 1995 – protection from misuse of data on the Internet)</a:t>
            </a:r>
          </a:p>
          <a:p>
            <a:pPr lvl="1"/>
            <a:r>
              <a:rPr lang="en-GB" dirty="0" smtClean="0"/>
              <a:t>Revised act repeals the first act in 1998 – balancing freedom to process against personal privacy</a:t>
            </a:r>
          </a:p>
          <a:p>
            <a:pPr lvl="1"/>
            <a:endParaRPr lang="en-GB" dirty="0"/>
          </a:p>
        </p:txBody>
      </p:sp>
      <p:sp>
        <p:nvSpPr>
          <p:cNvPr id="4" name="Date Placeholder 3"/>
          <p:cNvSpPr>
            <a:spLocks noGrp="1"/>
          </p:cNvSpPr>
          <p:nvPr>
            <p:ph type="dt" sz="half" idx="10"/>
          </p:nvPr>
        </p:nvSpPr>
        <p:spPr/>
        <p:txBody>
          <a:bodyPr/>
          <a:lstStyle/>
          <a:p>
            <a:fld id="{F8E0AA9C-157F-4CAF-B485-D46861A11795}" type="datetime1">
              <a:rPr lang="en-GB" smtClean="0"/>
              <a:t>30/10/17</a:t>
            </a:fld>
            <a:endParaRPr lang="en-US">
              <a:solidFill>
                <a:schemeClr val="tx1"/>
              </a:solidFill>
              <a:latin typeface="+mj-lt"/>
            </a:endParaRPr>
          </a:p>
        </p:txBody>
      </p:sp>
      <p:sp>
        <p:nvSpPr>
          <p:cNvPr id="5" name="Footer Placeholder 4"/>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3</a:t>
            </a:fld>
            <a:endParaRPr lang="en-US"/>
          </a:p>
        </p:txBody>
      </p:sp>
    </p:spTree>
    <p:extLst>
      <p:ext uri="{BB962C8B-B14F-4D97-AF65-F5344CB8AC3E}">
        <p14:creationId xmlns:p14="http://schemas.microsoft.com/office/powerpoint/2010/main" val="19523731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dirty="0"/>
              <a:t>Definitions</a:t>
            </a:r>
          </a:p>
        </p:txBody>
      </p:sp>
      <p:sp>
        <p:nvSpPr>
          <p:cNvPr id="4" name="Content Placeholder 3"/>
          <p:cNvSpPr>
            <a:spLocks noGrp="1"/>
          </p:cNvSpPr>
          <p:nvPr>
            <p:ph idx="1"/>
          </p:nvPr>
        </p:nvSpPr>
        <p:spPr/>
        <p:txBody>
          <a:bodyPr>
            <a:normAutofit fontScale="70000" lnSpcReduction="20000"/>
          </a:bodyPr>
          <a:lstStyle/>
          <a:p>
            <a:pPr>
              <a:lnSpc>
                <a:spcPct val="90000"/>
              </a:lnSpc>
            </a:pPr>
            <a:r>
              <a:rPr lang="en-GB" b="1" dirty="0" smtClean="0"/>
              <a:t>Data</a:t>
            </a:r>
            <a:r>
              <a:rPr lang="en-GB" sz="4000" dirty="0" smtClean="0"/>
              <a:t>: </a:t>
            </a:r>
            <a:r>
              <a:rPr lang="en-GB" dirty="0" smtClean="0"/>
              <a:t>information in electronic or manual form</a:t>
            </a:r>
            <a:endParaRPr lang="en-GB" sz="2400" dirty="0" smtClean="0"/>
          </a:p>
          <a:p>
            <a:pPr>
              <a:lnSpc>
                <a:spcPct val="90000"/>
              </a:lnSpc>
            </a:pPr>
            <a:r>
              <a:rPr lang="en-GB" b="1" dirty="0" smtClean="0"/>
              <a:t>Data subject</a:t>
            </a:r>
            <a:r>
              <a:rPr lang="en-GB" sz="2400" dirty="0" smtClean="0"/>
              <a:t>: </a:t>
            </a:r>
            <a:r>
              <a:rPr lang="en-GB" dirty="0" smtClean="0"/>
              <a:t>individual who is the subject of the personal data</a:t>
            </a:r>
          </a:p>
          <a:p>
            <a:pPr>
              <a:lnSpc>
                <a:spcPct val="90000"/>
              </a:lnSpc>
            </a:pPr>
            <a:r>
              <a:rPr lang="en-GB" sz="3100" b="1" dirty="0" smtClean="0"/>
              <a:t>Personal Data</a:t>
            </a:r>
            <a:r>
              <a:rPr lang="en-GB" sz="2400" dirty="0" smtClean="0"/>
              <a:t>: </a:t>
            </a:r>
            <a:r>
              <a:rPr lang="en-GB" dirty="0" smtClean="0"/>
              <a:t>Expression of opinion, or fact, E-mail address, photos, video footage… New category of </a:t>
            </a:r>
            <a:r>
              <a:rPr lang="en-GB" i="1" dirty="0" smtClean="0"/>
              <a:t>sensitive data (e.g. ethnic origin, trade union </a:t>
            </a:r>
            <a:r>
              <a:rPr lang="en-GB" i="1" dirty="0" err="1" smtClean="0"/>
              <a:t>memership</a:t>
            </a:r>
            <a:r>
              <a:rPr lang="en-GB" i="1" dirty="0" smtClean="0"/>
              <a:t>)</a:t>
            </a:r>
            <a:r>
              <a:rPr lang="en-GB" dirty="0" smtClean="0"/>
              <a:t>.</a:t>
            </a:r>
          </a:p>
          <a:p>
            <a:pPr>
              <a:lnSpc>
                <a:spcPct val="90000"/>
              </a:lnSpc>
            </a:pPr>
            <a:r>
              <a:rPr lang="en-GB" b="1" dirty="0" smtClean="0"/>
              <a:t>Data Controller</a:t>
            </a:r>
            <a:r>
              <a:rPr lang="en-GB" sz="2400" dirty="0" smtClean="0"/>
              <a:t>: </a:t>
            </a:r>
            <a:r>
              <a:rPr lang="en-GB" dirty="0" smtClean="0"/>
              <a:t>determines why or how personal data is processed</a:t>
            </a:r>
          </a:p>
          <a:p>
            <a:pPr>
              <a:lnSpc>
                <a:spcPct val="90000"/>
              </a:lnSpc>
            </a:pPr>
            <a:r>
              <a:rPr lang="en-GB" sz="3100" b="1" dirty="0" smtClean="0"/>
              <a:t>Data Processor</a:t>
            </a:r>
            <a:r>
              <a:rPr lang="en-GB" sz="2400" dirty="0" smtClean="0"/>
              <a:t>: </a:t>
            </a:r>
            <a:r>
              <a:rPr lang="en-GB" dirty="0" smtClean="0"/>
              <a:t>anyone processing data for the data controller who is not an employee of the data controller </a:t>
            </a:r>
            <a:endParaRPr lang="en-GB" dirty="0" smtClean="0"/>
          </a:p>
          <a:p>
            <a:pPr>
              <a:lnSpc>
                <a:spcPct val="90000"/>
              </a:lnSpc>
            </a:pPr>
            <a:r>
              <a:rPr lang="en-GB" sz="3100" b="1" dirty="0" smtClean="0"/>
              <a:t>Processing</a:t>
            </a:r>
            <a:r>
              <a:rPr lang="en-GB" sz="2400" dirty="0" smtClean="0"/>
              <a:t>: </a:t>
            </a:r>
            <a:r>
              <a:rPr lang="en-GB" dirty="0" smtClean="0"/>
              <a:t>Reviewing, holding, sorting, deleting, correlating, modifying, …</a:t>
            </a:r>
          </a:p>
          <a:p>
            <a:pPr>
              <a:lnSpc>
                <a:spcPct val="90000"/>
              </a:lnSpc>
            </a:pPr>
            <a:r>
              <a:rPr lang="en-GB" sz="3100" b="1" dirty="0" smtClean="0"/>
              <a:t>Relevant Filing System</a:t>
            </a:r>
            <a:r>
              <a:rPr lang="en-GB" sz="2400" dirty="0" smtClean="0"/>
              <a:t>: </a:t>
            </a:r>
            <a:r>
              <a:rPr lang="en-GB" dirty="0" smtClean="0"/>
              <a:t>Readily accessible information about living individuals</a:t>
            </a:r>
          </a:p>
          <a:p>
            <a:pPr>
              <a:lnSpc>
                <a:spcPct val="90000"/>
              </a:lnSpc>
            </a:pPr>
            <a:r>
              <a:rPr lang="en-GB" sz="3100" b="1" dirty="0" smtClean="0"/>
              <a:t>Information Commissioner</a:t>
            </a:r>
            <a:r>
              <a:rPr lang="en-GB" sz="2400" dirty="0" smtClean="0"/>
              <a:t>: </a:t>
            </a:r>
            <a:r>
              <a:rPr lang="en-GB" dirty="0" smtClean="0"/>
              <a:t>New name for Data Protection Registrar</a:t>
            </a:r>
          </a:p>
        </p:txBody>
      </p:sp>
      <p:sp>
        <p:nvSpPr>
          <p:cNvPr id="5" name="Date Placeholder 4"/>
          <p:cNvSpPr>
            <a:spLocks noGrp="1"/>
          </p:cNvSpPr>
          <p:nvPr>
            <p:ph type="dt" sz="half" idx="10"/>
          </p:nvPr>
        </p:nvSpPr>
        <p:spPr/>
        <p:txBody>
          <a:bodyPr/>
          <a:lstStyle/>
          <a:p>
            <a:fld id="{FBFD8135-FB17-4D90-AE0A-4E2190A9D508}" type="datetime1">
              <a:rPr lang="en-GB" smtClean="0"/>
              <a:t>30/10/17</a:t>
            </a:fld>
            <a:endParaRPr lang="en-US">
              <a:solidFill>
                <a:schemeClr val="tx1"/>
              </a:solidFill>
              <a:latin typeface="+mj-lt"/>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4</a:t>
            </a:fld>
            <a:endParaRPr lang="en-US"/>
          </a:p>
        </p:txBody>
      </p:sp>
      <p:sp>
        <p:nvSpPr>
          <p:cNvPr id="7" name="Footer Placeholder 6"/>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100682787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dirty="0" smtClean="0"/>
              <a:t>New Provisions in the 1998 Act</a:t>
            </a:r>
            <a:endParaRPr lang="en-GB" dirty="0"/>
          </a:p>
        </p:txBody>
      </p:sp>
      <p:sp>
        <p:nvSpPr>
          <p:cNvPr id="4" name="Content Placeholder 3"/>
          <p:cNvSpPr>
            <a:spLocks noGrp="1"/>
          </p:cNvSpPr>
          <p:nvPr>
            <p:ph idx="1"/>
          </p:nvPr>
        </p:nvSpPr>
        <p:spPr/>
        <p:txBody>
          <a:bodyPr/>
          <a:lstStyle/>
          <a:p>
            <a:r>
              <a:rPr lang="en-GB" dirty="0" smtClean="0"/>
              <a:t>Broader than the old act to comply with European requirements and new threats. </a:t>
            </a:r>
          </a:p>
          <a:p>
            <a:r>
              <a:rPr lang="en-GB" dirty="0" smtClean="0"/>
              <a:t>Strengthened rights for data subjects.</a:t>
            </a:r>
          </a:p>
          <a:p>
            <a:r>
              <a:rPr lang="en-GB" dirty="0" smtClean="0"/>
              <a:t>Extended to cover manual filing systems.</a:t>
            </a:r>
          </a:p>
          <a:p>
            <a:r>
              <a:rPr lang="en-GB" dirty="0" smtClean="0"/>
              <a:t>Sensitive data is a new category and has stronger processing requirements.</a:t>
            </a:r>
          </a:p>
          <a:p>
            <a:r>
              <a:rPr lang="en-GB" dirty="0" smtClean="0"/>
              <a:t>Rules about export of data to non-EEA countries.</a:t>
            </a:r>
          </a:p>
        </p:txBody>
      </p:sp>
      <p:sp>
        <p:nvSpPr>
          <p:cNvPr id="5" name="Date Placeholder 4"/>
          <p:cNvSpPr>
            <a:spLocks noGrp="1"/>
          </p:cNvSpPr>
          <p:nvPr>
            <p:ph type="dt" sz="half" idx="10"/>
          </p:nvPr>
        </p:nvSpPr>
        <p:spPr/>
        <p:txBody>
          <a:bodyPr/>
          <a:lstStyle/>
          <a:p>
            <a:fld id="{74064DFB-DA07-4A05-B701-A82E5615D288}" type="datetime1">
              <a:rPr lang="en-GB" smtClean="0"/>
              <a:t>30/10/17</a:t>
            </a:fld>
            <a:endParaRPr lang="en-US">
              <a:solidFill>
                <a:schemeClr val="tx1"/>
              </a:solidFill>
              <a:latin typeface="+mj-lt"/>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5</a:t>
            </a:fld>
            <a:endParaRPr lang="en-US"/>
          </a:p>
        </p:txBody>
      </p:sp>
      <p:sp>
        <p:nvSpPr>
          <p:cNvPr id="7" name="Footer Placeholder 6"/>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405206392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dirty="0"/>
              <a:t>Principles of the act – 1.</a:t>
            </a:r>
          </a:p>
        </p:txBody>
      </p:sp>
      <p:sp>
        <p:nvSpPr>
          <p:cNvPr id="4" name="Content Placeholder 3"/>
          <p:cNvSpPr>
            <a:spLocks noGrp="1"/>
          </p:cNvSpPr>
          <p:nvPr>
            <p:ph idx="1"/>
          </p:nvPr>
        </p:nvSpPr>
        <p:spPr/>
        <p:txBody>
          <a:bodyPr/>
          <a:lstStyle/>
          <a:p>
            <a:r>
              <a:rPr lang="en-GB" sz="2900" dirty="0" smtClean="0"/>
              <a:t>Non-sensitive Personal data must be processed </a:t>
            </a:r>
            <a:r>
              <a:rPr lang="en-GB" sz="2900" i="1" dirty="0" smtClean="0"/>
              <a:t>fairly</a:t>
            </a:r>
            <a:r>
              <a:rPr lang="en-GB" sz="2900" dirty="0" smtClean="0"/>
              <a:t> and </a:t>
            </a:r>
            <a:r>
              <a:rPr lang="en-GB" sz="2900" i="1" dirty="0" smtClean="0"/>
              <a:t>lawfully</a:t>
            </a:r>
            <a:r>
              <a:rPr lang="en-GB" sz="2900" dirty="0" smtClean="0"/>
              <a:t> and shall not be processed unless one of the below is met (schedule 2). </a:t>
            </a:r>
          </a:p>
          <a:p>
            <a:pPr lvl="1"/>
            <a:r>
              <a:rPr lang="en-GB" sz="2400" dirty="0" smtClean="0"/>
              <a:t>Consent – </a:t>
            </a:r>
            <a:r>
              <a:rPr lang="en-GB" sz="2400" i="1" dirty="0" smtClean="0"/>
              <a:t>most important</a:t>
            </a:r>
          </a:p>
          <a:p>
            <a:pPr lvl="1"/>
            <a:r>
              <a:rPr lang="en-GB" sz="2400" dirty="0" smtClean="0"/>
              <a:t>Contract</a:t>
            </a:r>
          </a:p>
          <a:p>
            <a:pPr lvl="1"/>
            <a:r>
              <a:rPr lang="en-GB" sz="2400" dirty="0" smtClean="0"/>
              <a:t>Legal Obligation</a:t>
            </a:r>
          </a:p>
          <a:p>
            <a:pPr lvl="1"/>
            <a:r>
              <a:rPr lang="en-GB" sz="2400" dirty="0" smtClean="0"/>
              <a:t>Vital interests of subject (life or death!)</a:t>
            </a:r>
          </a:p>
          <a:p>
            <a:pPr lvl="1"/>
            <a:r>
              <a:rPr lang="en-GB" sz="2400" dirty="0" smtClean="0"/>
              <a:t>Public functions</a:t>
            </a:r>
          </a:p>
          <a:p>
            <a:pPr lvl="1"/>
            <a:r>
              <a:rPr lang="en-GB" sz="2400" dirty="0" smtClean="0"/>
              <a:t>Balance of interest</a:t>
            </a:r>
          </a:p>
          <a:p>
            <a:endParaRPr lang="en-GB" dirty="0"/>
          </a:p>
        </p:txBody>
      </p:sp>
      <p:sp>
        <p:nvSpPr>
          <p:cNvPr id="5" name="Date Placeholder 4"/>
          <p:cNvSpPr>
            <a:spLocks noGrp="1"/>
          </p:cNvSpPr>
          <p:nvPr>
            <p:ph type="dt" sz="half" idx="10"/>
          </p:nvPr>
        </p:nvSpPr>
        <p:spPr/>
        <p:txBody>
          <a:bodyPr/>
          <a:lstStyle/>
          <a:p>
            <a:fld id="{CA91FB5A-F2C1-49FD-9811-5B7FFC57C75B}" type="datetime1">
              <a:rPr lang="en-GB" smtClean="0"/>
              <a:t>30/10/17</a:t>
            </a:fld>
            <a:endParaRPr lang="en-US">
              <a:solidFill>
                <a:schemeClr val="tx1"/>
              </a:solidFill>
              <a:latin typeface="+mj-lt"/>
            </a:endParaRPr>
          </a:p>
        </p:txBody>
      </p:sp>
      <p:sp>
        <p:nvSpPr>
          <p:cNvPr id="6" name="Slide Number Placeholder 5"/>
          <p:cNvSpPr>
            <a:spLocks noGrp="1"/>
          </p:cNvSpPr>
          <p:nvPr>
            <p:ph type="sldNum" sz="quarter" idx="12"/>
          </p:nvPr>
        </p:nvSpPr>
        <p:spPr/>
        <p:txBody>
          <a:bodyPr/>
          <a:lstStyle/>
          <a:p>
            <a:fld id="{30793971-F13B-4FDD-B0F6-61947636746C}" type="slidenum">
              <a:rPr lang="en-US" smtClean="0"/>
              <a:pPr/>
              <a:t>6</a:t>
            </a:fld>
            <a:endParaRPr lang="en-US"/>
          </a:p>
        </p:txBody>
      </p:sp>
      <p:sp>
        <p:nvSpPr>
          <p:cNvPr id="7" name="Footer Placeholder 6"/>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198521363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dirty="0"/>
              <a:t>Sensitive Personal Data</a:t>
            </a:r>
          </a:p>
        </p:txBody>
      </p:sp>
      <p:sp>
        <p:nvSpPr>
          <p:cNvPr id="14339" name="Rectangle 3"/>
          <p:cNvSpPr>
            <a:spLocks noGrp="1" noChangeArrowheads="1"/>
          </p:cNvSpPr>
          <p:nvPr>
            <p:ph idx="1"/>
          </p:nvPr>
        </p:nvSpPr>
        <p:spPr/>
        <p:txBody>
          <a:bodyPr/>
          <a:lstStyle/>
          <a:p>
            <a:r>
              <a:rPr lang="en-GB" dirty="0"/>
              <a:t>Racial or ethnic origin</a:t>
            </a:r>
          </a:p>
          <a:p>
            <a:r>
              <a:rPr lang="en-GB" dirty="0"/>
              <a:t>Political opinions</a:t>
            </a:r>
          </a:p>
          <a:p>
            <a:r>
              <a:rPr lang="en-GB" dirty="0"/>
              <a:t>Religious/similar </a:t>
            </a:r>
            <a:r>
              <a:rPr lang="en-GB" dirty="0" smtClean="0"/>
              <a:t>beliefs</a:t>
            </a:r>
            <a:endParaRPr lang="en-GB" dirty="0"/>
          </a:p>
          <a:p>
            <a:r>
              <a:rPr lang="en-GB" dirty="0"/>
              <a:t>Trade Union Membership</a:t>
            </a:r>
          </a:p>
          <a:p>
            <a:r>
              <a:rPr lang="en-GB" dirty="0"/>
              <a:t>Health</a:t>
            </a:r>
          </a:p>
          <a:p>
            <a:r>
              <a:rPr lang="en-GB" dirty="0"/>
              <a:t>Sexual Life</a:t>
            </a:r>
          </a:p>
          <a:p>
            <a:r>
              <a:rPr lang="en-GB" dirty="0"/>
              <a:t>Offences</a:t>
            </a:r>
          </a:p>
        </p:txBody>
      </p:sp>
      <p:sp>
        <p:nvSpPr>
          <p:cNvPr id="4" name="Date Placeholder 3"/>
          <p:cNvSpPr>
            <a:spLocks noGrp="1"/>
          </p:cNvSpPr>
          <p:nvPr>
            <p:ph type="dt" sz="half" idx="10"/>
          </p:nvPr>
        </p:nvSpPr>
        <p:spPr/>
        <p:txBody>
          <a:bodyPr/>
          <a:lstStyle/>
          <a:p>
            <a:fld id="{F84BF7EA-F347-4458-9500-64FDCB1518DA}" type="datetime1">
              <a:rPr lang="en-GB" smtClean="0"/>
              <a:t>30/10/17</a:t>
            </a:fld>
            <a:endParaRPr lang="en-US">
              <a:solidFill>
                <a:schemeClr val="tx1"/>
              </a:solidFill>
              <a:latin typeface="+mj-lt"/>
            </a:endParaRPr>
          </a:p>
        </p:txBody>
      </p:sp>
      <p:sp>
        <p:nvSpPr>
          <p:cNvPr id="5" name="Slide Number Placeholder 4"/>
          <p:cNvSpPr>
            <a:spLocks noGrp="1"/>
          </p:cNvSpPr>
          <p:nvPr>
            <p:ph type="sldNum" sz="quarter" idx="12"/>
          </p:nvPr>
        </p:nvSpPr>
        <p:spPr/>
        <p:txBody>
          <a:bodyPr/>
          <a:lstStyle/>
          <a:p>
            <a:fld id="{30793971-F13B-4FDD-B0F6-61947636746C}" type="slidenum">
              <a:rPr lang="en-US" smtClean="0"/>
              <a:pPr/>
              <a:t>7</a:t>
            </a:fld>
            <a:endParaRPr lang="en-US"/>
          </a:p>
        </p:txBody>
      </p:sp>
      <p:sp>
        <p:nvSpPr>
          <p:cNvPr id="6" name="Footer Placeholder 5"/>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3944185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dirty="0"/>
              <a:t>Sensitive Personal Data</a:t>
            </a:r>
          </a:p>
        </p:txBody>
      </p:sp>
      <p:sp>
        <p:nvSpPr>
          <p:cNvPr id="15363" name="Rectangle 3"/>
          <p:cNvSpPr>
            <a:spLocks noGrp="1" noChangeArrowheads="1"/>
          </p:cNvSpPr>
          <p:nvPr>
            <p:ph idx="1"/>
          </p:nvPr>
        </p:nvSpPr>
        <p:spPr/>
        <p:txBody>
          <a:bodyPr/>
          <a:lstStyle/>
          <a:p>
            <a:r>
              <a:rPr lang="en-GB"/>
              <a:t>May only be held if one of the below is met:</a:t>
            </a:r>
          </a:p>
          <a:p>
            <a:pPr lvl="1"/>
            <a:r>
              <a:rPr lang="en-GB"/>
              <a:t>Explicit and </a:t>
            </a:r>
            <a:r>
              <a:rPr lang="en-GB" i="1"/>
              <a:t>informed</a:t>
            </a:r>
            <a:r>
              <a:rPr lang="en-GB"/>
              <a:t> consent</a:t>
            </a:r>
          </a:p>
          <a:p>
            <a:pPr lvl="1"/>
            <a:r>
              <a:rPr lang="en-GB"/>
              <a:t>Employment Law</a:t>
            </a:r>
          </a:p>
          <a:p>
            <a:pPr lvl="1"/>
            <a:r>
              <a:rPr lang="en-GB"/>
              <a:t>Vital Interests of Subject</a:t>
            </a:r>
          </a:p>
          <a:p>
            <a:pPr lvl="1"/>
            <a:r>
              <a:rPr lang="en-GB"/>
              <a:t>Legal Proceedings</a:t>
            </a:r>
          </a:p>
          <a:p>
            <a:pPr lvl="1"/>
            <a:r>
              <a:rPr lang="en-GB"/>
              <a:t>Medical Purposes (by medical professionals)</a:t>
            </a:r>
          </a:p>
          <a:p>
            <a:pPr lvl="1"/>
            <a:r>
              <a:rPr lang="en-GB"/>
              <a:t>Equal opportunities monitoring</a:t>
            </a:r>
          </a:p>
        </p:txBody>
      </p:sp>
      <p:sp>
        <p:nvSpPr>
          <p:cNvPr id="4" name="Date Placeholder 3"/>
          <p:cNvSpPr>
            <a:spLocks noGrp="1"/>
          </p:cNvSpPr>
          <p:nvPr>
            <p:ph type="dt" sz="half" idx="10"/>
          </p:nvPr>
        </p:nvSpPr>
        <p:spPr/>
        <p:txBody>
          <a:bodyPr/>
          <a:lstStyle/>
          <a:p>
            <a:fld id="{7169F54A-7CCD-44F3-83C7-3167FB25B170}" type="datetime1">
              <a:rPr lang="en-GB" smtClean="0"/>
              <a:t>30/10/17</a:t>
            </a:fld>
            <a:endParaRPr lang="en-US">
              <a:solidFill>
                <a:schemeClr val="tx1"/>
              </a:solidFill>
              <a:latin typeface="+mj-lt"/>
            </a:endParaRPr>
          </a:p>
        </p:txBody>
      </p:sp>
      <p:sp>
        <p:nvSpPr>
          <p:cNvPr id="5" name="Slide Number Placeholder 4"/>
          <p:cNvSpPr>
            <a:spLocks noGrp="1"/>
          </p:cNvSpPr>
          <p:nvPr>
            <p:ph type="sldNum" sz="quarter" idx="12"/>
          </p:nvPr>
        </p:nvSpPr>
        <p:spPr/>
        <p:txBody>
          <a:bodyPr/>
          <a:lstStyle/>
          <a:p>
            <a:fld id="{30793971-F13B-4FDD-B0F6-61947636746C}" type="slidenum">
              <a:rPr lang="en-US" smtClean="0"/>
              <a:pPr/>
              <a:t>8</a:t>
            </a:fld>
            <a:endParaRPr lang="en-US"/>
          </a:p>
        </p:txBody>
      </p:sp>
      <p:sp>
        <p:nvSpPr>
          <p:cNvPr id="6" name="Footer Placeholder 5"/>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3319949295"/>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GB" dirty="0"/>
              <a:t>Consent</a:t>
            </a:r>
          </a:p>
        </p:txBody>
      </p:sp>
      <p:sp>
        <p:nvSpPr>
          <p:cNvPr id="16387" name="Rectangle 3"/>
          <p:cNvSpPr>
            <a:spLocks noGrp="1" noChangeArrowheads="1"/>
          </p:cNvSpPr>
          <p:nvPr>
            <p:ph type="body" idx="1"/>
          </p:nvPr>
        </p:nvSpPr>
        <p:spPr/>
        <p:txBody>
          <a:bodyPr/>
          <a:lstStyle/>
          <a:p>
            <a:r>
              <a:rPr lang="en-GB"/>
              <a:t>“Freely given specific and </a:t>
            </a:r>
            <a:r>
              <a:rPr lang="en-GB" i="1"/>
              <a:t>informed </a:t>
            </a:r>
            <a:r>
              <a:rPr lang="en-GB"/>
              <a:t>indication of wishes by which the data suject signifies agreement to personal data relating to him/her being processed.”</a:t>
            </a:r>
          </a:p>
          <a:p>
            <a:r>
              <a:rPr lang="en-GB"/>
              <a:t>Can’t use implied consent – must get forms back.</a:t>
            </a:r>
          </a:p>
          <a:p>
            <a:r>
              <a:rPr lang="en-GB"/>
              <a:t>Can’t use blanket consent as condition of entry.</a:t>
            </a:r>
          </a:p>
        </p:txBody>
      </p:sp>
      <p:sp>
        <p:nvSpPr>
          <p:cNvPr id="4" name="Date Placeholder 3"/>
          <p:cNvSpPr>
            <a:spLocks noGrp="1"/>
          </p:cNvSpPr>
          <p:nvPr>
            <p:ph type="dt" sz="half" idx="10"/>
          </p:nvPr>
        </p:nvSpPr>
        <p:spPr/>
        <p:txBody>
          <a:bodyPr/>
          <a:lstStyle/>
          <a:p>
            <a:fld id="{65720524-C4E8-49D6-9542-2A71BCBE5840}" type="datetime1">
              <a:rPr lang="en-GB" smtClean="0"/>
              <a:t>30/10/17</a:t>
            </a:fld>
            <a:endParaRPr lang="en-US">
              <a:solidFill>
                <a:schemeClr val="tx1"/>
              </a:solidFill>
              <a:latin typeface="+mj-lt"/>
            </a:endParaRPr>
          </a:p>
        </p:txBody>
      </p:sp>
      <p:sp>
        <p:nvSpPr>
          <p:cNvPr id="5" name="Slide Number Placeholder 4"/>
          <p:cNvSpPr>
            <a:spLocks noGrp="1"/>
          </p:cNvSpPr>
          <p:nvPr>
            <p:ph type="sldNum" sz="quarter" idx="12"/>
          </p:nvPr>
        </p:nvSpPr>
        <p:spPr/>
        <p:txBody>
          <a:bodyPr/>
          <a:lstStyle/>
          <a:p>
            <a:fld id="{30793971-F13B-4FDD-B0F6-61947636746C}" type="slidenum">
              <a:rPr lang="en-US" smtClean="0"/>
              <a:pPr/>
              <a:t>9</a:t>
            </a:fld>
            <a:endParaRPr lang="en-US"/>
          </a:p>
        </p:txBody>
      </p:sp>
      <p:sp>
        <p:nvSpPr>
          <p:cNvPr id="6" name="Footer Placeholder 5"/>
          <p:cNvSpPr>
            <a:spLocks noGrp="1"/>
          </p:cNvSpPr>
          <p:nvPr>
            <p:ph type="ftr" sz="quarter" idx="11"/>
          </p:nvPr>
        </p:nvSpPr>
        <p:spPr/>
        <p:txBody>
          <a:bodyPr/>
          <a:lstStyle/>
          <a:p>
            <a:r>
              <a:rPr lang="en-GB" dirty="0" smtClean="0"/>
              <a:t>Professional Issues: Data Protection</a:t>
            </a:r>
            <a:endParaRPr lang="en-US" dirty="0">
              <a:solidFill>
                <a:schemeClr val="tx1"/>
              </a:solidFill>
            </a:endParaRPr>
          </a:p>
        </p:txBody>
      </p:sp>
    </p:spTree>
    <p:extLst>
      <p:ext uri="{BB962C8B-B14F-4D97-AF65-F5344CB8AC3E}">
        <p14:creationId xmlns:p14="http://schemas.microsoft.com/office/powerpoint/2010/main" val="224899635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115</TotalTime>
  <Words>1806</Words>
  <Application>Microsoft Macintosh PowerPoint</Application>
  <PresentationFormat>On-screen Show (4:3)</PresentationFormat>
  <Paragraphs>230</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Professional Issues</vt:lpstr>
      <vt:lpstr>Overview</vt:lpstr>
      <vt:lpstr>Motivation for the DPA</vt:lpstr>
      <vt:lpstr>Definitions</vt:lpstr>
      <vt:lpstr>New Provisions in the 1998 Act</vt:lpstr>
      <vt:lpstr>Principles of the act – 1.</vt:lpstr>
      <vt:lpstr>Sensitive Personal Data</vt:lpstr>
      <vt:lpstr>Sensitive Personal Data</vt:lpstr>
      <vt:lpstr>Consent</vt:lpstr>
      <vt:lpstr>Fair processing</vt:lpstr>
      <vt:lpstr>DPA Principle 2</vt:lpstr>
      <vt:lpstr>DPA Principles 3 &amp; 4</vt:lpstr>
      <vt:lpstr>DPA Principle 5</vt:lpstr>
      <vt:lpstr>DPA Principle 6</vt:lpstr>
      <vt:lpstr>Rights of data subjects</vt:lpstr>
      <vt:lpstr>Access rights</vt:lpstr>
      <vt:lpstr>Access rights</vt:lpstr>
      <vt:lpstr>Access rights</vt:lpstr>
      <vt:lpstr>Enforced Access</vt:lpstr>
      <vt:lpstr>Right to prevent processing</vt:lpstr>
      <vt:lpstr>Exemptions to access rights</vt:lpstr>
      <vt:lpstr>DPA Principle 7</vt:lpstr>
      <vt:lpstr>DPA Principle 8</vt:lpstr>
      <vt:lpstr>Notifying the Information Commissioner</vt:lpstr>
      <vt:lpstr>Exercise</vt:lpstr>
    </vt:vector>
  </TitlesOfParts>
  <Company>University of Edinburgh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Issues</dc:title>
  <dc:creator>Stuart Anderson</dc:creator>
  <cp:lastModifiedBy>Stuart Anderson</cp:lastModifiedBy>
  <cp:revision>6</cp:revision>
  <dcterms:created xsi:type="dcterms:W3CDTF">2017-10-30T09:13:22Z</dcterms:created>
  <dcterms:modified xsi:type="dcterms:W3CDTF">2017-10-30T11:08:34Z</dcterms:modified>
</cp:coreProperties>
</file>