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3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CAEE0-D55B-4AEE-9D84-004BCAC3D18D}" type="datetimeFigureOut">
              <a:rPr lang="en-US" smtClean="0"/>
              <a:t>4/26/2018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D788F-DE70-4788-8CF1-513A0F0A5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53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D788F-DE70-4788-8CF1-513A0F0A53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9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184" y="2130425"/>
            <a:ext cx="7013448" cy="1470025"/>
          </a:xfrm>
        </p:spPr>
        <p:txBody>
          <a:bodyPr/>
          <a:lstStyle>
            <a:lvl1pPr algn="ctr">
              <a:defRPr sz="44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508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51481-8185-447B-8C1B-ED1A18FB55AC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AD13-A57D-47E7-97AE-DBC973670E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01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B2AAA-DF30-4294-811F-A6F9AFF64A68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0F64E-6139-4B60-A045-7E1D05FDE7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74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69848"/>
            <a:ext cx="2057400" cy="505631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5024" y="1069848"/>
            <a:ext cx="5141976" cy="505631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72351-540B-4CB3-9023-14CA766FDCAC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18C68-6F75-4300-8D88-922C96DC10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38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57BEF-9344-420A-9E42-20E880D4942D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4AAB3-728E-4752-81BF-783292A54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55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599" y="2906713"/>
            <a:ext cx="71231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7966-8E53-4B25-A76A-D8A02320009E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9C938-8F0B-4CD2-89C4-060DE6DD2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97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32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6360" y="2221992"/>
            <a:ext cx="3528000" cy="39041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8B736-DBD3-45CA-88DC-DF009745DC4B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8F4C1-865A-4EDD-9568-8C453BFC77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76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7320" y="2193481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17320" y="2871216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089" y="2193798"/>
            <a:ext cx="352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089" y="2871215"/>
            <a:ext cx="3528000" cy="32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D31D-153D-4154-9A96-7E71F7DB69B3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D5F12-0F8B-491B-B5AF-2CFF909EDE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38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4B8CC-F93F-4C5F-9125-9A5E54DF5904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BBF23-468C-4168-8EBC-61CAF4FDB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62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F44AC-0C89-4E09-8708-68860C1D06A1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D57B0-12CC-4034-8A70-4D9A3003C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41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069848"/>
            <a:ext cx="3008313" cy="11051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008" y="1069848"/>
            <a:ext cx="4050792" cy="50563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0" y="2203704"/>
            <a:ext cx="3008313" cy="39224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45B32-EB6B-4CF9-BAB4-A7CF1AF8464A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BC11E-D07C-452F-9CA6-91A2ADFF9A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35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4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8944" y="1179575"/>
            <a:ext cx="5486400" cy="354799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4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61E22-8B20-43AF-AF9F-8500B5CE2B81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F5986-6426-4BF6-BAFD-7984AC3A4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66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17638" y="977900"/>
            <a:ext cx="72691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17638" y="2166938"/>
            <a:ext cx="7269162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D06F08-5067-4932-AEF6-491BF2C42C75}" type="datetimeFigureOut">
              <a:rPr lang="en-US" altLang="en-US"/>
              <a:pPr>
                <a:defRPr/>
              </a:pPr>
              <a:t>4/26/2018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31B7553-E170-4E6C-B1ED-BE7BEE0596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1142999" y="2145831"/>
            <a:ext cx="8189844" cy="1470025"/>
          </a:xfrm>
        </p:spPr>
        <p:txBody>
          <a:bodyPr/>
          <a:lstStyle/>
          <a:p>
            <a:r>
              <a:rPr lang="en-IN" sz="2400" dirty="0"/>
              <a:t>Evolutionary Algorithms for Hyperparameter Optimization</a:t>
            </a:r>
            <a:endParaRPr lang="en-US" alt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0505" y="4076044"/>
            <a:ext cx="3807790" cy="616226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b="1" dirty="0"/>
              <a:t>Group 52 – AID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FCB0207-BCA6-4344-B32A-BD138F94E938}"/>
              </a:ext>
            </a:extLst>
          </p:cNvPr>
          <p:cNvSpPr txBox="1">
            <a:spLocks/>
          </p:cNvSpPr>
          <p:nvPr/>
        </p:nvSpPr>
        <p:spPr bwMode="auto">
          <a:xfrm>
            <a:off x="2820505" y="4711651"/>
            <a:ext cx="3807790" cy="6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dirty="0" err="1"/>
              <a:t>Antonios</a:t>
            </a:r>
            <a:r>
              <a:rPr lang="en-US" dirty="0"/>
              <a:t> Valais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4341D5D-6B78-4B38-820A-443751BE35E7}"/>
              </a:ext>
            </a:extLst>
          </p:cNvPr>
          <p:cNvSpPr txBox="1">
            <a:spLocks/>
          </p:cNvSpPr>
          <p:nvPr/>
        </p:nvSpPr>
        <p:spPr bwMode="auto">
          <a:xfrm>
            <a:off x="2820505" y="5318435"/>
            <a:ext cx="3807790" cy="6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dirty="0"/>
              <a:t>Ian Mauldin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A2546-486B-4381-912A-C8A11833A5F1}"/>
              </a:ext>
            </a:extLst>
          </p:cNvPr>
          <p:cNvSpPr txBox="1">
            <a:spLocks/>
          </p:cNvSpPr>
          <p:nvPr/>
        </p:nvSpPr>
        <p:spPr bwMode="auto">
          <a:xfrm>
            <a:off x="2668105" y="5925219"/>
            <a:ext cx="4796182" cy="6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dirty="0"/>
              <a:t>Dinesh Saravana Sundaram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6D4B418-331A-4C1A-8857-D5B41F68A9B8}"/>
              </a:ext>
            </a:extLst>
          </p:cNvPr>
          <p:cNvSpPr txBox="1">
            <a:spLocks/>
          </p:cNvSpPr>
          <p:nvPr/>
        </p:nvSpPr>
        <p:spPr bwMode="auto">
          <a:xfrm>
            <a:off x="2820505" y="1534705"/>
            <a:ext cx="3807790" cy="61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/>
              <a:t>MLP Project 2017-18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/>
              <a:t>Evolutionary Algorithms: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694165" y="1931902"/>
            <a:ext cx="7482580" cy="682072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Smarter nature-inspired search process</a:t>
            </a:r>
          </a:p>
          <a:p>
            <a:pPr eaLnBrk="1" hangingPunct="1"/>
            <a:r>
              <a:rPr lang="en-GB" altLang="en-US" sz="2800" dirty="0"/>
              <a:t>Uses fitness landscape </a:t>
            </a:r>
          </a:p>
        </p:txBody>
      </p:sp>
      <p:pic>
        <p:nvPicPr>
          <p:cNvPr id="3084" name="Picture 3083">
            <a:extLst>
              <a:ext uri="{FF2B5EF4-FFF2-40B4-BE49-F238E27FC236}">
                <a16:creationId xmlns:a16="http://schemas.microsoft.com/office/drawing/2014/main" id="{191FB9B9-1661-4326-B811-D0DD468A5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245" y="4716064"/>
            <a:ext cx="3403554" cy="1391234"/>
          </a:xfrm>
          <a:prstGeom prst="rect">
            <a:avLst/>
          </a:prstGeom>
        </p:spPr>
      </p:pic>
      <p:pic>
        <p:nvPicPr>
          <p:cNvPr id="3086" name="Picture 3085">
            <a:extLst>
              <a:ext uri="{FF2B5EF4-FFF2-40B4-BE49-F238E27FC236}">
                <a16:creationId xmlns:a16="http://schemas.microsoft.com/office/drawing/2014/main" id="{C0D0AA63-6160-4F14-9391-957D3BFE6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165" y="3097358"/>
            <a:ext cx="3373876" cy="1457288"/>
          </a:xfrm>
          <a:prstGeom prst="rect">
            <a:avLst/>
          </a:prstGeom>
        </p:spPr>
      </p:pic>
      <p:sp>
        <p:nvSpPr>
          <p:cNvPr id="3087" name="TextBox 3086">
            <a:extLst>
              <a:ext uri="{FF2B5EF4-FFF2-40B4-BE49-F238E27FC236}">
                <a16:creationId xmlns:a16="http://schemas.microsoft.com/office/drawing/2014/main" id="{3D7F3F15-CB4E-4B6F-AE91-1A693A1A48BE}"/>
              </a:ext>
            </a:extLst>
          </p:cNvPr>
          <p:cNvSpPr txBox="1"/>
          <p:nvPr/>
        </p:nvSpPr>
        <p:spPr>
          <a:xfrm>
            <a:off x="5441521" y="3214425"/>
            <a:ext cx="3298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Genetic Algorithm (GA)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A5451BD-A370-4177-838B-43B6F9D982E5}"/>
              </a:ext>
            </a:extLst>
          </p:cNvPr>
          <p:cNvSpPr txBox="1"/>
          <p:nvPr/>
        </p:nvSpPr>
        <p:spPr>
          <a:xfrm>
            <a:off x="5441521" y="5240240"/>
            <a:ext cx="3629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Evolutionary Strategies (ES)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1" dirty="0"/>
              <a:t>Applying ES and GA to neural networks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417637" y="1806362"/>
            <a:ext cx="7513189" cy="4947856"/>
          </a:xfrm>
        </p:spPr>
        <p:txBody>
          <a:bodyPr/>
          <a:lstStyle/>
          <a:p>
            <a:pPr eaLnBrk="1" hangingPunct="1"/>
            <a:r>
              <a:rPr lang="en-GB" altLang="en-US" sz="2400" dirty="0"/>
              <a:t>EMNIST and OMNIGLOT classification with fully-connected networks</a:t>
            </a:r>
          </a:p>
          <a:p>
            <a:pPr eaLnBrk="1" hangingPunct="1"/>
            <a:r>
              <a:rPr lang="en-GB" altLang="en-US" sz="2400" dirty="0"/>
              <a:t>Hyperparameters </a:t>
            </a:r>
          </a:p>
          <a:p>
            <a:pPr lvl="1" eaLnBrk="1" hangingPunct="1"/>
            <a:r>
              <a:rPr lang="en-GB" altLang="en-US" sz="2400" dirty="0"/>
              <a:t>Number of hidden layers</a:t>
            </a:r>
          </a:p>
          <a:p>
            <a:pPr lvl="1" eaLnBrk="1" hangingPunct="1"/>
            <a:r>
              <a:rPr lang="en-GB" altLang="en-US" sz="2400" dirty="0"/>
              <a:t>Number of neurons</a:t>
            </a:r>
          </a:p>
          <a:p>
            <a:pPr lvl="1" eaLnBrk="1" hangingPunct="1"/>
            <a:r>
              <a:rPr lang="en-GB" altLang="en-US" sz="2400" dirty="0"/>
              <a:t>Activation functions</a:t>
            </a:r>
          </a:p>
          <a:p>
            <a:pPr lvl="1" eaLnBrk="1" hangingPunct="1"/>
            <a:r>
              <a:rPr lang="en-GB" altLang="en-US" sz="2400" dirty="0"/>
              <a:t>Learning rules</a:t>
            </a:r>
          </a:p>
          <a:p>
            <a:pPr eaLnBrk="1" hangingPunct="1"/>
            <a:r>
              <a:rPr lang="en-GB" altLang="en-US" sz="2400" dirty="0"/>
              <a:t>Encode hyperparameters in chromosome</a:t>
            </a:r>
          </a:p>
          <a:p>
            <a:pPr eaLnBrk="1" hangingPunct="1"/>
            <a:r>
              <a:rPr lang="en-GB" altLang="en-US" sz="2400" dirty="0"/>
              <a:t>Train each chromosome as a different neural network architecture</a:t>
            </a:r>
          </a:p>
          <a:p>
            <a:pPr eaLnBrk="1" hangingPunct="1"/>
            <a:r>
              <a:rPr lang="en-GB" altLang="en-US" sz="2400" dirty="0"/>
              <a:t>Fitness is performance on validation set</a:t>
            </a:r>
          </a:p>
          <a:p>
            <a:pPr marL="0" indent="0" eaLnBrk="1" hangingPunct="1">
              <a:buNone/>
            </a:pPr>
            <a:endParaRPr lang="en-GB" alt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C37C5E-A527-488A-9C93-62068091A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021" y="2476222"/>
            <a:ext cx="3153950" cy="136229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DEDD93-80D5-4681-8778-70A42E51683A}"/>
              </a:ext>
            </a:extLst>
          </p:cNvPr>
          <p:cNvSpPr txBox="1"/>
          <p:nvPr/>
        </p:nvSpPr>
        <p:spPr>
          <a:xfrm>
            <a:off x="8268866" y="2329095"/>
            <a:ext cx="723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GA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784E159-7AF3-4BB6-83A8-09A58CCFAB04}"/>
              </a:ext>
            </a:extLst>
          </p:cNvPr>
          <p:cNvCxnSpPr>
            <a:cxnSpLocks/>
          </p:cNvCxnSpPr>
          <p:nvPr/>
        </p:nvCxnSpPr>
        <p:spPr>
          <a:xfrm flipH="1" flipV="1">
            <a:off x="6880439" y="3178627"/>
            <a:ext cx="527321" cy="989180"/>
          </a:xfrm>
          <a:prstGeom prst="straightConnector1">
            <a:avLst/>
          </a:prstGeom>
          <a:ln w="8255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F58C41E-AF77-43B2-914A-F74D0CB6B811}"/>
              </a:ext>
            </a:extLst>
          </p:cNvPr>
          <p:cNvSpPr txBox="1"/>
          <p:nvPr/>
        </p:nvSpPr>
        <p:spPr>
          <a:xfrm>
            <a:off x="7315199" y="4165736"/>
            <a:ext cx="1744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Optimal Fitness (Classification Performance)</a:t>
            </a:r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1175EFC6-EE06-48ED-A686-F67724C54607}"/>
              </a:ext>
            </a:extLst>
          </p:cNvPr>
          <p:cNvSpPr/>
          <p:nvPr/>
        </p:nvSpPr>
        <p:spPr>
          <a:xfrm>
            <a:off x="6771047" y="3014386"/>
            <a:ext cx="218783" cy="196343"/>
          </a:xfrm>
          <a:prstGeom prst="star5">
            <a:avLst/>
          </a:prstGeom>
          <a:gradFill>
            <a:gsLst>
              <a:gs pos="100000">
                <a:srgbClr val="92D05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0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D713-D3F7-44FA-AD1B-F49A7051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638" y="977900"/>
            <a:ext cx="7269162" cy="1143000"/>
          </a:xfrm>
        </p:spPr>
        <p:txBody>
          <a:bodyPr/>
          <a:lstStyle/>
          <a:p>
            <a:r>
              <a:rPr lang="en-IN" sz="3200" b="1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7948F-89F4-4712-91BB-D1F0B9D5A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123" y="1879288"/>
            <a:ext cx="7339285" cy="4689806"/>
          </a:xfrm>
        </p:spPr>
        <p:txBody>
          <a:bodyPr/>
          <a:lstStyle/>
          <a:p>
            <a:r>
              <a:rPr lang="en-IN" sz="1800" dirty="0"/>
              <a:t>GA</a:t>
            </a:r>
          </a:p>
          <a:p>
            <a:pPr lvl="1"/>
            <a:r>
              <a:rPr lang="en-IN" sz="1800" dirty="0"/>
              <a:t>“Global” search process</a:t>
            </a:r>
          </a:p>
          <a:p>
            <a:pPr lvl="2"/>
            <a:r>
              <a:rPr lang="en-IN" sz="1800" dirty="0"/>
              <a:t>Have to define the initial bounds</a:t>
            </a:r>
          </a:p>
          <a:p>
            <a:pPr marL="914400" lvl="2" indent="0">
              <a:buNone/>
            </a:pPr>
            <a:r>
              <a:rPr lang="en-IN" sz="1800" dirty="0"/>
              <a:t>    on hyperparameters</a:t>
            </a:r>
          </a:p>
          <a:p>
            <a:pPr lvl="1"/>
            <a:r>
              <a:rPr lang="en-IN" sz="1800" dirty="0"/>
              <a:t>Works on schemas</a:t>
            </a:r>
          </a:p>
          <a:p>
            <a:r>
              <a:rPr lang="en-IN" sz="1800" dirty="0"/>
              <a:t>ES – Gradient based search</a:t>
            </a:r>
          </a:p>
          <a:p>
            <a:pPr lvl="1"/>
            <a:r>
              <a:rPr lang="en-IN" sz="1800" dirty="0"/>
              <a:t>“Local” search process</a:t>
            </a:r>
          </a:p>
          <a:p>
            <a:pPr lvl="2"/>
            <a:r>
              <a:rPr lang="en-IN" sz="1800" dirty="0"/>
              <a:t>Performance dependent on starting point</a:t>
            </a:r>
          </a:p>
          <a:p>
            <a:pPr lvl="1"/>
            <a:r>
              <a:rPr lang="en-IN" sz="1800" dirty="0"/>
              <a:t>Follows a gradient</a:t>
            </a:r>
          </a:p>
          <a:p>
            <a:pPr lvl="2"/>
            <a:r>
              <a:rPr lang="en-IN" sz="1800" dirty="0"/>
              <a:t>Can be trapped in local optima</a:t>
            </a:r>
          </a:p>
          <a:p>
            <a:r>
              <a:rPr lang="en-IN" sz="1800" dirty="0"/>
              <a:t>GA + ES</a:t>
            </a:r>
          </a:p>
          <a:p>
            <a:pPr lvl="1"/>
            <a:r>
              <a:rPr lang="en-IN" sz="1800" dirty="0"/>
              <a:t>Combines advantages and mitigates of disadvantages of both search processes </a:t>
            </a:r>
          </a:p>
          <a:p>
            <a:pPr lvl="1"/>
            <a:r>
              <a:rPr lang="en-IN" sz="1800" dirty="0"/>
              <a:t>Found our best network architecture for OMNIGLOT </a:t>
            </a:r>
          </a:p>
          <a:p>
            <a:pPr lvl="2"/>
            <a:endParaRPr lang="en-IN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CABCA2-8093-46D9-B409-D6B646943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766" y="977900"/>
            <a:ext cx="3266549" cy="33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051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pres6.potx</Template>
  <TotalTime>858</TotalTime>
  <Words>155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Arial</vt:lpstr>
      <vt:lpstr>Calibri</vt:lpstr>
      <vt:lpstr>pres6</vt:lpstr>
      <vt:lpstr>Evolutionary Algorithms for Hyperparameter Optimization</vt:lpstr>
      <vt:lpstr>Evolutionary Algorithms:</vt:lpstr>
      <vt:lpstr>Applying ES and GA to neural networks</vt:lpstr>
      <vt:lpstr>Conclusions</vt:lpstr>
    </vt:vector>
  </TitlesOfParts>
  <Company>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should go here</dc:title>
  <dc:creator>Aileen Robertson</dc:creator>
  <cp:lastModifiedBy>Ian Mauldin</cp:lastModifiedBy>
  <cp:revision>24</cp:revision>
  <dcterms:created xsi:type="dcterms:W3CDTF">2012-04-25T15:10:26Z</dcterms:created>
  <dcterms:modified xsi:type="dcterms:W3CDTF">2018-04-26T20:36:31Z</dcterms:modified>
</cp:coreProperties>
</file>