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79" r:id="rId7"/>
    <p:sldId id="263" r:id="rId8"/>
    <p:sldId id="264" r:id="rId9"/>
    <p:sldId id="261" r:id="rId10"/>
    <p:sldId id="265" r:id="rId11"/>
    <p:sldId id="266" r:id="rId12"/>
    <p:sldId id="281" r:id="rId13"/>
    <p:sldId id="280" r:id="rId14"/>
    <p:sldId id="269" r:id="rId15"/>
    <p:sldId id="270" r:id="rId16"/>
    <p:sldId id="278" r:id="rId17"/>
    <p:sldId id="271" r:id="rId18"/>
    <p:sldId id="273" r:id="rId19"/>
    <p:sldId id="274" r:id="rId20"/>
    <p:sldId id="275" r:id="rId21"/>
    <p:sldId id="272" r:id="rId22"/>
    <p:sldId id="286" r:id="rId23"/>
    <p:sldId id="285" r:id="rId24"/>
    <p:sldId id="276" r:id="rId25"/>
    <p:sldId id="277" r:id="rId26"/>
    <p:sldId id="287" r:id="rId27"/>
    <p:sldId id="288" r:id="rId28"/>
    <p:sldId id="289" r:id="rId29"/>
    <p:sldId id="290" r:id="rId30"/>
    <p:sldId id="291" r:id="rId31"/>
    <p:sldId id="284" r:id="rId32"/>
    <p:sldId id="292" r:id="rId33"/>
    <p:sldId id="293" r:id="rId34"/>
    <p:sldId id="282" r:id="rId35"/>
    <p:sldId id="294" r:id="rId36"/>
    <p:sldId id="29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>
        <p:scale>
          <a:sx n="112" d="100"/>
          <a:sy n="112" d="100"/>
        </p:scale>
        <p:origin x="3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FFCF-8EAC-4250-A265-C97E9517D4D2}" type="datetimeFigureOut">
              <a:rPr lang="en-GB" smtClean="0"/>
              <a:t>10/10/2019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AECC8-FAD9-445F-8C97-A9507726E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66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26" name="Picture 2" descr="Image result for school of informatics edinburgh logo">
            <a:extLst>
              <a:ext uri="{FF2B5EF4-FFF2-40B4-BE49-F238E27FC236}">
                <a16:creationId xmlns:a16="http://schemas.microsoft.com/office/drawing/2014/main" id="{64024A28-177C-4A86-9505-868CB12B17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0890783" y="133350"/>
            <a:ext cx="1157287" cy="12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25508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6E0014FD-60EF-45F1-99DA-44933AA3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6" name="Picture 2" descr="Image result for school of informatics edinburgh logo">
            <a:extLst>
              <a:ext uri="{FF2B5EF4-FFF2-40B4-BE49-F238E27FC236}">
                <a16:creationId xmlns:a16="http://schemas.microsoft.com/office/drawing/2014/main" id="{767DAEEF-1902-4D3C-9B8F-48CBD86EC9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9" t="10054" r="16849" b="16305"/>
          <a:stretch/>
        </p:blipFill>
        <p:spPr bwMode="auto">
          <a:xfrm>
            <a:off x="11153389" y="154365"/>
            <a:ext cx="838258" cy="93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10/10/19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6" r:id="rId2"/>
    <p:sldLayoutId id="2147483847" r:id="rId3"/>
    <p:sldLayoutId id="2147483842" r:id="rId4"/>
    <p:sldLayoutId id="2147483843" r:id="rId5"/>
    <p:sldLayoutId id="2147483844" r:id="rId6"/>
    <p:sldLayoutId id="2147483845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citation.cfm?id=15902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dl.acm.org/citation.cfm?id=1590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10" Type="http://schemas.openxmlformats.org/officeDocument/2006/relationships/image" Target="../media/image28.sv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isneyAnimation/status/1146085535057715200" TargetMode="Externa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hyperlink" Target="https://jo.dreggn.org/path-tracing-in-production/2019/index.html" TargetMode="External"/><Relationship Id="rId4" Type="http://schemas.openxmlformats.org/officeDocument/2006/relationships/image" Target="../media/image21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madebyevan.com/webgl-path-tracin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afs/cs/academic/class/15462-f09/www/lec/lec9.pdf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7: Path tracing</a:t>
            </a:r>
          </a:p>
          <a:p>
            <a:r>
              <a:rPr lang="en-GB" dirty="0"/>
              <a:t>Kartic </a:t>
            </a:r>
            <a:r>
              <a:rPr lang="en-GB" dirty="0" err="1"/>
              <a:t>Subr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711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77EDA4-085C-2641-859D-4EFB01019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6" r="-3" b="16592"/>
          <a:stretch/>
        </p:blipFill>
        <p:spPr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58FBD-A4EA-164E-90FF-C5728E1D6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94" r="-3" b="23114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B4809-EC92-EF4B-BB50-1F5F51696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298" b="2622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82C4F-5A48-A646-A645-338D91DD9E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20" r="1" b="16127"/>
          <a:stretch/>
        </p:blipFill>
        <p:spPr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F3015B-A067-ED47-82C7-FF7693674309}"/>
              </a:ext>
            </a:extLst>
          </p:cNvPr>
          <p:cNvSpPr txBox="1"/>
          <p:nvPr/>
        </p:nvSpPr>
        <p:spPr>
          <a:xfrm>
            <a:off x="-1" y="33130"/>
            <a:ext cx="2080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phase functions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C96FCE-DB51-744D-ABAF-3D49833450A1}"/>
              </a:ext>
            </a:extLst>
          </p:cNvPr>
          <p:cNvSpPr/>
          <p:nvPr/>
        </p:nvSpPr>
        <p:spPr>
          <a:xfrm>
            <a:off x="0" y="3106464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BSSRDF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6E92D6-BCCD-FE45-AE51-FD458371C951}"/>
              </a:ext>
            </a:extLst>
          </p:cNvPr>
          <p:cNvSpPr/>
          <p:nvPr/>
        </p:nvSpPr>
        <p:spPr>
          <a:xfrm>
            <a:off x="11281988" y="60904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BSDF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CEF75-E140-1049-AC77-CFD0AA3F6BF7}"/>
              </a:ext>
            </a:extLst>
          </p:cNvPr>
          <p:cNvSpPr/>
          <p:nvPr/>
        </p:nvSpPr>
        <p:spPr>
          <a:xfrm>
            <a:off x="11140923" y="3887894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SvBRDF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A73BB0-8A16-014B-8A6F-5C5188AF651E}"/>
              </a:ext>
            </a:extLst>
          </p:cNvPr>
          <p:cNvSpPr txBox="1"/>
          <p:nvPr/>
        </p:nvSpPr>
        <p:spPr>
          <a:xfrm>
            <a:off x="3332385" y="107070"/>
            <a:ext cx="65697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commonly used material models</a:t>
            </a:r>
          </a:p>
        </p:txBody>
      </p:sp>
    </p:spTree>
    <p:extLst>
      <p:ext uri="{BB962C8B-B14F-4D97-AF65-F5344CB8AC3E}">
        <p14:creationId xmlns:p14="http://schemas.microsoft.com/office/powerpoint/2010/main" val="231800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FA4182B8-0B77-3F4D-A24C-A6D4639B7E89}"/>
              </a:ext>
            </a:extLst>
          </p:cNvPr>
          <p:cNvSpPr/>
          <p:nvPr/>
        </p:nvSpPr>
        <p:spPr>
          <a:xfrm flipH="1">
            <a:off x="4742054" y="4621240"/>
            <a:ext cx="1970388" cy="999853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3511" h="2559228">
                <a:moveTo>
                  <a:pt x="53497" y="2524503"/>
                </a:moveTo>
                <a:cubicBezTo>
                  <a:pt x="-108548" y="2262143"/>
                  <a:pt x="119088" y="1791439"/>
                  <a:pt x="447037" y="1586953"/>
                </a:cubicBezTo>
                <a:cubicBezTo>
                  <a:pt x="774986" y="1382467"/>
                  <a:pt x="1318996" y="1561875"/>
                  <a:pt x="2021193" y="1297587"/>
                </a:cubicBezTo>
                <a:cubicBezTo>
                  <a:pt x="2723390" y="1033299"/>
                  <a:pt x="4482743" y="-41218"/>
                  <a:pt x="4660222" y="1222"/>
                </a:cubicBezTo>
                <a:cubicBezTo>
                  <a:pt x="4837701" y="43662"/>
                  <a:pt x="3180591" y="1374750"/>
                  <a:pt x="3086065" y="1552228"/>
                </a:cubicBezTo>
                <a:cubicBezTo>
                  <a:pt x="2991539" y="1729706"/>
                  <a:pt x="3084136" y="1729708"/>
                  <a:pt x="3120789" y="1830022"/>
                </a:cubicBezTo>
                <a:cubicBezTo>
                  <a:pt x="3157442" y="1930336"/>
                  <a:pt x="3278975" y="2032580"/>
                  <a:pt x="3305983" y="2154114"/>
                </a:cubicBezTo>
                <a:cubicBezTo>
                  <a:pt x="3332991" y="2275648"/>
                  <a:pt x="3278977" y="2536078"/>
                  <a:pt x="3282835" y="2559228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3148054" y="5631262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6084396" y="3942563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Reflection: multiple incident rays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6CFA41-6A27-E94A-BFBF-DF2821554A88}"/>
              </a:ext>
            </a:extLst>
          </p:cNvPr>
          <p:cNvGrpSpPr/>
          <p:nvPr/>
        </p:nvGrpSpPr>
        <p:grpSpPr>
          <a:xfrm>
            <a:off x="3005970" y="4210371"/>
            <a:ext cx="4517750" cy="1420891"/>
            <a:chOff x="3005970" y="4210371"/>
            <a:chExt cx="4517750" cy="142089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1BCC9D8-1A1C-6540-B807-96C4E809D7E6}"/>
                </a:ext>
              </a:extLst>
            </p:cNvPr>
            <p:cNvGrpSpPr/>
            <p:nvPr/>
          </p:nvGrpSpPr>
          <p:grpSpPr>
            <a:xfrm>
              <a:off x="3005970" y="4394852"/>
              <a:ext cx="3078426" cy="1236410"/>
              <a:chOff x="2788686" y="2714266"/>
              <a:chExt cx="3078426" cy="123641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EC59864-112E-3941-97D2-BCC0055CD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5D5D43-F4D5-FA4D-A77B-D6F893F416B3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DACFF57-AF41-F64D-A216-BA612A00251D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FE0568-6148-BD43-943C-2B3AD921EA87}"/>
                  </a:ext>
                </a:extLst>
              </p:cNvPr>
              <p:cNvCxnSpPr>
                <a:cxnSpLocks/>
                <a:stCxn id="7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472CDE5-DEE6-B14D-9DAF-B27514F5D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6921" y="4210371"/>
              <a:ext cx="1446799" cy="14030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109C75-5F20-C149-883E-9DAE3E312BF4}"/>
              </a:ext>
            </a:extLst>
          </p:cNvPr>
          <p:cNvSpPr txBox="1"/>
          <p:nvPr/>
        </p:nvSpPr>
        <p:spPr>
          <a:xfrm>
            <a:off x="3355563" y="5918986"/>
            <a:ext cx="593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contributions for different directions weighted by 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/>
              <p:nvPr/>
            </p:nvSpPr>
            <p:spPr>
              <a:xfrm>
                <a:off x="4234684" y="1297172"/>
                <a:ext cx="4339689" cy="3695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684" y="1297172"/>
                <a:ext cx="4339689" cy="369588"/>
              </a:xfrm>
              <a:prstGeom prst="rect">
                <a:avLst/>
              </a:prstGeom>
              <a:blipFill>
                <a:blip r:embed="rId2"/>
                <a:stretch>
                  <a:fillRect l="-2041" t="-166667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D355FC84-CA5B-8F4A-9950-D9FA29C1E5D4}"/>
              </a:ext>
            </a:extLst>
          </p:cNvPr>
          <p:cNvGrpSpPr/>
          <p:nvPr/>
        </p:nvGrpSpPr>
        <p:grpSpPr>
          <a:xfrm>
            <a:off x="3347661" y="3608291"/>
            <a:ext cx="4844765" cy="1486601"/>
            <a:chOff x="3347661" y="3608291"/>
            <a:chExt cx="4844765" cy="14866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601F57C-BE8D-E444-B41D-174DF058ACEB}"/>
                </a:ext>
              </a:extLst>
            </p:cNvPr>
            <p:cNvGrpSpPr/>
            <p:nvPr/>
          </p:nvGrpSpPr>
          <p:grpSpPr>
            <a:xfrm rot="1322445">
              <a:off x="3347661" y="3858482"/>
              <a:ext cx="3078426" cy="1236410"/>
              <a:chOff x="2788686" y="2714266"/>
              <a:chExt cx="3078426" cy="123641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A1A8284-83AE-7342-B4EB-E6D4CB890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60439B9-F323-334A-8DCE-0156060367AD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F9C9D6F-AC2D-F548-9C16-506CDCC97E8C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50A240-A37C-6E48-A47F-042181F38188}"/>
                  </a:ext>
                </a:extLst>
              </p:cNvPr>
              <p:cNvCxnSpPr>
                <a:cxnSpLocks/>
                <a:stCxn id="1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362285C-0573-D342-AF7D-13773A7D38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9007" y="3608291"/>
              <a:ext cx="673419" cy="597851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E1E35C-24A5-3B47-ADCB-EDD2A8E6E198}"/>
              </a:ext>
            </a:extLst>
          </p:cNvPr>
          <p:cNvGrpSpPr/>
          <p:nvPr/>
        </p:nvGrpSpPr>
        <p:grpSpPr>
          <a:xfrm>
            <a:off x="5086067" y="2464354"/>
            <a:ext cx="3655815" cy="3078426"/>
            <a:chOff x="5086067" y="2464354"/>
            <a:chExt cx="3655815" cy="30784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88DBBF-7567-A04C-9DCA-B058217CDAE5}"/>
                </a:ext>
              </a:extLst>
            </p:cNvPr>
            <p:cNvGrpSpPr/>
            <p:nvPr/>
          </p:nvGrpSpPr>
          <p:grpSpPr>
            <a:xfrm rot="3274328">
              <a:off x="4165059" y="3385362"/>
              <a:ext cx="3078426" cy="1236410"/>
              <a:chOff x="2788686" y="2714266"/>
              <a:chExt cx="3078426" cy="123641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C989C76-666B-7F4C-994F-AB7ADFF3C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A465841-F1D6-A94B-90EA-2AD6A53B532C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9841339-D294-6642-80DD-7BC64DE1EE5F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C881706-79A7-864F-A862-F29EB706B801}"/>
                  </a:ext>
                </a:extLst>
              </p:cNvPr>
              <p:cNvCxnSpPr>
                <a:cxnSpLocks/>
                <a:stCxn id="2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46CC59-98C6-294F-AB86-A91284BA6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616" y="3181862"/>
              <a:ext cx="508266" cy="41772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B1B7F-B5E6-7348-8841-85794F44A6A1}"/>
              </a:ext>
            </a:extLst>
          </p:cNvPr>
          <p:cNvGrpSpPr/>
          <p:nvPr/>
        </p:nvGrpSpPr>
        <p:grpSpPr>
          <a:xfrm>
            <a:off x="5865571" y="2472793"/>
            <a:ext cx="3392251" cy="3078426"/>
            <a:chOff x="5865571" y="2472793"/>
            <a:chExt cx="3392251" cy="30784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A7F51C-0866-0344-8BDB-082E6865916E}"/>
                </a:ext>
              </a:extLst>
            </p:cNvPr>
            <p:cNvGrpSpPr/>
            <p:nvPr/>
          </p:nvGrpSpPr>
          <p:grpSpPr>
            <a:xfrm rot="4875203">
              <a:off x="4944563" y="3393801"/>
              <a:ext cx="3078426" cy="1236410"/>
              <a:chOff x="2788686" y="2714266"/>
              <a:chExt cx="3078426" cy="123641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609DB8B-3CC7-6443-B390-6AC3C5872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883D3CA-A833-F941-B73F-BCCBF50BBB1E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3D367B0-EC46-194F-8078-5A8E163D92A1}"/>
                  </a:ext>
                </a:extLst>
              </p:cNvPr>
              <p:cNvCxnSpPr>
                <a:cxnSpLocks/>
                <a:stCxn id="2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1E31D86-5807-A242-BA86-E77D30AEEFCA}"/>
                  </a:ext>
                </a:extLst>
              </p:cNvPr>
              <p:cNvCxnSpPr>
                <a:cxnSpLocks/>
                <a:stCxn id="2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A543161-7BD7-CB40-A814-8040384C5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7788" y="2799382"/>
              <a:ext cx="440034" cy="310129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1C8A95-DCF7-C042-900E-739F21A70649}"/>
              </a:ext>
            </a:extLst>
          </p:cNvPr>
          <p:cNvGrpSpPr/>
          <p:nvPr/>
        </p:nvGrpSpPr>
        <p:grpSpPr>
          <a:xfrm>
            <a:off x="6406782" y="2451519"/>
            <a:ext cx="3302648" cy="3352777"/>
            <a:chOff x="6406782" y="2451519"/>
            <a:chExt cx="3302648" cy="33527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C99C83-B1E6-9C46-BDF9-C35C37F524F7}"/>
                </a:ext>
              </a:extLst>
            </p:cNvPr>
            <p:cNvGrpSpPr/>
            <p:nvPr/>
          </p:nvGrpSpPr>
          <p:grpSpPr>
            <a:xfrm rot="6130672">
              <a:off x="5485774" y="3646878"/>
              <a:ext cx="3078426" cy="1236410"/>
              <a:chOff x="2788686" y="2714266"/>
              <a:chExt cx="3078426" cy="1236410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BC7B490-AF79-9147-BDA0-DFAE58904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4221305-6E68-5247-A921-53FEF3E339B9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69997E9-9862-8E48-A32A-6F1A37BEFEEF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69F1F3C-170B-834B-AFC3-A54D01F83E16}"/>
                  </a:ext>
                </a:extLst>
              </p:cNvPr>
              <p:cNvCxnSpPr>
                <a:cxnSpLocks/>
                <a:stCxn id="3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B4A01E4-7D55-F947-BA5E-2123928B8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3215" y="2451519"/>
              <a:ext cx="376215" cy="30863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9E0054-9AA8-7A41-9715-BAEF201B25E3}"/>
              </a:ext>
            </a:extLst>
          </p:cNvPr>
          <p:cNvGrpSpPr/>
          <p:nvPr/>
        </p:nvGrpSpPr>
        <p:grpSpPr>
          <a:xfrm>
            <a:off x="6839672" y="2200680"/>
            <a:ext cx="3160771" cy="4001465"/>
            <a:chOff x="6839672" y="2200680"/>
            <a:chExt cx="3160771" cy="40014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50A253A-31FC-D74D-A96B-1F97B71A1563}"/>
                </a:ext>
              </a:extLst>
            </p:cNvPr>
            <p:cNvGrpSpPr/>
            <p:nvPr/>
          </p:nvGrpSpPr>
          <p:grpSpPr>
            <a:xfrm rot="7415101">
              <a:off x="5918664" y="4044727"/>
              <a:ext cx="3078426" cy="1236410"/>
              <a:chOff x="2788686" y="2714266"/>
              <a:chExt cx="3078426" cy="123641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F13D9D2-4E3A-B245-A3CA-F64C7AFB8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497A337-28D8-CF4A-B68D-BF94187A9D9B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1FAE534-9157-A14D-833A-6137160166D4}"/>
                  </a:ext>
                </a:extLst>
              </p:cNvPr>
              <p:cNvCxnSpPr>
                <a:cxnSpLocks/>
                <a:stCxn id="3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AA49235-BFE0-D944-8723-B239EF2033B4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E80C70B-346A-3841-9BA2-95FB9B484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0109" y="2200680"/>
              <a:ext cx="230334" cy="202029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81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FA4182B8-0B77-3F4D-A24C-A6D4639B7E89}"/>
              </a:ext>
            </a:extLst>
          </p:cNvPr>
          <p:cNvSpPr/>
          <p:nvPr/>
        </p:nvSpPr>
        <p:spPr>
          <a:xfrm flipH="1">
            <a:off x="4742054" y="4621240"/>
            <a:ext cx="1970388" cy="999853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3511" h="2559228">
                <a:moveTo>
                  <a:pt x="53497" y="2524503"/>
                </a:moveTo>
                <a:cubicBezTo>
                  <a:pt x="-108548" y="2262143"/>
                  <a:pt x="119088" y="1791439"/>
                  <a:pt x="447037" y="1586953"/>
                </a:cubicBezTo>
                <a:cubicBezTo>
                  <a:pt x="774986" y="1382467"/>
                  <a:pt x="1318996" y="1561875"/>
                  <a:pt x="2021193" y="1297587"/>
                </a:cubicBezTo>
                <a:cubicBezTo>
                  <a:pt x="2723390" y="1033299"/>
                  <a:pt x="4482743" y="-41218"/>
                  <a:pt x="4660222" y="1222"/>
                </a:cubicBezTo>
                <a:cubicBezTo>
                  <a:pt x="4837701" y="43662"/>
                  <a:pt x="3180591" y="1374750"/>
                  <a:pt x="3086065" y="1552228"/>
                </a:cubicBezTo>
                <a:cubicBezTo>
                  <a:pt x="2991539" y="1729706"/>
                  <a:pt x="3084136" y="1729708"/>
                  <a:pt x="3120789" y="1830022"/>
                </a:cubicBezTo>
                <a:cubicBezTo>
                  <a:pt x="3157442" y="1930336"/>
                  <a:pt x="3278975" y="2032580"/>
                  <a:pt x="3305983" y="2154114"/>
                </a:cubicBezTo>
                <a:cubicBezTo>
                  <a:pt x="3332991" y="2275648"/>
                  <a:pt x="3278977" y="2536078"/>
                  <a:pt x="3282835" y="2559228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3148054" y="5631262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6084396" y="3942563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emission from surface at </a:t>
            </a:r>
            <a:r>
              <a:rPr lang="en-US" i="1" dirty="0"/>
              <a:t>x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6CFA41-6A27-E94A-BFBF-DF2821554A88}"/>
              </a:ext>
            </a:extLst>
          </p:cNvPr>
          <p:cNvGrpSpPr/>
          <p:nvPr/>
        </p:nvGrpSpPr>
        <p:grpSpPr>
          <a:xfrm>
            <a:off x="3005970" y="4210371"/>
            <a:ext cx="4517750" cy="1420891"/>
            <a:chOff x="3005970" y="4210371"/>
            <a:chExt cx="4517750" cy="142089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1BCC9D8-1A1C-6540-B807-96C4E809D7E6}"/>
                </a:ext>
              </a:extLst>
            </p:cNvPr>
            <p:cNvGrpSpPr/>
            <p:nvPr/>
          </p:nvGrpSpPr>
          <p:grpSpPr>
            <a:xfrm>
              <a:off x="3005970" y="4394852"/>
              <a:ext cx="3078426" cy="1236410"/>
              <a:chOff x="2788686" y="2714266"/>
              <a:chExt cx="3078426" cy="123641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EC59864-112E-3941-97D2-BCC0055CD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5D5D43-F4D5-FA4D-A77B-D6F893F416B3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DACFF57-AF41-F64D-A216-BA612A00251D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6FE0568-6148-BD43-943C-2B3AD921EA87}"/>
                  </a:ext>
                </a:extLst>
              </p:cNvPr>
              <p:cNvCxnSpPr>
                <a:cxnSpLocks/>
                <a:stCxn id="7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472CDE5-DEE6-B14D-9DAF-B27514F5D8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6921" y="4210371"/>
              <a:ext cx="1446799" cy="140302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A109C75-5F20-C149-883E-9DAE3E312BF4}"/>
              </a:ext>
            </a:extLst>
          </p:cNvPr>
          <p:cNvSpPr txBox="1"/>
          <p:nvPr/>
        </p:nvSpPr>
        <p:spPr>
          <a:xfrm>
            <a:off x="3355563" y="5918986"/>
            <a:ext cx="593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contributions for different directions weighted by BRDF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/>
              <p:nvPr/>
            </p:nvSpPr>
            <p:spPr>
              <a:xfrm>
                <a:off x="3559744" y="1371591"/>
                <a:ext cx="5931298" cy="3695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 +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r>
                          <a:rPr lang="en-GB" sz="240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75C4F86-71F8-8C45-A09C-32125D78B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744" y="1371591"/>
                <a:ext cx="5931298" cy="369588"/>
              </a:xfrm>
              <a:prstGeom prst="rect">
                <a:avLst/>
              </a:prstGeom>
              <a:blipFill>
                <a:blip r:embed="rId2"/>
                <a:stretch>
                  <a:fillRect l="-1496" t="-175862" b="-25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D355FC84-CA5B-8F4A-9950-D9FA29C1E5D4}"/>
              </a:ext>
            </a:extLst>
          </p:cNvPr>
          <p:cNvGrpSpPr/>
          <p:nvPr/>
        </p:nvGrpSpPr>
        <p:grpSpPr>
          <a:xfrm>
            <a:off x="3347661" y="3608291"/>
            <a:ext cx="4844765" cy="1486601"/>
            <a:chOff x="3347661" y="3608291"/>
            <a:chExt cx="4844765" cy="14866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601F57C-BE8D-E444-B41D-174DF058ACEB}"/>
                </a:ext>
              </a:extLst>
            </p:cNvPr>
            <p:cNvGrpSpPr/>
            <p:nvPr/>
          </p:nvGrpSpPr>
          <p:grpSpPr>
            <a:xfrm rot="1322445">
              <a:off x="3347661" y="3858482"/>
              <a:ext cx="3078426" cy="1236410"/>
              <a:chOff x="2788686" y="2714266"/>
              <a:chExt cx="3078426" cy="123641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A1A8284-83AE-7342-B4EB-E6D4CB890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60439B9-F323-334A-8DCE-0156060367AD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F9C9D6F-AC2D-F548-9C16-506CDCC97E8C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650A240-A37C-6E48-A47F-042181F38188}"/>
                  </a:ext>
                </a:extLst>
              </p:cNvPr>
              <p:cNvCxnSpPr>
                <a:cxnSpLocks/>
                <a:stCxn id="1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92D05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362285C-0573-D342-AF7D-13773A7D38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9007" y="3608291"/>
              <a:ext cx="673419" cy="597851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E1E35C-24A5-3B47-ADCB-EDD2A8E6E198}"/>
              </a:ext>
            </a:extLst>
          </p:cNvPr>
          <p:cNvGrpSpPr/>
          <p:nvPr/>
        </p:nvGrpSpPr>
        <p:grpSpPr>
          <a:xfrm>
            <a:off x="5086067" y="2464354"/>
            <a:ext cx="3655815" cy="3078426"/>
            <a:chOff x="5086067" y="2464354"/>
            <a:chExt cx="3655815" cy="30784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88DBBF-7567-A04C-9DCA-B058217CDAE5}"/>
                </a:ext>
              </a:extLst>
            </p:cNvPr>
            <p:cNvGrpSpPr/>
            <p:nvPr/>
          </p:nvGrpSpPr>
          <p:grpSpPr>
            <a:xfrm rot="3274328">
              <a:off x="4165059" y="3385362"/>
              <a:ext cx="3078426" cy="1236410"/>
              <a:chOff x="2788686" y="2714266"/>
              <a:chExt cx="3078426" cy="123641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C989C76-666B-7F4C-994F-AB7ADFF3C5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A465841-F1D6-A94B-90EA-2AD6A53B532C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9841339-D294-6642-80DD-7BC64DE1EE5F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C881706-79A7-864F-A862-F29EB706B801}"/>
                  </a:ext>
                </a:extLst>
              </p:cNvPr>
              <p:cNvCxnSpPr>
                <a:cxnSpLocks/>
                <a:stCxn id="2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946CC59-98C6-294F-AB86-A91284BA6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616" y="3181862"/>
              <a:ext cx="508266" cy="41772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B1B7F-B5E6-7348-8841-85794F44A6A1}"/>
              </a:ext>
            </a:extLst>
          </p:cNvPr>
          <p:cNvGrpSpPr/>
          <p:nvPr/>
        </p:nvGrpSpPr>
        <p:grpSpPr>
          <a:xfrm>
            <a:off x="5865571" y="2472793"/>
            <a:ext cx="3392251" cy="3078426"/>
            <a:chOff x="5865571" y="2472793"/>
            <a:chExt cx="3392251" cy="307842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A7F51C-0866-0344-8BDB-082E6865916E}"/>
                </a:ext>
              </a:extLst>
            </p:cNvPr>
            <p:cNvGrpSpPr/>
            <p:nvPr/>
          </p:nvGrpSpPr>
          <p:grpSpPr>
            <a:xfrm rot="4875203">
              <a:off x="4944563" y="3393801"/>
              <a:ext cx="3078426" cy="1236410"/>
              <a:chOff x="2788686" y="2714266"/>
              <a:chExt cx="3078426" cy="123641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609DB8B-3CC7-6443-B390-6AC3C5872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883D3CA-A833-F941-B73F-BCCBF50BBB1E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3D367B0-EC46-194F-8078-5A8E163D92A1}"/>
                  </a:ext>
                </a:extLst>
              </p:cNvPr>
              <p:cNvCxnSpPr>
                <a:cxnSpLocks/>
                <a:stCxn id="2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1E31D86-5807-A242-BA86-E77D30AEEFCA}"/>
                  </a:ext>
                </a:extLst>
              </p:cNvPr>
              <p:cNvCxnSpPr>
                <a:cxnSpLocks/>
                <a:stCxn id="2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A543161-7BD7-CB40-A814-8040384C5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7788" y="2799382"/>
              <a:ext cx="440034" cy="310129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1C8A95-DCF7-C042-900E-739F21A70649}"/>
              </a:ext>
            </a:extLst>
          </p:cNvPr>
          <p:cNvGrpSpPr/>
          <p:nvPr/>
        </p:nvGrpSpPr>
        <p:grpSpPr>
          <a:xfrm>
            <a:off x="6406782" y="2451519"/>
            <a:ext cx="3302648" cy="3352777"/>
            <a:chOff x="6406782" y="2451519"/>
            <a:chExt cx="3302648" cy="335277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C99C83-B1E6-9C46-BDF9-C35C37F524F7}"/>
                </a:ext>
              </a:extLst>
            </p:cNvPr>
            <p:cNvGrpSpPr/>
            <p:nvPr/>
          </p:nvGrpSpPr>
          <p:grpSpPr>
            <a:xfrm rot="6130672">
              <a:off x="5485774" y="3646878"/>
              <a:ext cx="3078426" cy="1236410"/>
              <a:chOff x="2788686" y="2714266"/>
              <a:chExt cx="3078426" cy="1236410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7BC7B490-AF79-9147-BDA0-DFAE589043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4221305-6E68-5247-A921-53FEF3E339B9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69997E9-9862-8E48-A32A-6F1A37BEFEEF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69F1F3C-170B-834B-AFC3-A54D01F83E16}"/>
                  </a:ext>
                </a:extLst>
              </p:cNvPr>
              <p:cNvCxnSpPr>
                <a:cxnSpLocks/>
                <a:stCxn id="31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7030A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B4A01E4-7D55-F947-BA5E-2123928B8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3215" y="2451519"/>
              <a:ext cx="376215" cy="308635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9E0054-9AA8-7A41-9715-BAEF201B25E3}"/>
              </a:ext>
            </a:extLst>
          </p:cNvPr>
          <p:cNvGrpSpPr/>
          <p:nvPr/>
        </p:nvGrpSpPr>
        <p:grpSpPr>
          <a:xfrm>
            <a:off x="6839672" y="2200680"/>
            <a:ext cx="3160771" cy="4001465"/>
            <a:chOff x="6839672" y="2200680"/>
            <a:chExt cx="3160771" cy="40014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50A253A-31FC-D74D-A96B-1F97B71A1563}"/>
                </a:ext>
              </a:extLst>
            </p:cNvPr>
            <p:cNvGrpSpPr/>
            <p:nvPr/>
          </p:nvGrpSpPr>
          <p:grpSpPr>
            <a:xfrm rot="7415101">
              <a:off x="5918664" y="4044727"/>
              <a:ext cx="3078426" cy="1236410"/>
              <a:chOff x="2788686" y="2714266"/>
              <a:chExt cx="3078426" cy="123641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F13D9D2-4E3A-B245-A3CA-F64C7AFB83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8686" y="2714266"/>
                <a:ext cx="2584650" cy="1043352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497A337-28D8-CF4A-B68D-BF94187A9D9B}"/>
                  </a:ext>
                </a:extLst>
              </p:cNvPr>
              <p:cNvSpPr/>
              <p:nvPr/>
            </p:nvSpPr>
            <p:spPr>
              <a:xfrm rot="1315407">
                <a:off x="3368869" y="2726692"/>
                <a:ext cx="152400" cy="492370"/>
              </a:xfrm>
              <a:prstGeom prst="ellipse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1FAE534-9157-A14D-833A-6137160166D4}"/>
                  </a:ext>
                </a:extLst>
              </p:cNvPr>
              <p:cNvCxnSpPr>
                <a:cxnSpLocks/>
                <a:stCxn id="36" idx="0"/>
              </p:cNvCxnSpPr>
              <p:nvPr/>
            </p:nvCxnSpPr>
            <p:spPr>
              <a:xfrm>
                <a:off x="3536986" y="2744495"/>
                <a:ext cx="2330126" cy="1206181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AA49235-BFE0-D944-8723-B239EF2033B4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3353152" y="3201259"/>
                <a:ext cx="2513960" cy="74941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E80C70B-346A-3841-9BA2-95FB9B484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0109" y="2200680"/>
              <a:ext cx="230334" cy="202029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989DB8-4AC1-DC45-9F1D-F47C6A319E1E}"/>
              </a:ext>
            </a:extLst>
          </p:cNvPr>
          <p:cNvCxnSpPr/>
          <p:nvPr/>
        </p:nvCxnSpPr>
        <p:spPr>
          <a:xfrm flipV="1">
            <a:off x="10075394" y="1711199"/>
            <a:ext cx="501987" cy="43040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52467352-050B-904A-BF23-0DB0EFBCC2A8}"/>
              </a:ext>
            </a:extLst>
          </p:cNvPr>
          <p:cNvCxnSpPr/>
          <p:nvPr/>
        </p:nvCxnSpPr>
        <p:spPr>
          <a:xfrm>
            <a:off x="5072095" y="1771159"/>
            <a:ext cx="5018289" cy="185220"/>
          </a:xfrm>
          <a:prstGeom prst="bentConnector3">
            <a:avLst>
              <a:gd name="adj1" fmla="val 11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18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limit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D000CE2-811D-5243-AF72-65EADBC9EDD3}"/>
                  </a:ext>
                </a:extLst>
              </p:cNvPr>
              <p:cNvSpPr txBox="1"/>
              <p:nvPr/>
            </p:nvSpPr>
            <p:spPr>
              <a:xfrm>
                <a:off x="1214209" y="1296309"/>
                <a:ext cx="8929068" cy="7956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.  +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ρ</m:t>
                        </m:r>
                        <m:d>
                          <m:d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</m:e>
                        </m:d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 </m:t>
                        </m:r>
                        <m:r>
                          <m:rPr>
                            <m:nor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d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D000CE2-811D-5243-AF72-65EADBC9E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209" y="1296309"/>
                <a:ext cx="8929068" cy="795667"/>
              </a:xfrm>
              <a:prstGeom prst="rect">
                <a:avLst/>
              </a:prstGeom>
              <a:blipFill>
                <a:blip r:embed="rId2"/>
                <a:stretch>
                  <a:fillRect l="-1280" t="-96875" b="-89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C9EDDD-B8C5-D84F-9DBB-DA146D6AC2A0}"/>
              </a:ext>
            </a:extLst>
          </p:cNvPr>
          <p:cNvCxnSpPr/>
          <p:nvPr/>
        </p:nvCxnSpPr>
        <p:spPr>
          <a:xfrm>
            <a:off x="4931764" y="1783830"/>
            <a:ext cx="0" cy="1274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E2617E-84D7-DF4D-B814-5D4EA4769118}"/>
              </a:ext>
            </a:extLst>
          </p:cNvPr>
          <p:cNvCxnSpPr>
            <a:cxnSpLocks/>
          </p:cNvCxnSpPr>
          <p:nvPr/>
        </p:nvCxnSpPr>
        <p:spPr>
          <a:xfrm>
            <a:off x="5294026" y="1783830"/>
            <a:ext cx="0" cy="2443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97BDA83-ECAC-304D-8B4F-2328F672DC79}"/>
              </a:ext>
            </a:extLst>
          </p:cNvPr>
          <p:cNvCxnSpPr>
            <a:cxnSpLocks/>
          </p:cNvCxnSpPr>
          <p:nvPr/>
        </p:nvCxnSpPr>
        <p:spPr>
          <a:xfrm>
            <a:off x="6660629" y="1783830"/>
            <a:ext cx="0" cy="3072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8DEDDF8-6B04-1541-A9C7-4D6864744072}"/>
              </a:ext>
            </a:extLst>
          </p:cNvPr>
          <p:cNvCxnSpPr>
            <a:cxnSpLocks/>
          </p:cNvCxnSpPr>
          <p:nvPr/>
        </p:nvCxnSpPr>
        <p:spPr>
          <a:xfrm>
            <a:off x="8027232" y="1783830"/>
            <a:ext cx="0" cy="3807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1B3A627-5D7C-4F4A-87D4-4E66369A305F}"/>
              </a:ext>
            </a:extLst>
          </p:cNvPr>
          <p:cNvSpPr txBox="1"/>
          <p:nvPr/>
        </p:nvSpPr>
        <p:spPr>
          <a:xfrm>
            <a:off x="3777526" y="3076731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hemisphere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A720FAC-A12D-4E4E-A50A-825096363615}"/>
              </a:ext>
            </a:extLst>
          </p:cNvPr>
          <p:cNvSpPr txBox="1"/>
          <p:nvPr/>
        </p:nvSpPr>
        <p:spPr>
          <a:xfrm>
            <a:off x="4931764" y="4281565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BRDF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1BBD56-01C4-A844-8C16-4668D343AB7B}"/>
              </a:ext>
            </a:extLst>
          </p:cNvPr>
          <p:cNvSpPr txBox="1"/>
          <p:nvPr/>
        </p:nvSpPr>
        <p:spPr>
          <a:xfrm>
            <a:off x="5671281" y="4927818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incident radiance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73830A-DA72-174C-A644-1357AE0C3A04}"/>
              </a:ext>
            </a:extLst>
          </p:cNvPr>
          <p:cNvSpPr txBox="1"/>
          <p:nvPr/>
        </p:nvSpPr>
        <p:spPr>
          <a:xfrm>
            <a:off x="6977925" y="5617366"/>
            <a:ext cx="210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cosine dependence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C8CADCE-7097-834E-9D5F-9438934D7ABD}"/>
              </a:ext>
            </a:extLst>
          </p:cNvPr>
          <p:cNvCxnSpPr>
            <a:cxnSpLocks/>
          </p:cNvCxnSpPr>
          <p:nvPr/>
        </p:nvCxnSpPr>
        <p:spPr>
          <a:xfrm>
            <a:off x="2970551" y="1768840"/>
            <a:ext cx="0" cy="764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C52CFEC-C33B-7941-BD99-83FD8E61D3B3}"/>
              </a:ext>
            </a:extLst>
          </p:cNvPr>
          <p:cNvSpPr txBox="1"/>
          <p:nvPr/>
        </p:nvSpPr>
        <p:spPr>
          <a:xfrm>
            <a:off x="2394682" y="2513364"/>
            <a:ext cx="197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emission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536EF7-DC6A-5746-A3A9-F7208076A01F}"/>
              </a:ext>
            </a:extLst>
          </p:cNvPr>
          <p:cNvSpPr/>
          <p:nvPr/>
        </p:nvSpPr>
        <p:spPr>
          <a:xfrm>
            <a:off x="3797461" y="5868252"/>
            <a:ext cx="5176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the rendering equation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069A9EE-1D96-F443-A76A-575B6E3FDE4C}"/>
              </a:ext>
            </a:extLst>
          </p:cNvPr>
          <p:cNvSpPr/>
          <p:nvPr/>
        </p:nvSpPr>
        <p:spPr>
          <a:xfrm>
            <a:off x="8958888" y="6047695"/>
            <a:ext cx="126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[Kajiya 86]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8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28C5-2548-3940-96AE-691610F0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rendering equation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C4D1A5-CD1F-EC4A-80A5-B348C5B9C1EF}"/>
              </a:ext>
            </a:extLst>
          </p:cNvPr>
          <p:cNvSpPr/>
          <p:nvPr/>
        </p:nvSpPr>
        <p:spPr>
          <a:xfrm>
            <a:off x="6605200" y="6276292"/>
            <a:ext cx="5466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[Kajiya 86] https://dl.acm.org/citation.cfm?id=15902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300DE-76C5-3242-899A-31A91BBB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8" t="20394" r="21628" b="15954"/>
          <a:stretch/>
        </p:blipFill>
        <p:spPr>
          <a:xfrm>
            <a:off x="4307305" y="2959769"/>
            <a:ext cx="3765884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3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528C5-2548-3940-96AE-691610F0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with </a:t>
            </a:r>
            <a:r>
              <a:rPr lang="en-US" dirty="0" err="1"/>
              <a:t>Whitted</a:t>
            </a:r>
            <a:r>
              <a:rPr lang="en-US" dirty="0"/>
              <a:t> raytracing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300DE-76C5-3242-899A-31A91BBB1D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8" t="20394" r="21628" b="15954"/>
          <a:stretch/>
        </p:blipFill>
        <p:spPr>
          <a:xfrm>
            <a:off x="7014137" y="1485529"/>
            <a:ext cx="3765884" cy="310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C6AF8-6A21-6144-808D-7BE7E42DA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7" t="17513" r="16252" b="16418"/>
          <a:stretch/>
        </p:blipFill>
        <p:spPr>
          <a:xfrm>
            <a:off x="753685" y="1467851"/>
            <a:ext cx="5550864" cy="3139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F20E46-BD38-3642-8EAC-3FF9BC3C54AF}"/>
              </a:ext>
            </a:extLst>
          </p:cNvPr>
          <p:cNvSpPr txBox="1"/>
          <p:nvPr/>
        </p:nvSpPr>
        <p:spPr>
          <a:xfrm>
            <a:off x="3157425" y="4910806"/>
            <a:ext cx="629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get ‘soft’ shading and lighting effects?</a:t>
            </a:r>
          </a:p>
        </p:txBody>
      </p:sp>
    </p:spTree>
    <p:extLst>
      <p:ext uri="{BB962C8B-B14F-4D97-AF65-F5344CB8AC3E}">
        <p14:creationId xmlns:p14="http://schemas.microsoft.com/office/powerpoint/2010/main" val="3884547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A7F5-324E-A44B-AFA0-8CFF2B8D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rendering equation</a:t>
            </a:r>
          </a:p>
        </p:txBody>
      </p:sp>
    </p:spTree>
    <p:extLst>
      <p:ext uri="{BB962C8B-B14F-4D97-AF65-F5344CB8AC3E}">
        <p14:creationId xmlns:p14="http://schemas.microsoft.com/office/powerpoint/2010/main" val="2614206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508688" y="4032319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2625306" y="4208206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2717350" y="4465618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C65342-A88C-5B4E-BE94-1B07E393F7BF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EA42344-4C2A-0A4C-86E2-3223A3395D2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C55B26D-F6E5-214D-BA21-8390C95A74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57F8E6-BC81-5B45-93BF-B166E2C9B5AB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DAC972-8D38-674B-87A6-157802FEB1FD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E1FDC5-AADE-BC4E-9698-0FF18484B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67" name="Graphic 66" descr="Lightbulb">
            <a:extLst>
              <a:ext uri="{FF2B5EF4-FFF2-40B4-BE49-F238E27FC236}">
                <a16:creationId xmlns:a16="http://schemas.microsoft.com/office/drawing/2014/main" id="{0904918F-0B99-4F43-8407-7E37AC83F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8311695-6918-7842-86AD-FB9F0B1A370F}"/>
              </a:ext>
            </a:extLst>
          </p:cNvPr>
          <p:cNvSpPr txBox="1"/>
          <p:nvPr/>
        </p:nvSpPr>
        <p:spPr>
          <a:xfrm>
            <a:off x="6627149" y="2043110"/>
            <a:ext cx="533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Sample hemisphere at last bounce to camera</a:t>
            </a:r>
          </a:p>
        </p:txBody>
      </p:sp>
    </p:spTree>
    <p:extLst>
      <p:ext uri="{BB962C8B-B14F-4D97-AF65-F5344CB8AC3E}">
        <p14:creationId xmlns:p14="http://schemas.microsoft.com/office/powerpoint/2010/main" val="1315184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47B27F-9F34-E94E-B002-6883ED404D04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F82603-42B8-F744-A779-884FBAD8EBD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8BE5DB9-05D1-D14F-8B7D-B2A3BCBEE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pic>
        <p:nvPicPr>
          <p:cNvPr id="51" name="Graphic 50" descr="Lightbulb">
            <a:extLst>
              <a:ext uri="{FF2B5EF4-FFF2-40B4-BE49-F238E27FC236}">
                <a16:creationId xmlns:a16="http://schemas.microsoft.com/office/drawing/2014/main" id="{2EFF7E80-579F-A248-AE0E-0F45D942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607418" y="1755008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4694877" y="2464954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3447811" y="4189094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13D9F4-EBE0-A848-B4B5-D236A2129A67}"/>
              </a:ext>
            </a:extLst>
          </p:cNvPr>
          <p:cNvGrpSpPr/>
          <p:nvPr/>
        </p:nvGrpSpPr>
        <p:grpSpPr>
          <a:xfrm rot="11208139">
            <a:off x="1910623" y="1788175"/>
            <a:ext cx="1305076" cy="591051"/>
            <a:chOff x="2664040" y="4254828"/>
            <a:chExt cx="1305076" cy="59105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5AAF92-82B8-C944-970C-EEF6F27BFE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27C15B-2E2D-134D-9141-9BAE92A19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EF4BFD-B359-8E40-84EB-F4ABDC0136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3EF637-1839-FD48-A73B-482FFCC25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559657-12BC-D04A-A13D-E1F3F6C13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43A18-6599-B442-B153-4518D3F1E1A0}"/>
              </a:ext>
            </a:extLst>
          </p:cNvPr>
          <p:cNvGrpSpPr/>
          <p:nvPr/>
        </p:nvGrpSpPr>
        <p:grpSpPr>
          <a:xfrm rot="12422855">
            <a:off x="4207691" y="2459038"/>
            <a:ext cx="1305076" cy="591051"/>
            <a:chOff x="2664040" y="4254828"/>
            <a:chExt cx="1305076" cy="59105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A867D6-6BE1-DA47-9D59-F86D8D3FB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AF49E45-DC1B-C541-B720-8F8A4AB0F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9854DB-DDD0-4F46-BB84-FD2D39595A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166144-F654-F240-80E1-7ED44A46F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1E0BCB-B3E4-9249-AFA4-2F6089EF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A972BE-F7CE-F64B-9C2F-921B84CF36B7}"/>
              </a:ext>
            </a:extLst>
          </p:cNvPr>
          <p:cNvCxnSpPr>
            <a:cxnSpLocks/>
          </p:cNvCxnSpPr>
          <p:nvPr/>
        </p:nvCxnSpPr>
        <p:spPr>
          <a:xfrm rot="12422855" flipH="1" flipV="1">
            <a:off x="5023036" y="2787398"/>
            <a:ext cx="359786" cy="271565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863E11-2971-EB4C-9982-351490B26F77}"/>
              </a:ext>
            </a:extLst>
          </p:cNvPr>
          <p:cNvCxnSpPr>
            <a:cxnSpLocks/>
          </p:cNvCxnSpPr>
          <p:nvPr/>
        </p:nvCxnSpPr>
        <p:spPr>
          <a:xfrm flipH="1">
            <a:off x="4511485" y="2669827"/>
            <a:ext cx="308807" cy="223577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4928F06-39F3-8646-9D08-F6F2EDBEF354}"/>
              </a:ext>
            </a:extLst>
          </p:cNvPr>
          <p:cNvCxnSpPr>
            <a:cxnSpLocks/>
          </p:cNvCxnSpPr>
          <p:nvPr/>
        </p:nvCxnSpPr>
        <p:spPr>
          <a:xfrm flipH="1">
            <a:off x="4716448" y="2669116"/>
            <a:ext cx="221830" cy="438133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7726042-A204-E340-A32D-75FDBF3C144F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DABDAD3-4310-8648-B47B-848233DF0342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C3024FE-A47A-2744-A7EF-12AAB18A8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DB78DC4-33BC-3B4C-89FC-946A87C8A3CC}"/>
              </a:ext>
            </a:extLst>
          </p:cNvPr>
          <p:cNvSpPr txBox="1"/>
          <p:nvPr/>
        </p:nvSpPr>
        <p:spPr>
          <a:xfrm>
            <a:off x="6627149" y="2043110"/>
            <a:ext cx="533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Sample hemisphere at last bounce to camera</a:t>
            </a:r>
          </a:p>
          <a:p>
            <a:endParaRPr lang="en-US" sz="2000" dirty="0"/>
          </a:p>
          <a:p>
            <a:r>
              <a:rPr lang="en-US" sz="2000" dirty="0"/>
              <a:t>2) Trace each sample ray back to intersection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92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47B27F-9F34-E94E-B002-6883ED404D04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F82603-42B8-F744-A779-884FBAD8EBD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8BE5DB9-05D1-D14F-8B7D-B2A3BCBEE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F2525A-A715-014E-A16A-C3F97E95F9A9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C6FB24-A0D6-DD4B-BF88-461E3E55374E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738A2C-452D-DC49-A6E0-8FA73ADD9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pic>
        <p:nvPicPr>
          <p:cNvPr id="51" name="Graphic 50" descr="Lightbulb">
            <a:extLst>
              <a:ext uri="{FF2B5EF4-FFF2-40B4-BE49-F238E27FC236}">
                <a16:creationId xmlns:a16="http://schemas.microsoft.com/office/drawing/2014/main" id="{2EFF7E80-579F-A248-AE0E-0F45D942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607418" y="1755008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4694877" y="2464954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3447811" y="4189094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13D9F4-EBE0-A848-B4B5-D236A2129A67}"/>
              </a:ext>
            </a:extLst>
          </p:cNvPr>
          <p:cNvGrpSpPr/>
          <p:nvPr/>
        </p:nvGrpSpPr>
        <p:grpSpPr>
          <a:xfrm rot="11208139">
            <a:off x="1910623" y="1788175"/>
            <a:ext cx="1305076" cy="591051"/>
            <a:chOff x="2664040" y="4254828"/>
            <a:chExt cx="1305076" cy="59105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5AAF92-82B8-C944-970C-EEF6F27BFE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27C15B-2E2D-134D-9141-9BAE92A19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EF4BFD-B359-8E40-84EB-F4ABDC0136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3EF637-1839-FD48-A73B-482FFCC25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559657-12BC-D04A-A13D-E1F3F6C13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43A18-6599-B442-B153-4518D3F1E1A0}"/>
              </a:ext>
            </a:extLst>
          </p:cNvPr>
          <p:cNvGrpSpPr/>
          <p:nvPr/>
        </p:nvGrpSpPr>
        <p:grpSpPr>
          <a:xfrm rot="12422855">
            <a:off x="4207691" y="2459038"/>
            <a:ext cx="1305076" cy="591051"/>
            <a:chOff x="2664040" y="4254828"/>
            <a:chExt cx="1305076" cy="59105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A867D6-6BE1-DA47-9D59-F86D8D3FB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AF49E45-DC1B-C541-B720-8F8A4AB0F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9854DB-DDD0-4F46-BB84-FD2D39595A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166144-F654-F240-80E1-7ED44A46F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1E0BCB-B3E4-9249-AFA4-2F6089EF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A972BE-F7CE-F64B-9C2F-921B84CF36B7}"/>
              </a:ext>
            </a:extLst>
          </p:cNvPr>
          <p:cNvCxnSpPr>
            <a:cxnSpLocks/>
          </p:cNvCxnSpPr>
          <p:nvPr/>
        </p:nvCxnSpPr>
        <p:spPr>
          <a:xfrm rot="12422855" flipH="1" flipV="1">
            <a:off x="5612209" y="4267780"/>
            <a:ext cx="359786" cy="271565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863E11-2971-EB4C-9982-351490B26F77}"/>
              </a:ext>
            </a:extLst>
          </p:cNvPr>
          <p:cNvCxnSpPr>
            <a:cxnSpLocks/>
          </p:cNvCxnSpPr>
          <p:nvPr/>
        </p:nvCxnSpPr>
        <p:spPr>
          <a:xfrm flipH="1">
            <a:off x="2874281" y="4200828"/>
            <a:ext cx="308807" cy="223577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4928F06-39F3-8646-9D08-F6F2EDBEF354}"/>
              </a:ext>
            </a:extLst>
          </p:cNvPr>
          <p:cNvCxnSpPr>
            <a:cxnSpLocks/>
          </p:cNvCxnSpPr>
          <p:nvPr/>
        </p:nvCxnSpPr>
        <p:spPr>
          <a:xfrm flipH="1">
            <a:off x="4233058" y="3605627"/>
            <a:ext cx="221830" cy="438133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46B959-5D24-014B-B79D-067BAF0B40B1}"/>
              </a:ext>
            </a:extLst>
          </p:cNvPr>
          <p:cNvGrpSpPr/>
          <p:nvPr/>
        </p:nvGrpSpPr>
        <p:grpSpPr>
          <a:xfrm rot="20921279">
            <a:off x="5235316" y="4017091"/>
            <a:ext cx="1305076" cy="591051"/>
            <a:chOff x="2664040" y="4254828"/>
            <a:chExt cx="1305076" cy="59105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191EDE-F52F-CD4E-93AF-ECE105B6A2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05C2B9F-EDD4-FD40-9817-B2182EABC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FDD7C32-1283-314B-BDDD-0393588D53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256F47C-BA1D-704A-9EBD-C0D201B697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7D0AC2E-C299-B442-9879-A0798BE22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513270C-7F79-EB40-8B08-8E068EC9889F}"/>
              </a:ext>
            </a:extLst>
          </p:cNvPr>
          <p:cNvSpPr txBox="1"/>
          <p:nvPr/>
        </p:nvSpPr>
        <p:spPr>
          <a:xfrm>
            <a:off x="6627149" y="2043110"/>
            <a:ext cx="5332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Sample hemisphere at last bounce to camera</a:t>
            </a:r>
          </a:p>
          <a:p>
            <a:endParaRPr lang="en-US" sz="2000" dirty="0"/>
          </a:p>
          <a:p>
            <a:r>
              <a:rPr lang="en-US" sz="2000" dirty="0"/>
              <a:t>2) Trace each sample ray back to intersection</a:t>
            </a:r>
          </a:p>
          <a:p>
            <a:endParaRPr lang="en-US" sz="2000" dirty="0"/>
          </a:p>
          <a:p>
            <a:r>
              <a:rPr lang="en-US" sz="2000" dirty="0"/>
              <a:t>3) Sample those hemispheres</a:t>
            </a:r>
          </a:p>
          <a:p>
            <a:endParaRPr lang="en-US" sz="2000" dirty="0"/>
          </a:p>
          <a:p>
            <a:r>
              <a:rPr lang="en-US" sz="2000" dirty="0"/>
              <a:t>4) Recurse until k bounces</a:t>
            </a:r>
          </a:p>
          <a:p>
            <a:endParaRPr lang="en-US" sz="2000" dirty="0"/>
          </a:p>
          <a:p>
            <a:r>
              <a:rPr lang="en-US" sz="2000" dirty="0"/>
              <a:t>5) Use recursion results to estimate radiance</a:t>
            </a:r>
          </a:p>
        </p:txBody>
      </p:sp>
    </p:spTree>
    <p:extLst>
      <p:ext uri="{BB962C8B-B14F-4D97-AF65-F5344CB8AC3E}">
        <p14:creationId xmlns:p14="http://schemas.microsoft.com/office/powerpoint/2010/main" val="74632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BCDF-EF85-8D40-A734-9038F0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or incoming radiance at </a:t>
            </a:r>
            <a:r>
              <a:rPr lang="en-US" i="1" dirty="0"/>
              <a:t>x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7C49CC-5346-4E48-895D-2FE6C6CD02F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55CEA2-E787-DA4E-BE3C-84D95C88EFA3}"/>
              </a:ext>
            </a:extLst>
          </p:cNvPr>
          <p:cNvCxnSpPr>
            <a:cxnSpLocks/>
          </p:cNvCxnSpPr>
          <p:nvPr/>
        </p:nvCxnSpPr>
        <p:spPr>
          <a:xfrm>
            <a:off x="1312380" y="2098431"/>
            <a:ext cx="973620" cy="3516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EC8A50-BD56-3640-A77C-0392BC1815EB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FD3633-B080-FA40-A100-1145D7872265}"/>
                  </a:ext>
                </a:extLst>
              </p:cNvPr>
              <p:cNvSpPr txBox="1"/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FD3633-B080-FA40-A100-1145D7872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46219F-703B-9C4D-A630-0F191B312715}"/>
                  </a:ext>
                </a:extLst>
              </p:cNvPr>
              <p:cNvSpPr txBox="1"/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46219F-703B-9C4D-A630-0F191B312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30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33799-C05F-4D4F-B10F-C7CDB5814932}"/>
              </a:ext>
            </a:extLst>
          </p:cNvPr>
          <p:cNvGrpSpPr/>
          <p:nvPr/>
        </p:nvGrpSpPr>
        <p:grpSpPr>
          <a:xfrm>
            <a:off x="1880214" y="4041651"/>
            <a:ext cx="1305076" cy="591051"/>
            <a:chOff x="2664040" y="4254828"/>
            <a:chExt cx="1305076" cy="59105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B1FE50-8F60-EC43-9E1E-D97F233B3C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C2F518-FCBF-5E46-8BFD-130DC3BE8E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4FF3F8A-C9D8-8647-A8DA-B146E76957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42FA4A9-57BD-214B-BCD5-2390AB3D4D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03D19E9-8017-C74B-A269-8643DDAC9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5715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Estimate integrals recursively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06917B-7ECE-F54A-9E37-5DF23D3E72BE}"/>
              </a:ext>
            </a:extLst>
          </p:cNvPr>
          <p:cNvGrpSpPr/>
          <p:nvPr/>
        </p:nvGrpSpPr>
        <p:grpSpPr>
          <a:xfrm>
            <a:off x="2237875" y="4254828"/>
            <a:ext cx="549550" cy="574060"/>
            <a:chOff x="2695073" y="4223084"/>
            <a:chExt cx="2165685" cy="1099099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3FC53D-A3EB-8749-A394-F98468939A1C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B46D3A5-2BE7-2541-8479-EAEC41F241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7E36EE-3CFA-E44B-82E1-7C7AB3DCE151}"/>
              </a:ext>
            </a:extLst>
          </p:cNvPr>
          <p:cNvGrpSpPr/>
          <p:nvPr/>
        </p:nvGrpSpPr>
        <p:grpSpPr>
          <a:xfrm rot="11426196">
            <a:off x="2302459" y="1562271"/>
            <a:ext cx="549550" cy="574060"/>
            <a:chOff x="4860758" y="1812757"/>
            <a:chExt cx="2165685" cy="1099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FA799F-4B78-3948-BC1A-81074CE8D08A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2BAB9D1-34D9-524F-A402-1726EECE4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47B27F-9F34-E94E-B002-6883ED404D04}"/>
              </a:ext>
            </a:extLst>
          </p:cNvPr>
          <p:cNvGrpSpPr/>
          <p:nvPr/>
        </p:nvGrpSpPr>
        <p:grpSpPr>
          <a:xfrm rot="12473243">
            <a:off x="4706437" y="2259283"/>
            <a:ext cx="549550" cy="574060"/>
            <a:chOff x="4860758" y="1812757"/>
            <a:chExt cx="2165685" cy="10990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EF82603-42B8-F744-A779-884FBAD8EBDF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8BE5DB9-05D1-D14F-8B7D-B2A3BCBEE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F2525A-A715-014E-A16A-C3F97E95F9A9}"/>
              </a:ext>
            </a:extLst>
          </p:cNvPr>
          <p:cNvGrpSpPr/>
          <p:nvPr/>
        </p:nvGrpSpPr>
        <p:grpSpPr>
          <a:xfrm rot="21277288">
            <a:off x="5622676" y="4232023"/>
            <a:ext cx="549550" cy="574060"/>
            <a:chOff x="4860758" y="1812757"/>
            <a:chExt cx="2165685" cy="109909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1C6FB24-A0D6-DD4B-BF88-461E3E55374E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738A2C-452D-DC49-A6E0-8FA73ADD9E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098079-3D2A-FF45-89F3-4A730F7FB6BE}"/>
              </a:ext>
            </a:extLst>
          </p:cNvPr>
          <p:cNvCxnSpPr>
            <a:cxnSpLocks/>
          </p:cNvCxnSpPr>
          <p:nvPr/>
        </p:nvCxnSpPr>
        <p:spPr>
          <a:xfrm>
            <a:off x="1134128" y="3082776"/>
            <a:ext cx="1324080" cy="1506514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9" name="Graphic 48" descr="Camera">
            <a:extLst>
              <a:ext uri="{FF2B5EF4-FFF2-40B4-BE49-F238E27FC236}">
                <a16:creationId xmlns:a16="http://schemas.microsoft.com/office/drawing/2014/main" id="{C883BE4C-E8F7-9942-9DDC-9E7C46A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10" y="2354582"/>
            <a:ext cx="641369" cy="641369"/>
          </a:xfrm>
          <a:prstGeom prst="rect">
            <a:avLst/>
          </a:prstGeom>
        </p:spPr>
      </p:pic>
      <p:pic>
        <p:nvPicPr>
          <p:cNvPr id="51" name="Graphic 50" descr="Lightbulb">
            <a:extLst>
              <a:ext uri="{FF2B5EF4-FFF2-40B4-BE49-F238E27FC236}">
                <a16:creationId xmlns:a16="http://schemas.microsoft.com/office/drawing/2014/main" id="{2EFF7E80-579F-A248-AE0E-0F45D9426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7186" y="3938807"/>
            <a:ext cx="629653" cy="62965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5CA051-1848-9443-AAD7-EAD0C84670A6}"/>
              </a:ext>
            </a:extLst>
          </p:cNvPr>
          <p:cNvCxnSpPr>
            <a:cxnSpLocks/>
          </p:cNvCxnSpPr>
          <p:nvPr/>
        </p:nvCxnSpPr>
        <p:spPr>
          <a:xfrm flipV="1">
            <a:off x="2607418" y="1755008"/>
            <a:ext cx="0" cy="423966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C345E6B-36E8-5741-9DD8-6F0B93BBA559}"/>
              </a:ext>
            </a:extLst>
          </p:cNvPr>
          <p:cNvCxnSpPr>
            <a:cxnSpLocks/>
          </p:cNvCxnSpPr>
          <p:nvPr/>
        </p:nvCxnSpPr>
        <p:spPr>
          <a:xfrm flipV="1">
            <a:off x="4694877" y="2464954"/>
            <a:ext cx="330702" cy="332957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D7D949-E893-CE47-A18E-5876DBB6ACCC}"/>
              </a:ext>
            </a:extLst>
          </p:cNvPr>
          <p:cNvCxnSpPr>
            <a:cxnSpLocks/>
          </p:cNvCxnSpPr>
          <p:nvPr/>
        </p:nvCxnSpPr>
        <p:spPr>
          <a:xfrm flipV="1">
            <a:off x="3447811" y="4189094"/>
            <a:ext cx="467940" cy="167084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13D9F4-EBE0-A848-B4B5-D236A2129A67}"/>
              </a:ext>
            </a:extLst>
          </p:cNvPr>
          <p:cNvGrpSpPr/>
          <p:nvPr/>
        </p:nvGrpSpPr>
        <p:grpSpPr>
          <a:xfrm rot="11208139">
            <a:off x="1910623" y="1788175"/>
            <a:ext cx="1305076" cy="591051"/>
            <a:chOff x="2664040" y="4254828"/>
            <a:chExt cx="1305076" cy="591051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45AAF92-82B8-C944-970C-EEF6F27BFE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F27C15B-2E2D-134D-9141-9BAE92A19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FEF4BFD-B359-8E40-84EB-F4ABDC0136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C3EF637-1839-FD48-A73B-482FFCC25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E559657-12BC-D04A-A13D-E1F3F6C13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C243A18-6599-B442-B153-4518D3F1E1A0}"/>
              </a:ext>
            </a:extLst>
          </p:cNvPr>
          <p:cNvGrpSpPr/>
          <p:nvPr/>
        </p:nvGrpSpPr>
        <p:grpSpPr>
          <a:xfrm rot="12422855">
            <a:off x="4207691" y="2459038"/>
            <a:ext cx="1305076" cy="591051"/>
            <a:chOff x="2664040" y="4254828"/>
            <a:chExt cx="1305076" cy="591051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0A867D6-6BE1-DA47-9D59-F86D8D3FB3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AF49E45-DC1B-C541-B720-8F8A4AB0F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F9854DB-DDD0-4F46-BB84-FD2D39595A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3166144-F654-F240-80E1-7ED44A46F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D1E0BCB-B3E4-9249-AFA4-2F6089EF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5A972BE-F7CE-F64B-9C2F-921B84CF36B7}"/>
              </a:ext>
            </a:extLst>
          </p:cNvPr>
          <p:cNvCxnSpPr>
            <a:cxnSpLocks/>
          </p:cNvCxnSpPr>
          <p:nvPr/>
        </p:nvCxnSpPr>
        <p:spPr>
          <a:xfrm rot="12422855" flipH="1" flipV="1">
            <a:off x="5612209" y="4267780"/>
            <a:ext cx="359786" cy="271565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863E11-2971-EB4C-9982-351490B26F77}"/>
              </a:ext>
            </a:extLst>
          </p:cNvPr>
          <p:cNvCxnSpPr>
            <a:cxnSpLocks/>
          </p:cNvCxnSpPr>
          <p:nvPr/>
        </p:nvCxnSpPr>
        <p:spPr>
          <a:xfrm flipH="1">
            <a:off x="2874281" y="4200828"/>
            <a:ext cx="308807" cy="223577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4928F06-39F3-8646-9D08-F6F2EDBEF354}"/>
              </a:ext>
            </a:extLst>
          </p:cNvPr>
          <p:cNvCxnSpPr>
            <a:cxnSpLocks/>
          </p:cNvCxnSpPr>
          <p:nvPr/>
        </p:nvCxnSpPr>
        <p:spPr>
          <a:xfrm flipH="1">
            <a:off x="4233058" y="3605627"/>
            <a:ext cx="221830" cy="438133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46B959-5D24-014B-B79D-067BAF0B40B1}"/>
              </a:ext>
            </a:extLst>
          </p:cNvPr>
          <p:cNvGrpSpPr/>
          <p:nvPr/>
        </p:nvGrpSpPr>
        <p:grpSpPr>
          <a:xfrm rot="20921279">
            <a:off x="5235316" y="4017091"/>
            <a:ext cx="1305076" cy="591051"/>
            <a:chOff x="2664040" y="4254828"/>
            <a:chExt cx="1305076" cy="59105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191EDE-F52F-CD4E-93AF-ECE105B6A2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4040" y="4669070"/>
              <a:ext cx="45698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05C2B9F-EDD4-FD40-9817-B2182EABC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9348" y="4693106"/>
              <a:ext cx="499768" cy="152773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FDD7C32-1283-314B-BDDD-0393588D53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8622" y="4433573"/>
              <a:ext cx="359786" cy="271565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256F47C-BA1D-704A-9EBD-C0D201B697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735" y="4254828"/>
              <a:ext cx="0" cy="423966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7D0AC2E-C299-B442-9879-A0798BE222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32" y="4421383"/>
              <a:ext cx="336964" cy="315681"/>
            </a:xfrm>
            <a:prstGeom prst="straightConnector1">
              <a:avLst/>
            </a:prstGeom>
            <a:ln w="127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A9ED07-379B-4140-8847-D127EC63B4DC}"/>
              </a:ext>
            </a:extLst>
          </p:cNvPr>
          <p:cNvSpPr txBox="1"/>
          <p:nvPr/>
        </p:nvSpPr>
        <p:spPr>
          <a:xfrm>
            <a:off x="6627149" y="2043110"/>
            <a:ext cx="533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 bounces with n samples each</a:t>
            </a:r>
          </a:p>
          <a:p>
            <a:r>
              <a:rPr lang="en-US" sz="2000" dirty="0"/>
              <a:t>         =   </a:t>
            </a:r>
            <a:r>
              <a:rPr lang="en-US" sz="2000" dirty="0" err="1"/>
              <a:t>n^k</a:t>
            </a:r>
            <a:r>
              <a:rPr lang="en-US" sz="2000" dirty="0"/>
              <a:t> samples per pixel</a:t>
            </a:r>
          </a:p>
          <a:p>
            <a:endParaRPr lang="en-US" sz="2000" dirty="0"/>
          </a:p>
          <a:p>
            <a:r>
              <a:rPr lang="en-US" sz="2000" dirty="0"/>
              <a:t>e.g. 8000 </a:t>
            </a:r>
            <a:r>
              <a:rPr lang="en-US" sz="2000" dirty="0" err="1"/>
              <a:t>spp</a:t>
            </a:r>
            <a:r>
              <a:rPr lang="en-US" sz="2000" dirty="0"/>
              <a:t>  if n = 20 and k = 3 </a:t>
            </a:r>
          </a:p>
        </p:txBody>
      </p:sp>
    </p:spTree>
    <p:extLst>
      <p:ext uri="{BB962C8B-B14F-4D97-AF65-F5344CB8AC3E}">
        <p14:creationId xmlns:p14="http://schemas.microsoft.com/office/powerpoint/2010/main" val="226688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5854A-BAC8-0D4D-9BA4-100064F5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there be blur!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2F72D-31D6-2149-ACD2-CB0426E95B7D}"/>
              </a:ext>
            </a:extLst>
          </p:cNvPr>
          <p:cNvSpPr txBox="1"/>
          <p:nvPr/>
        </p:nvSpPr>
        <p:spPr>
          <a:xfrm>
            <a:off x="3883949" y="5576974"/>
            <a:ext cx="533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Distributed ray tracing [Cook et al 1984]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C0AE9-73AE-8244-B529-08DF7DD53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850" y="1308100"/>
            <a:ext cx="4940300" cy="424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81446-8B47-9C45-B00A-47893F06BE8D}"/>
              </a:ext>
            </a:extLst>
          </p:cNvPr>
          <p:cNvSpPr txBox="1"/>
          <p:nvPr/>
        </p:nvSpPr>
        <p:spPr>
          <a:xfrm>
            <a:off x="835153" y="1281026"/>
            <a:ext cx="53322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Numerical integration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aperture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time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materials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penumbra</a:t>
            </a:r>
          </a:p>
        </p:txBody>
      </p:sp>
    </p:spTree>
    <p:extLst>
      <p:ext uri="{BB962C8B-B14F-4D97-AF65-F5344CB8AC3E}">
        <p14:creationId xmlns:p14="http://schemas.microsoft.com/office/powerpoint/2010/main" val="1905913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7EA9-5B5E-6C43-92AB-0A76D5D3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Whitted</a:t>
            </a:r>
            <a:r>
              <a:rPr lang="en-US" dirty="0"/>
              <a:t> ray tracing – ray tree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DAA93-D5D6-9A4B-8301-EB8B76480AA9}"/>
              </a:ext>
            </a:extLst>
          </p:cNvPr>
          <p:cNvSpPr txBox="1"/>
          <p:nvPr/>
        </p:nvSpPr>
        <p:spPr>
          <a:xfrm>
            <a:off x="5375568" y="2049638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6C014-8639-6744-893E-047D34320933}"/>
              </a:ext>
            </a:extLst>
          </p:cNvPr>
          <p:cNvSpPr txBox="1"/>
          <p:nvPr/>
        </p:nvSpPr>
        <p:spPr>
          <a:xfrm>
            <a:off x="232780" y="3110328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bounce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C4775-1894-D345-AC0B-2A15929F444D}"/>
              </a:ext>
            </a:extLst>
          </p:cNvPr>
          <p:cNvSpPr txBox="1"/>
          <p:nvPr/>
        </p:nvSpPr>
        <p:spPr>
          <a:xfrm>
            <a:off x="232780" y="3962387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bounces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72477-1046-A240-9BCD-FF954BA606EC}"/>
              </a:ext>
            </a:extLst>
          </p:cNvPr>
          <p:cNvSpPr txBox="1"/>
          <p:nvPr/>
        </p:nvSpPr>
        <p:spPr>
          <a:xfrm>
            <a:off x="4970584" y="5129452"/>
            <a:ext cx="317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bounces : 3^3 = 27 rays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A61BA4E-8356-634B-A51C-1D1BFF2D7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680" t="15846" r="10997" b="24020"/>
          <a:stretch/>
        </p:blipFill>
        <p:spPr>
          <a:xfrm>
            <a:off x="890346" y="2057090"/>
            <a:ext cx="10353766" cy="3126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FA816D-28CB-4143-AD0D-70990B803BFB}"/>
              </a:ext>
            </a:extLst>
          </p:cNvPr>
          <p:cNvSpPr txBox="1"/>
          <p:nvPr/>
        </p:nvSpPr>
        <p:spPr>
          <a:xfrm>
            <a:off x="1957754" y="3110328"/>
            <a:ext cx="13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reflected ray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88576-0470-964A-A764-8E368B002AC8}"/>
              </a:ext>
            </a:extLst>
          </p:cNvPr>
          <p:cNvSpPr txBox="1"/>
          <p:nvPr/>
        </p:nvSpPr>
        <p:spPr>
          <a:xfrm>
            <a:off x="5399013" y="3010770"/>
            <a:ext cx="143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refracted ray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09550-155E-0349-9167-46E21B4E9A6C}"/>
              </a:ext>
            </a:extLst>
          </p:cNvPr>
          <p:cNvSpPr txBox="1"/>
          <p:nvPr/>
        </p:nvSpPr>
        <p:spPr>
          <a:xfrm>
            <a:off x="9016119" y="2985406"/>
            <a:ext cx="143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ray</a:t>
            </a:r>
          </a:p>
        </p:txBody>
      </p:sp>
    </p:spTree>
    <p:extLst>
      <p:ext uri="{BB962C8B-B14F-4D97-AF65-F5344CB8AC3E}">
        <p14:creationId xmlns:p14="http://schemas.microsoft.com/office/powerpoint/2010/main" val="1634659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7EA9-5B5E-6C43-92AB-0A76D5D3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ray tracing – ray tree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E3BAF5-8B4F-874A-9485-968C7D599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516721" y="2227384"/>
            <a:ext cx="11158558" cy="2977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DAA93-D5D6-9A4B-8301-EB8B76480AA9}"/>
              </a:ext>
            </a:extLst>
          </p:cNvPr>
          <p:cNvSpPr txBox="1"/>
          <p:nvPr/>
        </p:nvSpPr>
        <p:spPr>
          <a:xfrm>
            <a:off x="5375568" y="2049638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primary ray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6C014-8639-6744-893E-047D34320933}"/>
              </a:ext>
            </a:extLst>
          </p:cNvPr>
          <p:cNvSpPr txBox="1"/>
          <p:nvPr/>
        </p:nvSpPr>
        <p:spPr>
          <a:xfrm>
            <a:off x="5567856" y="3156559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bounce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C4775-1894-D345-AC0B-2A15929F444D}"/>
              </a:ext>
            </a:extLst>
          </p:cNvPr>
          <p:cNvSpPr txBox="1"/>
          <p:nvPr/>
        </p:nvSpPr>
        <p:spPr>
          <a:xfrm>
            <a:off x="5567856" y="3996136"/>
            <a:ext cx="143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bounces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72477-1046-A240-9BCD-FF954BA606EC}"/>
              </a:ext>
            </a:extLst>
          </p:cNvPr>
          <p:cNvSpPr txBox="1"/>
          <p:nvPr/>
        </p:nvSpPr>
        <p:spPr>
          <a:xfrm>
            <a:off x="4818185" y="5070837"/>
            <a:ext cx="317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bounces : 10^3 = 1000 rays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F9F06C-8836-AE42-BB12-C88C6F5867F2}"/>
              </a:ext>
            </a:extLst>
          </p:cNvPr>
          <p:cNvSpPr txBox="1"/>
          <p:nvPr/>
        </p:nvSpPr>
        <p:spPr>
          <a:xfrm>
            <a:off x="4331953" y="2571599"/>
            <a:ext cx="533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estimating integral by averaging</a:t>
            </a:r>
          </a:p>
        </p:txBody>
      </p:sp>
    </p:spTree>
    <p:extLst>
      <p:ext uri="{BB962C8B-B14F-4D97-AF65-F5344CB8AC3E}">
        <p14:creationId xmlns:p14="http://schemas.microsoft.com/office/powerpoint/2010/main" val="2837056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69AF-FC2C-184C-9829-61832980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Helps, but expensive!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C1765-0269-C449-8323-AE94B14C4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1" r="11945"/>
          <a:stretch/>
        </p:blipFill>
        <p:spPr>
          <a:xfrm>
            <a:off x="4297970" y="1768640"/>
            <a:ext cx="4316639" cy="3139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BFBA61-14A6-B947-B97C-0ABC1628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48" t="17513" r="26236" b="16418"/>
          <a:stretch/>
        </p:blipFill>
        <p:spPr>
          <a:xfrm>
            <a:off x="252663" y="1768641"/>
            <a:ext cx="3886200" cy="3139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E1434-3902-0D4E-BA57-A445559E5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992" y="1768640"/>
            <a:ext cx="3139500" cy="31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85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B5B9E-D0A7-CB43-BD87-C1A9E934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way to solve the rendering equation?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D9E11-634A-5040-95DF-FF3177E12663}"/>
              </a:ext>
            </a:extLst>
          </p:cNvPr>
          <p:cNvGrpSpPr/>
          <p:nvPr/>
        </p:nvGrpSpPr>
        <p:grpSpPr>
          <a:xfrm>
            <a:off x="7713911" y="4505935"/>
            <a:ext cx="549550" cy="574060"/>
            <a:chOff x="2695073" y="4223084"/>
            <a:chExt cx="2165685" cy="10990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051DBF3-98A8-B544-8B9D-44C6F23AFE3B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53358F-E6CE-BF4A-914C-399A66FB77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E0665A-F068-DA41-BD77-F7CA8812D1FE}"/>
              </a:ext>
            </a:extLst>
          </p:cNvPr>
          <p:cNvGrpSpPr/>
          <p:nvPr/>
        </p:nvGrpSpPr>
        <p:grpSpPr>
          <a:xfrm rot="11426196">
            <a:off x="7778495" y="1813378"/>
            <a:ext cx="549550" cy="574060"/>
            <a:chOff x="4860758" y="1812757"/>
            <a:chExt cx="2165685" cy="109909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1EADF6-0253-2F4A-A3AE-4CE244DFE3E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A33E1C1-B410-F04E-82B0-FF05A2DED7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8459D6-3FE0-DA4F-B921-2042FCE2A250}"/>
              </a:ext>
            </a:extLst>
          </p:cNvPr>
          <p:cNvGrpSpPr/>
          <p:nvPr/>
        </p:nvGrpSpPr>
        <p:grpSpPr>
          <a:xfrm rot="12473243">
            <a:off x="10182473" y="2510390"/>
            <a:ext cx="549550" cy="574060"/>
            <a:chOff x="4860758" y="1812757"/>
            <a:chExt cx="2165685" cy="1099099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90B147-DF85-4648-BD31-C2AC5C72F074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8F51D1-8D7E-A742-9204-78CA23630A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D468FE-2C6E-8D4A-AED0-907ADE41E6C7}"/>
              </a:ext>
            </a:extLst>
          </p:cNvPr>
          <p:cNvGrpSpPr/>
          <p:nvPr/>
        </p:nvGrpSpPr>
        <p:grpSpPr>
          <a:xfrm rot="21277288">
            <a:off x="11098712" y="4483130"/>
            <a:ext cx="549550" cy="574060"/>
            <a:chOff x="4860758" y="1812757"/>
            <a:chExt cx="2165685" cy="109909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C802C9-D6C6-F844-B773-54B7F7852921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BAF7C46-C002-294C-9B29-0DD8BF05B5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90D38C-A95C-3C44-A1DA-6DA5FAB47556}"/>
              </a:ext>
            </a:extLst>
          </p:cNvPr>
          <p:cNvCxnSpPr>
            <a:cxnSpLocks/>
          </p:cNvCxnSpPr>
          <p:nvPr/>
        </p:nvCxnSpPr>
        <p:spPr>
          <a:xfrm>
            <a:off x="6610164" y="3333883"/>
            <a:ext cx="1373396" cy="1568893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Graphic 21" descr="Camera">
            <a:extLst>
              <a:ext uri="{FF2B5EF4-FFF2-40B4-BE49-F238E27FC236}">
                <a16:creationId xmlns:a16="http://schemas.microsoft.com/office/drawing/2014/main" id="{41162BD3-8C37-1E41-BBC9-5FC10ACE6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9146" y="2605689"/>
            <a:ext cx="641369" cy="641369"/>
          </a:xfrm>
          <a:prstGeom prst="rect">
            <a:avLst/>
          </a:prstGeom>
        </p:spPr>
      </p:pic>
      <p:pic>
        <p:nvPicPr>
          <p:cNvPr id="23" name="Graphic 22" descr="Lightbulb">
            <a:extLst>
              <a:ext uri="{FF2B5EF4-FFF2-40B4-BE49-F238E27FC236}">
                <a16:creationId xmlns:a16="http://schemas.microsoft.com/office/drawing/2014/main" id="{1A813349-5311-3140-AA2D-7D609EF9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3222" y="4189914"/>
            <a:ext cx="629653" cy="62965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C2992C1-EB5F-AB4B-A1AF-A050910AC252}"/>
              </a:ext>
            </a:extLst>
          </p:cNvPr>
          <p:cNvGrpSpPr/>
          <p:nvPr/>
        </p:nvGrpSpPr>
        <p:grpSpPr>
          <a:xfrm>
            <a:off x="7984724" y="1966152"/>
            <a:ext cx="3401348" cy="2937674"/>
            <a:chOff x="4698436" y="1948465"/>
            <a:chExt cx="3401348" cy="293767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88303BE-CC94-1F47-8AE0-384927E31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436" y="1948465"/>
              <a:ext cx="79578" cy="2911917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9D4E9A3-3844-A34F-8C79-4D76CFFD9642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48465"/>
              <a:ext cx="2413303" cy="712602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D9AE17D-FCBF-EC40-8842-F4128420FC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4829" y="2685773"/>
              <a:ext cx="884955" cy="220036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EE9583-0C10-E445-B6A6-92890E375C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3403" y="4467077"/>
              <a:ext cx="1579851" cy="39330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215AD8A-12CF-2F4B-A717-8D86C461419D}"/>
              </a:ext>
            </a:extLst>
          </p:cNvPr>
          <p:cNvGrpSpPr/>
          <p:nvPr/>
        </p:nvGrpSpPr>
        <p:grpSpPr>
          <a:xfrm>
            <a:off x="7995416" y="2003848"/>
            <a:ext cx="3384818" cy="2911917"/>
            <a:chOff x="4709128" y="1986161"/>
            <a:chExt cx="3384818" cy="29119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421BD55-6AEF-C842-8E28-FE0E216CDC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28" y="1986161"/>
              <a:ext cx="79578" cy="2911917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C766F6-7F72-C844-80EA-A04DD2CCB41C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97618"/>
              <a:ext cx="3292420" cy="2887471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F060DE2-A413-614D-9E70-DF08A62E39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9891" y="4466027"/>
              <a:ext cx="1603363" cy="394354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6CB470D-DDC4-714C-8DA9-64F72F2044A7}"/>
              </a:ext>
            </a:extLst>
          </p:cNvPr>
          <p:cNvGrpSpPr/>
          <p:nvPr/>
        </p:nvGrpSpPr>
        <p:grpSpPr>
          <a:xfrm>
            <a:off x="7983560" y="2678554"/>
            <a:ext cx="3385982" cy="2244942"/>
            <a:chOff x="5982173" y="2895741"/>
            <a:chExt cx="3385982" cy="2244942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F4A6689-493C-3E44-8E38-1E4293191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2173" y="2920387"/>
              <a:ext cx="2517558" cy="222029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6DC986C-8B31-9C4B-AD93-6AFAE48B57AC}"/>
                </a:ext>
              </a:extLst>
            </p:cNvPr>
            <p:cNvCxnSpPr>
              <a:cxnSpLocks/>
            </p:cNvCxnSpPr>
            <p:nvPr/>
          </p:nvCxnSpPr>
          <p:spPr>
            <a:xfrm>
              <a:off x="8499730" y="2895741"/>
              <a:ext cx="868425" cy="2198465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6ABE29E-CB7E-A542-B3A4-FE988DA6C79A}"/>
              </a:ext>
            </a:extLst>
          </p:cNvPr>
          <p:cNvGrpSpPr/>
          <p:nvPr/>
        </p:nvGrpSpPr>
        <p:grpSpPr>
          <a:xfrm>
            <a:off x="7984725" y="1964289"/>
            <a:ext cx="1462653" cy="2911917"/>
            <a:chOff x="4709128" y="1986161"/>
            <a:chExt cx="1462653" cy="291191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7EF5531-CEFD-084E-B5AB-EECE547A2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28" y="1986161"/>
              <a:ext cx="79578" cy="2911917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9752D3F-5645-8946-B860-B129CABAD3BD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97618"/>
              <a:ext cx="1370255" cy="2238875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42192C2-1B28-9848-9A0A-772D16753778}"/>
              </a:ext>
            </a:extLst>
          </p:cNvPr>
          <p:cNvGrpSpPr/>
          <p:nvPr/>
        </p:nvGrpSpPr>
        <p:grpSpPr>
          <a:xfrm>
            <a:off x="8005172" y="2699474"/>
            <a:ext cx="2502517" cy="2207028"/>
            <a:chOff x="4017527" y="2388726"/>
            <a:chExt cx="2502517" cy="2207028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8D40F26-00B7-DB4B-8B7F-F5933668A8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7527" y="2407565"/>
              <a:ext cx="2502517" cy="2188189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70A13F5-BBFC-C340-9283-BC8253D4A0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1527" y="2388726"/>
              <a:ext cx="793110" cy="153854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Online Media 2" descr="dummyblank">
            <a:hlinkClick r:id="" action="ppaction://media"/>
            <a:extLst>
              <a:ext uri="{FF2B5EF4-FFF2-40B4-BE49-F238E27FC236}">
                <a16:creationId xmlns:a16="http://schemas.microsoft.com/office/drawing/2014/main" id="{2A8606BC-2C6B-8E49-8FF1-EC9896C1AF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23.0708"/>
                  <p14:fade in="443.0708"/>
                  <p14:bmkLst>
                    <p14:bmk name="Bookmark 1" time="0"/>
                    <p14:bmk name="Bookmark 2" time="2813.7247"/>
                    <p14:bmk name="Bookmark 3" time="13326.8725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1690" y="5824610"/>
            <a:ext cx="671735" cy="67173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B0859B10-4BF5-AF4F-8617-30A6C73F34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2405" t="19666" r="8830" b="24020"/>
          <a:stretch/>
        </p:blipFill>
        <p:spPr>
          <a:xfrm>
            <a:off x="536541" y="1006235"/>
            <a:ext cx="5258495" cy="474784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9E60124-B78A-794C-9B21-A9E927E28CCD}"/>
              </a:ext>
            </a:extLst>
          </p:cNvPr>
          <p:cNvGrpSpPr/>
          <p:nvPr/>
        </p:nvGrpSpPr>
        <p:grpSpPr>
          <a:xfrm>
            <a:off x="8157572" y="2851874"/>
            <a:ext cx="2502517" cy="2207028"/>
            <a:chOff x="4017527" y="2388726"/>
            <a:chExt cx="2502517" cy="220702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9882A59-57DA-F14E-9356-770E15782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7527" y="2407565"/>
              <a:ext cx="2502517" cy="2188189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064F87F-3D3F-1244-8F00-7F09F01C49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1527" y="2388726"/>
              <a:ext cx="793110" cy="1538546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319A0E-539E-D144-A513-627260001F92}"/>
              </a:ext>
            </a:extLst>
          </p:cNvPr>
          <p:cNvGrpSpPr/>
          <p:nvPr/>
        </p:nvGrpSpPr>
        <p:grpSpPr>
          <a:xfrm>
            <a:off x="2889762" y="1337050"/>
            <a:ext cx="276026" cy="4137627"/>
            <a:chOff x="2889762" y="1337050"/>
            <a:chExt cx="276026" cy="413762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990E21E-7FB2-3440-B217-F11A536BE3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1C9DC6E-9DAF-7648-A880-113572C6CD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026589F-780C-A945-A8C9-A3FB299659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309C402-4959-3840-B56E-6190A0C2CDE8}"/>
              </a:ext>
            </a:extLst>
          </p:cNvPr>
          <p:cNvGrpSpPr/>
          <p:nvPr/>
        </p:nvGrpSpPr>
        <p:grpSpPr>
          <a:xfrm>
            <a:off x="2174902" y="1360187"/>
            <a:ext cx="1011333" cy="4137626"/>
            <a:chOff x="2665141" y="1337051"/>
            <a:chExt cx="1011333" cy="4137626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87065C4-8D9D-8E49-878F-420663DDF6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6251" y="1337051"/>
              <a:ext cx="810223" cy="13794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781FA3B-1B07-B248-89BB-3E22CBDB40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7453" y="2739671"/>
              <a:ext cx="168799" cy="135552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FBA81CF-736F-3344-A5F9-F5BA173E6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5141" y="4095194"/>
              <a:ext cx="32313" cy="13794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77583D-A68F-A047-9666-878FDB45C902}"/>
              </a:ext>
            </a:extLst>
          </p:cNvPr>
          <p:cNvGrpSpPr/>
          <p:nvPr/>
        </p:nvGrpSpPr>
        <p:grpSpPr>
          <a:xfrm>
            <a:off x="3180778" y="1360187"/>
            <a:ext cx="1809718" cy="4114490"/>
            <a:chOff x="1056534" y="1385895"/>
            <a:chExt cx="1809718" cy="4114490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0F8C44C-7267-344C-93C8-1AB1BD9A93EB}"/>
                </a:ext>
              </a:extLst>
            </p:cNvPr>
            <p:cNvCxnSpPr>
              <a:cxnSpLocks/>
            </p:cNvCxnSpPr>
            <p:nvPr/>
          </p:nvCxnSpPr>
          <p:spPr>
            <a:xfrm>
              <a:off x="1056534" y="1385895"/>
              <a:ext cx="1809718" cy="13306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BD0F13B-BE65-3642-9254-9A2BE8E99D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0235" y="2739671"/>
              <a:ext cx="66017" cy="13555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D14EE77-B632-5D46-AE19-BBEB285D34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2777" y="4095194"/>
              <a:ext cx="51755" cy="14051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DC17EB5-1EFC-9D4B-8279-06A8175C8A8E}"/>
              </a:ext>
            </a:extLst>
          </p:cNvPr>
          <p:cNvCxnSpPr>
            <a:cxnSpLocks/>
          </p:cNvCxnSpPr>
          <p:nvPr/>
        </p:nvCxnSpPr>
        <p:spPr>
          <a:xfrm>
            <a:off x="3052677" y="1084390"/>
            <a:ext cx="267115" cy="241091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D527767-69FD-314D-9AD4-A1A2D1D1BF91}"/>
              </a:ext>
            </a:extLst>
          </p:cNvPr>
          <p:cNvSpPr txBox="1"/>
          <p:nvPr/>
        </p:nvSpPr>
        <p:spPr>
          <a:xfrm>
            <a:off x="1311859" y="1899335"/>
            <a:ext cx="4015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estimating integral by averaging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547D14B-9D09-3A46-863F-D2EA33F4720A}"/>
              </a:ext>
            </a:extLst>
          </p:cNvPr>
          <p:cNvGrpSpPr/>
          <p:nvPr/>
        </p:nvGrpSpPr>
        <p:grpSpPr>
          <a:xfrm>
            <a:off x="1110443" y="1360187"/>
            <a:ext cx="2070334" cy="4114490"/>
            <a:chOff x="1844690" y="785652"/>
            <a:chExt cx="2070334" cy="4114490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C63C227-C0D0-5B41-A383-D2F55E523E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0764" y="785652"/>
              <a:ext cx="1804260" cy="13523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E356B24-F562-3C4C-9B5F-6BA4946A50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4690" y="2188273"/>
              <a:ext cx="259459" cy="138266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6C7A824-B9E9-024C-8C16-E1111B106A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5411" y="3543795"/>
              <a:ext cx="20175" cy="13563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C6B613F-5DD0-5D43-B4C5-1739FAD34468}"/>
              </a:ext>
            </a:extLst>
          </p:cNvPr>
          <p:cNvGrpSpPr/>
          <p:nvPr/>
        </p:nvGrpSpPr>
        <p:grpSpPr>
          <a:xfrm>
            <a:off x="833247" y="1360186"/>
            <a:ext cx="2287854" cy="4088518"/>
            <a:chOff x="2104149" y="804894"/>
            <a:chExt cx="2287854" cy="4088518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42FABB3-2AFF-924B-B638-B4CBA7E9C1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0764" y="804894"/>
              <a:ext cx="2281239" cy="13330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0CD5C12-0290-A242-9A5B-80B555E27B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4149" y="2188274"/>
              <a:ext cx="67446" cy="13747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33F964D-DEB8-2140-8972-E5C698E69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52782" y="3537065"/>
              <a:ext cx="20175" cy="13563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BF980BF-0690-764B-ADA6-04F85967D749}"/>
              </a:ext>
            </a:extLst>
          </p:cNvPr>
          <p:cNvSpPr txBox="1"/>
          <p:nvPr/>
        </p:nvSpPr>
        <p:spPr>
          <a:xfrm>
            <a:off x="8152165" y="6082345"/>
            <a:ext cx="250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 tracing [Veach98]</a:t>
            </a:r>
          </a:p>
        </p:txBody>
      </p:sp>
    </p:spTree>
    <p:extLst>
      <p:ext uri="{BB962C8B-B14F-4D97-AF65-F5344CB8AC3E}">
        <p14:creationId xmlns:p14="http://schemas.microsoft.com/office/powerpoint/2010/main" val="410851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7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21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1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5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2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49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3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56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67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0" presetID="10" presetClass="exit" presetSubtype="0" repeatCount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74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77" presetID="1" presetClass="entr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0" presetID="10" presetClass="exit" presetSubtype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84" presetID="10" presetClass="exit" presetSubtype="0" repeatCount="0" fill="hold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2338-6374-0242-AF96-68E7A1BE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sampling at each level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7641620-F5CB-5F41-A8C9-C10A6F71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192051" y="1095958"/>
            <a:ext cx="11797250" cy="10651617"/>
          </a:xfrm>
          <a:prstGeom prst="rect">
            <a:avLst/>
          </a:prstGeom>
        </p:spPr>
      </p:pic>
      <p:sp>
        <p:nvSpPr>
          <p:cNvPr id="28" name="Trapezium 27">
            <a:extLst>
              <a:ext uri="{FF2B5EF4-FFF2-40B4-BE49-F238E27FC236}">
                <a16:creationId xmlns:a16="http://schemas.microsoft.com/office/drawing/2014/main" id="{A75DA1D3-A304-2C43-8F53-7A57EE6227B7}"/>
              </a:ext>
            </a:extLst>
          </p:cNvPr>
          <p:cNvSpPr/>
          <p:nvPr/>
        </p:nvSpPr>
        <p:spPr>
          <a:xfrm>
            <a:off x="8897442" y="2540325"/>
            <a:ext cx="1506398" cy="639371"/>
          </a:xfrm>
          <a:prstGeom prst="trapezoid">
            <a:avLst>
              <a:gd name="adj" fmla="val 538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B79BD76-12AF-8C4E-BBF9-903D348E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832686" y="2109771"/>
            <a:ext cx="1528021" cy="92636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B4592F-23CA-804C-B153-EBE03BF9C753}"/>
              </a:ext>
            </a:extLst>
          </p:cNvPr>
          <p:cNvCxnSpPr>
            <a:cxnSpLocks/>
          </p:cNvCxnSpPr>
          <p:nvPr/>
        </p:nvCxnSpPr>
        <p:spPr>
          <a:xfrm>
            <a:off x="8079487" y="1477189"/>
            <a:ext cx="1506398" cy="1415384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BFD9A-D661-174D-9B69-C5F7D2D400D1}"/>
              </a:ext>
            </a:extLst>
          </p:cNvPr>
          <p:cNvCxnSpPr>
            <a:cxnSpLocks/>
          </p:cNvCxnSpPr>
          <p:nvPr/>
        </p:nvCxnSpPr>
        <p:spPr>
          <a:xfrm flipV="1">
            <a:off x="9585885" y="1229361"/>
            <a:ext cx="553795" cy="1663212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8C235A-797D-3343-99AB-82491A983856}"/>
              </a:ext>
            </a:extLst>
          </p:cNvPr>
          <p:cNvCxnSpPr>
            <a:cxnSpLocks/>
          </p:cNvCxnSpPr>
          <p:nvPr/>
        </p:nvCxnSpPr>
        <p:spPr>
          <a:xfrm flipH="1">
            <a:off x="5496560" y="1920240"/>
            <a:ext cx="573796" cy="30480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B69572A-C940-4447-9356-41F921696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334" b="28261"/>
          <a:stretch/>
        </p:blipFill>
        <p:spPr>
          <a:xfrm>
            <a:off x="497568" y="1229361"/>
            <a:ext cx="2581184" cy="14625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49CDF1-D129-8B48-84BC-164BAC67A7DE}"/>
              </a:ext>
            </a:extLst>
          </p:cNvPr>
          <p:cNvSpPr txBox="1"/>
          <p:nvPr/>
        </p:nvSpPr>
        <p:spPr>
          <a:xfrm>
            <a:off x="3505199" y="3466688"/>
            <a:ext cx="562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x</a:t>
            </a:r>
            <a:r>
              <a:rPr lang="en-US" sz="2800" baseline="-25000" dirty="0"/>
              <a:t>1</a:t>
            </a:r>
            <a:r>
              <a:rPr lang="en-US" sz="2800" dirty="0"/>
              <a:t> drawn randomly in [0,1] x [0,1]</a:t>
            </a:r>
          </a:p>
        </p:txBody>
      </p:sp>
    </p:spTree>
    <p:extLst>
      <p:ext uri="{BB962C8B-B14F-4D97-AF65-F5344CB8AC3E}">
        <p14:creationId xmlns:p14="http://schemas.microsoft.com/office/powerpoint/2010/main" val="478353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47641620-F5CB-5F41-A8C9-C10A6F71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781331" y="-1992682"/>
            <a:ext cx="11797250" cy="106516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69572A-C940-4447-9356-41F921696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34" b="28261"/>
          <a:stretch/>
        </p:blipFill>
        <p:spPr>
          <a:xfrm>
            <a:off x="497568" y="1229361"/>
            <a:ext cx="2581184" cy="14625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49CDF1-D129-8B48-84BC-164BAC67A7DE}"/>
              </a:ext>
            </a:extLst>
          </p:cNvPr>
          <p:cNvSpPr txBox="1"/>
          <p:nvPr/>
        </p:nvSpPr>
        <p:spPr>
          <a:xfrm>
            <a:off x="3505199" y="3466688"/>
            <a:ext cx="562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x</a:t>
            </a:r>
            <a:r>
              <a:rPr lang="en-US" sz="2800" baseline="-25000" dirty="0"/>
              <a:t>2</a:t>
            </a:r>
            <a:r>
              <a:rPr lang="en-US" sz="2800" dirty="0"/>
              <a:t> drawn randomly in [0,1] x [0,1]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8C235A-797D-3343-99AB-82491A983856}"/>
              </a:ext>
            </a:extLst>
          </p:cNvPr>
          <p:cNvCxnSpPr>
            <a:cxnSpLocks/>
          </p:cNvCxnSpPr>
          <p:nvPr/>
        </p:nvCxnSpPr>
        <p:spPr>
          <a:xfrm>
            <a:off x="6070356" y="1920240"/>
            <a:ext cx="493004" cy="299720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00B2B6C-E220-AE45-99B8-E9976F9B1725}"/>
              </a:ext>
            </a:extLst>
          </p:cNvPr>
          <p:cNvSpPr/>
          <p:nvPr/>
        </p:nvSpPr>
        <p:spPr>
          <a:xfrm>
            <a:off x="304800" y="0"/>
            <a:ext cx="10769600" cy="158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72338-6374-0242-AF96-68E7A1BE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sampling at each level</a:t>
            </a:r>
          </a:p>
        </p:txBody>
      </p:sp>
    </p:spTree>
    <p:extLst>
      <p:ext uri="{BB962C8B-B14F-4D97-AF65-F5344CB8AC3E}">
        <p14:creationId xmlns:p14="http://schemas.microsoft.com/office/powerpoint/2010/main" val="1891838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47641620-F5CB-5F41-A8C9-C10A6F715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94750" y="-5022978"/>
            <a:ext cx="11797250" cy="106516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B69572A-C940-4447-9356-41F921696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334" b="28261"/>
          <a:stretch/>
        </p:blipFill>
        <p:spPr>
          <a:xfrm>
            <a:off x="497568" y="1229361"/>
            <a:ext cx="2581184" cy="14625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49CDF1-D129-8B48-84BC-164BAC67A7DE}"/>
              </a:ext>
            </a:extLst>
          </p:cNvPr>
          <p:cNvSpPr txBox="1"/>
          <p:nvPr/>
        </p:nvSpPr>
        <p:spPr>
          <a:xfrm>
            <a:off x="6272067" y="4175348"/>
            <a:ext cx="5628757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x</a:t>
            </a:r>
            <a:r>
              <a:rPr lang="en-US" sz="2800" baseline="-25000" dirty="0" err="1"/>
              <a:t>d</a:t>
            </a:r>
            <a:r>
              <a:rPr lang="en-US" sz="2800" dirty="0"/>
              <a:t> drawn randomly in [0,1] x [0,1]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58C235A-797D-3343-99AB-82491A983856}"/>
              </a:ext>
            </a:extLst>
          </p:cNvPr>
          <p:cNvCxnSpPr>
            <a:cxnSpLocks/>
          </p:cNvCxnSpPr>
          <p:nvPr/>
        </p:nvCxnSpPr>
        <p:spPr>
          <a:xfrm>
            <a:off x="6090676" y="1960637"/>
            <a:ext cx="0" cy="311026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400B2B6C-E220-AE45-99B8-E9976F9B1725}"/>
              </a:ext>
            </a:extLst>
          </p:cNvPr>
          <p:cNvSpPr/>
          <p:nvPr/>
        </p:nvSpPr>
        <p:spPr>
          <a:xfrm>
            <a:off x="304800" y="0"/>
            <a:ext cx="10769600" cy="158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72338-6374-0242-AF96-68E7A1BE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terminate?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23129A-78AE-8343-AF5A-3FE7CF62E9D1}"/>
              </a:ext>
            </a:extLst>
          </p:cNvPr>
          <p:cNvSpPr txBox="1"/>
          <p:nvPr/>
        </p:nvSpPr>
        <p:spPr>
          <a:xfrm>
            <a:off x="5985168" y="5230927"/>
            <a:ext cx="89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0166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A3F85-DE1F-F04A-94D8-B13C2D8F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terminate path?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F46F27-F662-D747-8E4C-6F9B0806302B}"/>
              </a:ext>
            </a:extLst>
          </p:cNvPr>
          <p:cNvSpPr txBox="1"/>
          <p:nvPr/>
        </p:nvSpPr>
        <p:spPr>
          <a:xfrm>
            <a:off x="1085088" y="2084832"/>
            <a:ext cx="275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Fixed depth </a:t>
            </a:r>
            <a:r>
              <a:rPr lang="en-US" sz="3200" i="1" dirty="0"/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048DC-38A9-4940-9BAE-FBD183B7DE3C}"/>
              </a:ext>
            </a:extLst>
          </p:cNvPr>
          <p:cNvSpPr txBox="1"/>
          <p:nvPr/>
        </p:nvSpPr>
        <p:spPr>
          <a:xfrm>
            <a:off x="6742176" y="2011680"/>
            <a:ext cx="414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When radiance is low</a:t>
            </a:r>
            <a:endParaRPr lang="en-US" sz="3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4ACC0-C163-4748-853E-0377D7EEC3E6}"/>
              </a:ext>
            </a:extLst>
          </p:cNvPr>
          <p:cNvSpPr txBox="1"/>
          <p:nvPr/>
        </p:nvSpPr>
        <p:spPr>
          <a:xfrm>
            <a:off x="6406179" y="3999936"/>
            <a:ext cx="181122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threshold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30B41-BF60-5F45-8008-4E004E2F46EB}"/>
              </a:ext>
            </a:extLst>
          </p:cNvPr>
          <p:cNvSpPr txBox="1"/>
          <p:nvPr/>
        </p:nvSpPr>
        <p:spPr>
          <a:xfrm>
            <a:off x="9734595" y="3999936"/>
            <a:ext cx="181122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randomly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9B763C-124A-1D4C-A24A-0E9E4F7B4A46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7311794" y="2596455"/>
            <a:ext cx="1503022" cy="1403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D0D176-BF5F-C643-AD75-76420A57141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8814816" y="2596455"/>
            <a:ext cx="1825394" cy="1403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0AF7D14-AAE9-D64E-8505-EC44A7453628}"/>
              </a:ext>
            </a:extLst>
          </p:cNvPr>
          <p:cNvSpPr txBox="1"/>
          <p:nvPr/>
        </p:nvSpPr>
        <p:spPr>
          <a:xfrm>
            <a:off x="9658753" y="4584711"/>
            <a:ext cx="196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Russian roulette</a:t>
            </a:r>
          </a:p>
        </p:txBody>
      </p:sp>
    </p:spTree>
    <p:extLst>
      <p:ext uri="{BB962C8B-B14F-4D97-AF65-F5344CB8AC3E}">
        <p14:creationId xmlns:p14="http://schemas.microsoft.com/office/powerpoint/2010/main" val="205700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BCDF-EF85-8D40-A734-9038F05F3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irradiance at infinitesimal patch</a:t>
            </a:r>
          </a:p>
        </p:txBody>
      </p:sp>
      <p:sp>
        <p:nvSpPr>
          <p:cNvPr id="16" name="Trapezium 15">
            <a:extLst>
              <a:ext uri="{FF2B5EF4-FFF2-40B4-BE49-F238E27FC236}">
                <a16:creationId xmlns:a16="http://schemas.microsoft.com/office/drawing/2014/main" id="{3B8F5EB3-A7DB-974B-AAEB-F9F372455B1C}"/>
              </a:ext>
            </a:extLst>
          </p:cNvPr>
          <p:cNvSpPr/>
          <p:nvPr/>
        </p:nvSpPr>
        <p:spPr>
          <a:xfrm>
            <a:off x="5274279" y="3786069"/>
            <a:ext cx="1157299" cy="388997"/>
          </a:xfrm>
          <a:prstGeom prst="trapezoid">
            <a:avLst>
              <a:gd name="adj" fmla="val 663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7C49CC-5346-4E48-895D-2FE6C6CD02F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55CEA2-E787-DA4E-BE3C-84D95C88EFA3}"/>
              </a:ext>
            </a:extLst>
          </p:cNvPr>
          <p:cNvCxnSpPr>
            <a:cxnSpLocks/>
          </p:cNvCxnSpPr>
          <p:nvPr/>
        </p:nvCxnSpPr>
        <p:spPr>
          <a:xfrm>
            <a:off x="2788686" y="2714266"/>
            <a:ext cx="2584650" cy="1043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EC8A50-BD56-3640-A77C-0392BC1815EB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4BE8750-E16C-0941-A4A0-B91415982E77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EC6480-D62C-9048-B66F-A205C56D2A73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B3BA9B-7F84-E840-8880-B1D24CDC451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56D376-D2E3-3642-8095-07B99B3BD121}"/>
                  </a:ext>
                </a:extLst>
              </p:cNvPr>
              <p:cNvSpPr txBox="1"/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56D376-D2E3-3642-8095-07B99B3BD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blipFill>
                <a:blip r:embed="rId2"/>
                <a:stretch>
                  <a:fillRect l="-10390" r="-1948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140D7B-4412-3445-8DD6-EFA0810C04E3}"/>
                  </a:ext>
                </a:extLst>
              </p:cNvPr>
              <p:cNvSpPr txBox="1"/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140D7B-4412-3445-8DD6-EFA0810C0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36B1B-D912-E64F-A551-355B7F5E4FC9}"/>
                  </a:ext>
                </a:extLst>
              </p:cNvPr>
              <p:cNvSpPr txBox="1"/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dA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3536B1B-D912-E64F-A551-355B7F5E4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E230B19-B9E8-AE47-84D6-D7641C90C968}"/>
              </a:ext>
            </a:extLst>
          </p:cNvPr>
          <p:cNvSpPr txBox="1"/>
          <p:nvPr/>
        </p:nvSpPr>
        <p:spPr>
          <a:xfrm>
            <a:off x="1043791" y="2170969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radiance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6A59BC-A364-1D46-BCCB-37CEFBC89E9E}"/>
                  </a:ext>
                </a:extLst>
              </p:cNvPr>
              <p:cNvSpPr txBox="1"/>
              <p:nvPr/>
            </p:nvSpPr>
            <p:spPr>
              <a:xfrm>
                <a:off x="6639825" y="1655824"/>
                <a:ext cx="3718373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  = 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6A59BC-A364-1D46-BCCB-37CEFBC89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825" y="1655824"/>
                <a:ext cx="3718373" cy="738664"/>
              </a:xfrm>
              <a:prstGeom prst="rect">
                <a:avLst/>
              </a:prstGeom>
              <a:blipFill>
                <a:blip r:embed="rId5"/>
                <a:stretch>
                  <a:fillRect l="-2721" t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BB32740-6EC3-3F48-B466-BCFE4749EED3}"/>
              </a:ext>
            </a:extLst>
          </p:cNvPr>
          <p:cNvSpPr txBox="1"/>
          <p:nvPr/>
        </p:nvSpPr>
        <p:spPr>
          <a:xfrm>
            <a:off x="8422864" y="2217136"/>
            <a:ext cx="3123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differential irradiance at </a:t>
            </a:r>
            <a:r>
              <a:rPr lang="en-US" sz="2000" i="1" dirty="0"/>
              <a:t>x</a:t>
            </a:r>
            <a:r>
              <a:rPr lang="en-US" sz="2000" dirty="0"/>
              <a:t>, </a:t>
            </a:r>
          </a:p>
          <a:p>
            <a:r>
              <a:rPr lang="en-US" sz="2000" dirty="0"/>
              <a:t>due to one incident ray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3F310D-C381-7C4A-8B7B-100EA1ED94D2}"/>
                  </a:ext>
                </a:extLst>
              </p:cNvPr>
              <p:cNvSpPr txBox="1"/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43F310D-C381-7C4A-8B7B-100EA1ED9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EC24827-2D65-874E-AB2F-C240DA458EEC}"/>
              </a:ext>
            </a:extLst>
          </p:cNvPr>
          <p:cNvSpPr txBox="1"/>
          <p:nvPr/>
        </p:nvSpPr>
        <p:spPr>
          <a:xfrm>
            <a:off x="973293" y="2572767"/>
            <a:ext cx="1478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 m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-2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Sr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74F0F7-B9A4-634B-AC5B-65BFAF1930D6}"/>
              </a:ext>
            </a:extLst>
          </p:cNvPr>
          <p:cNvSpPr txBox="1"/>
          <p:nvPr/>
        </p:nvSpPr>
        <p:spPr>
          <a:xfrm>
            <a:off x="6506528" y="2061922"/>
            <a:ext cx="1478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W m</a:t>
            </a:r>
            <a:r>
              <a:rPr lang="en-US" sz="2000" baseline="30000" dirty="0">
                <a:solidFill>
                  <a:schemeClr val="accent1">
                    <a:lumMod val="50000"/>
                  </a:schemeClr>
                </a:solidFill>
              </a:rPr>
              <a:t>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D5BD5F-E6D7-314E-9D53-702154BF5D27}"/>
                  </a:ext>
                </a:extLst>
              </p:cNvPr>
              <p:cNvSpPr txBox="1"/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D5BD5F-E6D7-314E-9D53-702154BF5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290" y="1804049"/>
                <a:ext cx="60764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172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24604-B7B9-4D4F-B12C-50C66C50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75705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More bounces? depends on scene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6253E7-65E8-4CFA-9503-31AA96B77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9599C-F0F2-E745-B7E9-0A21DA371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85" r="2" b="5189"/>
          <a:stretch/>
        </p:blipFill>
        <p:spPr>
          <a:xfrm>
            <a:off x="-6" y="-6"/>
            <a:ext cx="7534656" cy="4220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D6148-FC1D-764D-8597-856AD443B3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2" r="27283" b="2"/>
          <a:stretch/>
        </p:blipFill>
        <p:spPr>
          <a:xfrm>
            <a:off x="7534660" y="5"/>
            <a:ext cx="4657345" cy="4220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2D0F7D-E999-9145-938E-681882142493}"/>
              </a:ext>
            </a:extLst>
          </p:cNvPr>
          <p:cNvSpPr txBox="1"/>
          <p:nvPr/>
        </p:nvSpPr>
        <p:spPr>
          <a:xfrm>
            <a:off x="106680" y="370880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bounces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C04C8-BA72-944E-8167-437DAA3F5DA5}"/>
              </a:ext>
            </a:extLst>
          </p:cNvPr>
          <p:cNvSpPr txBox="1"/>
          <p:nvPr/>
        </p:nvSpPr>
        <p:spPr>
          <a:xfrm>
            <a:off x="7802880" y="370880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 bounces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7B02A8-12EC-474F-A968-4EF2F94A4E33}"/>
              </a:ext>
            </a:extLst>
          </p:cNvPr>
          <p:cNvSpPr/>
          <p:nvPr/>
        </p:nvSpPr>
        <p:spPr>
          <a:xfrm>
            <a:off x="5166360" y="4304935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https://twitter.com/DisneyAnimation/status/1146085535057715200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994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be 10">
            <a:extLst>
              <a:ext uri="{FF2B5EF4-FFF2-40B4-BE49-F238E27FC236}">
                <a16:creationId xmlns:a16="http://schemas.microsoft.com/office/drawing/2014/main" id="{962D67EE-6E8E-8D41-98CD-79E86BA542F4}"/>
              </a:ext>
            </a:extLst>
          </p:cNvPr>
          <p:cNvSpPr/>
          <p:nvPr/>
        </p:nvSpPr>
        <p:spPr>
          <a:xfrm>
            <a:off x="5842637" y="2786596"/>
            <a:ext cx="1783080" cy="1474470"/>
          </a:xfrm>
          <a:prstGeom prst="cub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97483-624C-9E49-A8BA-BC3EB301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 each pixel - overview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FEEF-1190-1A49-BDE0-50B03B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72635" y="3429000"/>
            <a:ext cx="3506690" cy="31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929D4-6708-1C4F-8F49-915CC9C9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1706108"/>
            <a:ext cx="1354624" cy="86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9C30-1824-F249-A070-2C4650B4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0" y="2737509"/>
            <a:ext cx="1354624" cy="76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C7336-B497-8340-B82A-F810D49E12AE}"/>
              </a:ext>
            </a:extLst>
          </p:cNvPr>
          <p:cNvSpPr txBox="1"/>
          <p:nvPr/>
        </p:nvSpPr>
        <p:spPr>
          <a:xfrm>
            <a:off x="4154087" y="19627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8E85A-EC44-304F-B235-696DE4285CCB}"/>
              </a:ext>
            </a:extLst>
          </p:cNvPr>
          <p:cNvSpPr txBox="1"/>
          <p:nvPr/>
        </p:nvSpPr>
        <p:spPr>
          <a:xfrm>
            <a:off x="4115864" y="2919006"/>
            <a:ext cx="56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EB8B-9EAA-D84F-9268-0F61DABAFA83}"/>
              </a:ext>
            </a:extLst>
          </p:cNvPr>
          <p:cNvSpPr txBox="1"/>
          <p:nvPr/>
        </p:nvSpPr>
        <p:spPr>
          <a:xfrm>
            <a:off x="4103370" y="45072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d*2D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FAB-D013-6D45-98DE-7BA7C6B31AA7}"/>
              </a:ext>
            </a:extLst>
          </p:cNvPr>
          <p:cNvSpPr txBox="1"/>
          <p:nvPr/>
        </p:nvSpPr>
        <p:spPr>
          <a:xfrm>
            <a:off x="5765280" y="2295036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2d+5 dimensions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4DB13-F9AE-914A-8312-3102566B3AEA}"/>
              </a:ext>
            </a:extLst>
          </p:cNvPr>
          <p:cNvSpPr/>
          <p:nvPr/>
        </p:nvSpPr>
        <p:spPr>
          <a:xfrm>
            <a:off x="6090676" y="3330683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3585FE-3ECB-B34F-A883-1FDB25843A5D}"/>
              </a:ext>
            </a:extLst>
          </p:cNvPr>
          <p:cNvSpPr/>
          <p:nvPr/>
        </p:nvSpPr>
        <p:spPr>
          <a:xfrm>
            <a:off x="6090676" y="393200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9161B-9297-384A-8920-98949D88CA09}"/>
              </a:ext>
            </a:extLst>
          </p:cNvPr>
          <p:cNvSpPr/>
          <p:nvPr/>
        </p:nvSpPr>
        <p:spPr>
          <a:xfrm>
            <a:off x="6469575" y="2921538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F7F24-4E37-5C41-876E-207DC3AC46B8}"/>
              </a:ext>
            </a:extLst>
          </p:cNvPr>
          <p:cNvSpPr/>
          <p:nvPr/>
        </p:nvSpPr>
        <p:spPr>
          <a:xfrm>
            <a:off x="6556057" y="3599350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7985DD-DC24-F644-BD20-146CC7C0C042}"/>
              </a:ext>
            </a:extLst>
          </p:cNvPr>
          <p:cNvSpPr/>
          <p:nvPr/>
        </p:nvSpPr>
        <p:spPr>
          <a:xfrm>
            <a:off x="7056847" y="349977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08A63-EE03-884C-9AF1-A7560D486063}"/>
              </a:ext>
            </a:extLst>
          </p:cNvPr>
          <p:cNvSpPr/>
          <p:nvPr/>
        </p:nvSpPr>
        <p:spPr>
          <a:xfrm>
            <a:off x="7269477" y="3039309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0B8B5D-FAAE-ED4C-9A64-CEF3AFA5DCDF}"/>
              </a:ext>
            </a:extLst>
          </p:cNvPr>
          <p:cNvSpPr/>
          <p:nvPr/>
        </p:nvSpPr>
        <p:spPr>
          <a:xfrm>
            <a:off x="6831084" y="3103931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A6970-2B9D-2D42-A0F4-095B5EF9AC71}"/>
              </a:ext>
            </a:extLst>
          </p:cNvPr>
          <p:cNvSpPr/>
          <p:nvPr/>
        </p:nvSpPr>
        <p:spPr>
          <a:xfrm>
            <a:off x="6927756" y="3861691"/>
            <a:ext cx="172964" cy="11777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A7CC73-5DFC-2A4F-851D-BC2A1A8F1469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>
            <a:off x="4611287" y="2362830"/>
            <a:ext cx="1231350" cy="134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19489-FCFE-0E42-B89D-EF0A02BD6512}"/>
              </a:ext>
            </a:extLst>
          </p:cNvPr>
          <p:cNvCxnSpPr>
            <a:cxnSpLocks/>
            <a:stCxn id="7" idx="3"/>
            <a:endCxn id="11" idx="2"/>
          </p:cNvCxnSpPr>
          <p:nvPr/>
        </p:nvCxnSpPr>
        <p:spPr>
          <a:xfrm>
            <a:off x="4676569" y="3119061"/>
            <a:ext cx="1166068" cy="58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93063-61C0-8043-9537-7CC559E2FB94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4560570" y="3708140"/>
            <a:ext cx="1282067" cy="799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FAD420-AA4B-0E44-8764-2E0548CF21A3}"/>
              </a:ext>
            </a:extLst>
          </p:cNvPr>
          <p:cNvGrpSpPr/>
          <p:nvPr/>
        </p:nvGrpSpPr>
        <p:grpSpPr>
          <a:xfrm>
            <a:off x="1956558" y="3677594"/>
            <a:ext cx="144203" cy="2700346"/>
            <a:chOff x="2889762" y="1337050"/>
            <a:chExt cx="276026" cy="413762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2EE5D-2283-0A43-AC47-8666C3C5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2CC19C-C982-D74F-8FB1-8223C0297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F24C700-4F47-914B-B4A1-D27B25B2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C58A72-2F87-0D41-9B0F-C2D8D0289B2B}"/>
              </a:ext>
            </a:extLst>
          </p:cNvPr>
          <p:cNvGrpSpPr/>
          <p:nvPr/>
        </p:nvGrpSpPr>
        <p:grpSpPr>
          <a:xfrm>
            <a:off x="9625340" y="3976558"/>
            <a:ext cx="304538" cy="318120"/>
            <a:chOff x="2695073" y="4223084"/>
            <a:chExt cx="2165685" cy="109909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659C89-4839-F647-BE03-73FE98DCDD0B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06906E-6A8A-A547-9DDA-F62D94020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D202CB-E3C0-8148-A0F9-0BB2FBC0DF35}"/>
              </a:ext>
            </a:extLst>
          </p:cNvPr>
          <p:cNvGrpSpPr/>
          <p:nvPr/>
        </p:nvGrpSpPr>
        <p:grpSpPr>
          <a:xfrm rot="11426196">
            <a:off x="9661129" y="2484458"/>
            <a:ext cx="304538" cy="318120"/>
            <a:chOff x="4860758" y="1812757"/>
            <a:chExt cx="2165685" cy="109909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257184-3D6B-3040-831A-EB189F9DE3C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EE998E8-BFD6-7D4E-AA36-1409F93814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3C8E5F-351C-5743-95AF-2F874E05E03D}"/>
              </a:ext>
            </a:extLst>
          </p:cNvPr>
          <p:cNvGrpSpPr/>
          <p:nvPr/>
        </p:nvGrpSpPr>
        <p:grpSpPr>
          <a:xfrm rot="12473243">
            <a:off x="10993312" y="2870712"/>
            <a:ext cx="304538" cy="318120"/>
            <a:chOff x="4860758" y="1812757"/>
            <a:chExt cx="2165685" cy="109909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088CA-CA81-AF46-86B5-C847B7EEF49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C635B2-84D4-6B43-8E6F-B45318715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742448-7816-3B47-817D-F4833A265872}"/>
              </a:ext>
            </a:extLst>
          </p:cNvPr>
          <p:cNvGrpSpPr/>
          <p:nvPr/>
        </p:nvGrpSpPr>
        <p:grpSpPr>
          <a:xfrm rot="21277288">
            <a:off x="11501051" y="3963921"/>
            <a:ext cx="304538" cy="318120"/>
            <a:chOff x="4860758" y="1812757"/>
            <a:chExt cx="2165685" cy="109909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7477661-2EB2-D54D-984F-5074613AA1D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F73A9-AC57-974F-8B64-CC8AB3C92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222C31-8A3D-3D44-83F0-8006DFB37E5B}"/>
              </a:ext>
            </a:extLst>
          </p:cNvPr>
          <p:cNvCxnSpPr>
            <a:cxnSpLocks/>
          </p:cNvCxnSpPr>
          <p:nvPr/>
        </p:nvCxnSpPr>
        <p:spPr>
          <a:xfrm>
            <a:off x="9013690" y="3327058"/>
            <a:ext cx="761077" cy="869414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6" name="Graphic 55" descr="Lightbulb">
            <a:extLst>
              <a:ext uri="{FF2B5EF4-FFF2-40B4-BE49-F238E27FC236}">
                <a16:creationId xmlns:a16="http://schemas.microsoft.com/office/drawing/2014/main" id="{1F53A98B-9A6D-8049-B2CF-F946F5057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3902" y="3801433"/>
            <a:ext cx="348927" cy="34892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43D4CF2-FCDD-DC44-97B3-FCDF91C2271D}"/>
              </a:ext>
            </a:extLst>
          </p:cNvPr>
          <p:cNvGrpSpPr/>
          <p:nvPr/>
        </p:nvGrpSpPr>
        <p:grpSpPr>
          <a:xfrm>
            <a:off x="9786743" y="2615330"/>
            <a:ext cx="1884882" cy="1627933"/>
            <a:chOff x="4698436" y="1948465"/>
            <a:chExt cx="3401348" cy="293767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E77BE08-C7D5-5847-A8F6-601E63890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436" y="1948465"/>
              <a:ext cx="79578" cy="291191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8CEEF5-3903-EB4D-A23E-B201228F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48465"/>
              <a:ext cx="2413303" cy="71260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3EC36FB-EDE8-914C-8326-714C409663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4829" y="2685773"/>
              <a:ext cx="884955" cy="220036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46122DB-597F-384E-AEE9-A42FD080D7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3403" y="4467077"/>
              <a:ext cx="1579851" cy="3933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7CFE513-2CF1-9F49-8747-B98B9479377A}"/>
              </a:ext>
            </a:extLst>
          </p:cNvPr>
          <p:cNvCxnSpPr>
            <a:cxnSpLocks/>
          </p:cNvCxnSpPr>
          <p:nvPr/>
        </p:nvCxnSpPr>
        <p:spPr>
          <a:xfrm flipV="1">
            <a:off x="7170424" y="3858851"/>
            <a:ext cx="2182636" cy="436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BCA9559-957A-C542-ACFE-9A15C5C75563}"/>
              </a:ext>
            </a:extLst>
          </p:cNvPr>
          <p:cNvSpPr txBox="1"/>
          <p:nvPr/>
        </p:nvSpPr>
        <p:spPr>
          <a:xfrm>
            <a:off x="6889563" y="5535232"/>
            <a:ext cx="397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 value = average radiance          </a:t>
            </a:r>
          </a:p>
          <a:p>
            <a:r>
              <a:rPr lang="en-US" sz="2000" dirty="0"/>
              <a:t>                       (over sampled paths)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F00683-0A85-6C44-896F-E35DFA7AFFA5}"/>
              </a:ext>
            </a:extLst>
          </p:cNvPr>
          <p:cNvSpPr/>
          <p:nvPr/>
        </p:nvSpPr>
        <p:spPr>
          <a:xfrm>
            <a:off x="1799102" y="1004683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2AF7B3-DCF4-2E4F-ACC9-3EA280ED63AE}"/>
              </a:ext>
            </a:extLst>
          </p:cNvPr>
          <p:cNvSpPr txBox="1"/>
          <p:nvPr/>
        </p:nvSpPr>
        <p:spPr>
          <a:xfrm>
            <a:off x="257267" y="1093287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E5D9441-3D0F-1846-809F-FA38E19495BA}"/>
              </a:ext>
            </a:extLst>
          </p:cNvPr>
          <p:cNvSpPr txBox="1"/>
          <p:nvPr/>
        </p:nvSpPr>
        <p:spPr>
          <a:xfrm>
            <a:off x="284649" y="1966286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703417-879E-4144-A654-A8E03297B547}"/>
              </a:ext>
            </a:extLst>
          </p:cNvPr>
          <p:cNvSpPr txBox="1"/>
          <p:nvPr/>
        </p:nvSpPr>
        <p:spPr>
          <a:xfrm>
            <a:off x="317032" y="2919265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exp. time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29AD724-872D-F549-A7FC-EB28D08674B4}"/>
              </a:ext>
            </a:extLst>
          </p:cNvPr>
          <p:cNvSpPr txBox="1"/>
          <p:nvPr/>
        </p:nvSpPr>
        <p:spPr>
          <a:xfrm>
            <a:off x="317032" y="3791995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6313D3-EF7F-B04C-9AC3-742647C41F12}"/>
              </a:ext>
            </a:extLst>
          </p:cNvPr>
          <p:cNvSpPr txBox="1"/>
          <p:nvPr/>
        </p:nvSpPr>
        <p:spPr>
          <a:xfrm>
            <a:off x="4113388" y="10625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FAC4812-AFC0-B64A-BA70-8B9041599E01}"/>
              </a:ext>
            </a:extLst>
          </p:cNvPr>
          <p:cNvCxnSpPr>
            <a:cxnSpLocks/>
            <a:stCxn id="133" idx="2"/>
            <a:endCxn id="11" idx="2"/>
          </p:cNvCxnSpPr>
          <p:nvPr/>
        </p:nvCxnSpPr>
        <p:spPr>
          <a:xfrm>
            <a:off x="4570588" y="1462619"/>
            <a:ext cx="1272049" cy="2245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47E103E-3B39-1841-A012-A5BFA81B07E5}"/>
              </a:ext>
            </a:extLst>
          </p:cNvPr>
          <p:cNvSpPr txBox="1"/>
          <p:nvPr/>
        </p:nvSpPr>
        <p:spPr>
          <a:xfrm>
            <a:off x="8276066" y="2195890"/>
            <a:ext cx="157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 samples </a:t>
            </a:r>
          </a:p>
          <a:p>
            <a:r>
              <a:rPr lang="en-US" sz="2000" dirty="0"/>
              <a:t>per pixel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B568A42-F418-BC49-885D-29C7D85DC097}"/>
              </a:ext>
            </a:extLst>
          </p:cNvPr>
          <p:cNvSpPr/>
          <p:nvPr/>
        </p:nvSpPr>
        <p:spPr>
          <a:xfrm>
            <a:off x="8599174" y="2928930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59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be 10">
            <a:extLst>
              <a:ext uri="{FF2B5EF4-FFF2-40B4-BE49-F238E27FC236}">
                <a16:creationId xmlns:a16="http://schemas.microsoft.com/office/drawing/2014/main" id="{962D67EE-6E8E-8D41-98CD-79E86BA542F4}"/>
              </a:ext>
            </a:extLst>
          </p:cNvPr>
          <p:cNvSpPr/>
          <p:nvPr/>
        </p:nvSpPr>
        <p:spPr>
          <a:xfrm>
            <a:off x="5842637" y="2786596"/>
            <a:ext cx="1783080" cy="1474470"/>
          </a:xfrm>
          <a:prstGeom prst="cub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FEEF-1190-1A49-BDE0-50B03B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72635" y="3429000"/>
            <a:ext cx="3506690" cy="31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929D4-6708-1C4F-8F49-915CC9C9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1706108"/>
            <a:ext cx="1354624" cy="86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9C30-1824-F249-A070-2C4650B4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0" y="2737509"/>
            <a:ext cx="1354624" cy="76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C7336-B497-8340-B82A-F810D49E12AE}"/>
              </a:ext>
            </a:extLst>
          </p:cNvPr>
          <p:cNvSpPr txBox="1"/>
          <p:nvPr/>
        </p:nvSpPr>
        <p:spPr>
          <a:xfrm>
            <a:off x="4154087" y="19627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8E85A-EC44-304F-B235-696DE4285CCB}"/>
              </a:ext>
            </a:extLst>
          </p:cNvPr>
          <p:cNvSpPr txBox="1"/>
          <p:nvPr/>
        </p:nvSpPr>
        <p:spPr>
          <a:xfrm>
            <a:off x="4115864" y="2919006"/>
            <a:ext cx="56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EB8B-9EAA-D84F-9268-0F61DABAFA83}"/>
              </a:ext>
            </a:extLst>
          </p:cNvPr>
          <p:cNvSpPr txBox="1"/>
          <p:nvPr/>
        </p:nvSpPr>
        <p:spPr>
          <a:xfrm>
            <a:off x="4103370" y="45072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d*2D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FAB-D013-6D45-98DE-7BA7C6B31AA7}"/>
              </a:ext>
            </a:extLst>
          </p:cNvPr>
          <p:cNvSpPr txBox="1"/>
          <p:nvPr/>
        </p:nvSpPr>
        <p:spPr>
          <a:xfrm>
            <a:off x="5765280" y="2295036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2d+5 dimensions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4DB13-F9AE-914A-8312-3102566B3AEA}"/>
              </a:ext>
            </a:extLst>
          </p:cNvPr>
          <p:cNvSpPr/>
          <p:nvPr/>
        </p:nvSpPr>
        <p:spPr>
          <a:xfrm>
            <a:off x="6090676" y="3330683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3585FE-3ECB-B34F-A883-1FDB25843A5D}"/>
              </a:ext>
            </a:extLst>
          </p:cNvPr>
          <p:cNvSpPr/>
          <p:nvPr/>
        </p:nvSpPr>
        <p:spPr>
          <a:xfrm>
            <a:off x="6090676" y="393200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9161B-9297-384A-8920-98949D88CA09}"/>
              </a:ext>
            </a:extLst>
          </p:cNvPr>
          <p:cNvSpPr/>
          <p:nvPr/>
        </p:nvSpPr>
        <p:spPr>
          <a:xfrm>
            <a:off x="6469575" y="2921538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F7F24-4E37-5C41-876E-207DC3AC46B8}"/>
              </a:ext>
            </a:extLst>
          </p:cNvPr>
          <p:cNvSpPr/>
          <p:nvPr/>
        </p:nvSpPr>
        <p:spPr>
          <a:xfrm>
            <a:off x="6556057" y="3599350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7985DD-DC24-F644-BD20-146CC7C0C042}"/>
              </a:ext>
            </a:extLst>
          </p:cNvPr>
          <p:cNvSpPr/>
          <p:nvPr/>
        </p:nvSpPr>
        <p:spPr>
          <a:xfrm>
            <a:off x="7056847" y="349977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08A63-EE03-884C-9AF1-A7560D486063}"/>
              </a:ext>
            </a:extLst>
          </p:cNvPr>
          <p:cNvSpPr/>
          <p:nvPr/>
        </p:nvSpPr>
        <p:spPr>
          <a:xfrm>
            <a:off x="7269477" y="3039309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0B8B5D-FAAE-ED4C-9A64-CEF3AFA5DCDF}"/>
              </a:ext>
            </a:extLst>
          </p:cNvPr>
          <p:cNvSpPr/>
          <p:nvPr/>
        </p:nvSpPr>
        <p:spPr>
          <a:xfrm>
            <a:off x="6831084" y="3103931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A6970-2B9D-2D42-A0F4-095B5EF9AC71}"/>
              </a:ext>
            </a:extLst>
          </p:cNvPr>
          <p:cNvSpPr/>
          <p:nvPr/>
        </p:nvSpPr>
        <p:spPr>
          <a:xfrm>
            <a:off x="6927756" y="3861691"/>
            <a:ext cx="172964" cy="11777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A7CC73-5DFC-2A4F-851D-BC2A1A8F1469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>
            <a:off x="4611287" y="2362830"/>
            <a:ext cx="1231350" cy="134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19489-FCFE-0E42-B89D-EF0A02BD6512}"/>
              </a:ext>
            </a:extLst>
          </p:cNvPr>
          <p:cNvCxnSpPr>
            <a:cxnSpLocks/>
            <a:stCxn id="7" idx="3"/>
            <a:endCxn id="11" idx="2"/>
          </p:cNvCxnSpPr>
          <p:nvPr/>
        </p:nvCxnSpPr>
        <p:spPr>
          <a:xfrm>
            <a:off x="4676569" y="3119061"/>
            <a:ext cx="1166068" cy="58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93063-61C0-8043-9537-7CC559E2FB94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4560570" y="3708140"/>
            <a:ext cx="1282067" cy="799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FAD420-AA4B-0E44-8764-2E0548CF21A3}"/>
              </a:ext>
            </a:extLst>
          </p:cNvPr>
          <p:cNvGrpSpPr/>
          <p:nvPr/>
        </p:nvGrpSpPr>
        <p:grpSpPr>
          <a:xfrm>
            <a:off x="1956558" y="3677594"/>
            <a:ext cx="144203" cy="2700346"/>
            <a:chOff x="2889762" y="1337050"/>
            <a:chExt cx="276026" cy="413762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2EE5D-2283-0A43-AC47-8666C3C5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2CC19C-C982-D74F-8FB1-8223C0297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F24C700-4F47-914B-B4A1-D27B25B2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FC58A72-2F87-0D41-9B0F-C2D8D0289B2B}"/>
              </a:ext>
            </a:extLst>
          </p:cNvPr>
          <p:cNvGrpSpPr/>
          <p:nvPr/>
        </p:nvGrpSpPr>
        <p:grpSpPr>
          <a:xfrm>
            <a:off x="9625340" y="3976558"/>
            <a:ext cx="304538" cy="318120"/>
            <a:chOff x="2695073" y="4223084"/>
            <a:chExt cx="2165685" cy="1099099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0659C89-4839-F647-BE03-73FE98DCDD0B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73" y="5029683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06906E-6A8A-A547-9DDA-F62D94020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2301" y="4223084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D202CB-E3C0-8148-A0F9-0BB2FBC0DF35}"/>
              </a:ext>
            </a:extLst>
          </p:cNvPr>
          <p:cNvGrpSpPr/>
          <p:nvPr/>
        </p:nvGrpSpPr>
        <p:grpSpPr>
          <a:xfrm rot="11426196">
            <a:off x="9661129" y="2484458"/>
            <a:ext cx="304538" cy="318120"/>
            <a:chOff x="4860758" y="1812757"/>
            <a:chExt cx="2165685" cy="109909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D257184-3D6B-3040-831A-EB189F9DE3C9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EE998E8-BFD6-7D4E-AA36-1409F93814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3C8E5F-351C-5743-95AF-2F874E05E03D}"/>
              </a:ext>
            </a:extLst>
          </p:cNvPr>
          <p:cNvGrpSpPr/>
          <p:nvPr/>
        </p:nvGrpSpPr>
        <p:grpSpPr>
          <a:xfrm rot="12473243">
            <a:off x="10993312" y="2870712"/>
            <a:ext cx="304538" cy="318120"/>
            <a:chOff x="4860758" y="1812757"/>
            <a:chExt cx="2165685" cy="109909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8088CA-CA81-AF46-86B5-C847B7EEF49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8C635B2-84D4-6B43-8E6F-B45318715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742448-7816-3B47-817D-F4833A265872}"/>
              </a:ext>
            </a:extLst>
          </p:cNvPr>
          <p:cNvGrpSpPr/>
          <p:nvPr/>
        </p:nvGrpSpPr>
        <p:grpSpPr>
          <a:xfrm rot="21277288">
            <a:off x="11501051" y="3963921"/>
            <a:ext cx="304538" cy="318120"/>
            <a:chOff x="4860758" y="1812757"/>
            <a:chExt cx="2165685" cy="109909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7477661-2EB2-D54D-984F-5074613AA1D8}"/>
                </a:ext>
              </a:extLst>
            </p:cNvPr>
            <p:cNvCxnSpPr>
              <a:cxnSpLocks/>
            </p:cNvCxnSpPr>
            <p:nvPr/>
          </p:nvCxnSpPr>
          <p:spPr>
            <a:xfrm>
              <a:off x="4860758" y="2619356"/>
              <a:ext cx="2165685" cy="0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60F73A9-AC57-974F-8B64-CC8AB3C92E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986" y="1812757"/>
              <a:ext cx="0" cy="109909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3222C31-8A3D-3D44-83F0-8006DFB37E5B}"/>
              </a:ext>
            </a:extLst>
          </p:cNvPr>
          <p:cNvCxnSpPr>
            <a:cxnSpLocks/>
          </p:cNvCxnSpPr>
          <p:nvPr/>
        </p:nvCxnSpPr>
        <p:spPr>
          <a:xfrm>
            <a:off x="9013690" y="3327058"/>
            <a:ext cx="761077" cy="869414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6" name="Graphic 55" descr="Lightbulb">
            <a:extLst>
              <a:ext uri="{FF2B5EF4-FFF2-40B4-BE49-F238E27FC236}">
                <a16:creationId xmlns:a16="http://schemas.microsoft.com/office/drawing/2014/main" id="{1F53A98B-9A6D-8049-B2CF-F946F5057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3902" y="3801433"/>
            <a:ext cx="348927" cy="34892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343D4CF2-FCDD-DC44-97B3-FCDF91C2271D}"/>
              </a:ext>
            </a:extLst>
          </p:cNvPr>
          <p:cNvGrpSpPr/>
          <p:nvPr/>
        </p:nvGrpSpPr>
        <p:grpSpPr>
          <a:xfrm>
            <a:off x="9786743" y="2615330"/>
            <a:ext cx="1884882" cy="1627933"/>
            <a:chOff x="4698436" y="1948465"/>
            <a:chExt cx="3401348" cy="293767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E77BE08-C7D5-5847-A8F6-601E638902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436" y="1948465"/>
              <a:ext cx="79578" cy="291191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98CEEF5-3903-EB4D-A23E-B201228F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801526" y="1948465"/>
              <a:ext cx="2413303" cy="71260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3EC36FB-EDE8-914C-8326-714C409663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14829" y="2685773"/>
              <a:ext cx="884955" cy="220036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46122DB-597F-384E-AEE9-A42FD080D7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03403" y="4467077"/>
              <a:ext cx="1579851" cy="39330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7CFE513-2CF1-9F49-8747-B98B9479377A}"/>
              </a:ext>
            </a:extLst>
          </p:cNvPr>
          <p:cNvCxnSpPr>
            <a:cxnSpLocks/>
          </p:cNvCxnSpPr>
          <p:nvPr/>
        </p:nvCxnSpPr>
        <p:spPr>
          <a:xfrm flipV="1">
            <a:off x="7170424" y="3858851"/>
            <a:ext cx="2182636" cy="436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BCA9559-957A-C542-ACFE-9A15C5C75563}"/>
              </a:ext>
            </a:extLst>
          </p:cNvPr>
          <p:cNvSpPr txBox="1"/>
          <p:nvPr/>
        </p:nvSpPr>
        <p:spPr>
          <a:xfrm>
            <a:off x="6889563" y="5535232"/>
            <a:ext cx="397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 value = average radiance          </a:t>
            </a:r>
          </a:p>
          <a:p>
            <a:r>
              <a:rPr lang="en-US" sz="2000" dirty="0"/>
              <a:t>                       (over sampled paths)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F00683-0A85-6C44-896F-E35DFA7AFFA5}"/>
              </a:ext>
            </a:extLst>
          </p:cNvPr>
          <p:cNvSpPr/>
          <p:nvPr/>
        </p:nvSpPr>
        <p:spPr>
          <a:xfrm>
            <a:off x="1799102" y="1130413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2AF7B3-DCF4-2E4F-ACC9-3EA280ED63AE}"/>
              </a:ext>
            </a:extLst>
          </p:cNvPr>
          <p:cNvSpPr txBox="1"/>
          <p:nvPr/>
        </p:nvSpPr>
        <p:spPr>
          <a:xfrm>
            <a:off x="257267" y="1093287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E5D9441-3D0F-1846-809F-FA38E19495BA}"/>
              </a:ext>
            </a:extLst>
          </p:cNvPr>
          <p:cNvSpPr txBox="1"/>
          <p:nvPr/>
        </p:nvSpPr>
        <p:spPr>
          <a:xfrm>
            <a:off x="284649" y="1966286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703417-879E-4144-A654-A8E03297B547}"/>
              </a:ext>
            </a:extLst>
          </p:cNvPr>
          <p:cNvSpPr txBox="1"/>
          <p:nvPr/>
        </p:nvSpPr>
        <p:spPr>
          <a:xfrm>
            <a:off x="317032" y="2919265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exp. time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29AD724-872D-F549-A7FC-EB28D08674B4}"/>
              </a:ext>
            </a:extLst>
          </p:cNvPr>
          <p:cNvSpPr txBox="1"/>
          <p:nvPr/>
        </p:nvSpPr>
        <p:spPr>
          <a:xfrm>
            <a:off x="317032" y="3791995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6313D3-EF7F-B04C-9AC3-742647C41F12}"/>
              </a:ext>
            </a:extLst>
          </p:cNvPr>
          <p:cNvSpPr txBox="1"/>
          <p:nvPr/>
        </p:nvSpPr>
        <p:spPr>
          <a:xfrm>
            <a:off x="4113388" y="10625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FAC4812-AFC0-B64A-BA70-8B9041599E01}"/>
              </a:ext>
            </a:extLst>
          </p:cNvPr>
          <p:cNvCxnSpPr>
            <a:cxnSpLocks/>
            <a:stCxn id="133" idx="2"/>
            <a:endCxn id="11" idx="2"/>
          </p:cNvCxnSpPr>
          <p:nvPr/>
        </p:nvCxnSpPr>
        <p:spPr>
          <a:xfrm>
            <a:off x="4570588" y="1462619"/>
            <a:ext cx="1272049" cy="2245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47E103E-3B39-1841-A012-A5BFA81B07E5}"/>
              </a:ext>
            </a:extLst>
          </p:cNvPr>
          <p:cNvSpPr txBox="1"/>
          <p:nvPr/>
        </p:nvSpPr>
        <p:spPr>
          <a:xfrm>
            <a:off x="8276066" y="2195890"/>
            <a:ext cx="157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 samples </a:t>
            </a:r>
          </a:p>
          <a:p>
            <a:r>
              <a:rPr lang="en-US" sz="2000" dirty="0"/>
              <a:t>per pixel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B568A42-F418-BC49-885D-29C7D85DC097}"/>
              </a:ext>
            </a:extLst>
          </p:cNvPr>
          <p:cNvSpPr/>
          <p:nvPr/>
        </p:nvSpPr>
        <p:spPr>
          <a:xfrm>
            <a:off x="8599174" y="2928930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B04744D-40A1-ED4E-AF71-210D122DDDF2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9C67D7-6A1D-CF47-BA37-03DA1D25EB78}"/>
              </a:ext>
            </a:extLst>
          </p:cNvPr>
          <p:cNvGrpSpPr/>
          <p:nvPr/>
        </p:nvGrpSpPr>
        <p:grpSpPr>
          <a:xfrm>
            <a:off x="5660757" y="3043246"/>
            <a:ext cx="6156548" cy="738475"/>
            <a:chOff x="5404207" y="1224245"/>
            <a:chExt cx="6156548" cy="73847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04DA8A-41E0-FC4B-AE0B-BC42C336EFA8}"/>
                </a:ext>
              </a:extLst>
            </p:cNvPr>
            <p:cNvSpPr txBox="1"/>
            <p:nvPr/>
          </p:nvSpPr>
          <p:spPr>
            <a:xfrm>
              <a:off x="5404207" y="1254834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randomly sample </a:t>
              </a:r>
            </a:p>
            <a:p>
              <a:pPr algn="ctr"/>
              <a:r>
                <a:rPr lang="en-US" sz="2000" dirty="0"/>
                <a:t>the hypercube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0F5192-FDA6-FE4F-82D4-34EFB2773A44}"/>
                </a:ext>
              </a:extLst>
            </p:cNvPr>
            <p:cNvSpPr txBox="1"/>
            <p:nvPr/>
          </p:nvSpPr>
          <p:spPr>
            <a:xfrm>
              <a:off x="8794695" y="1224245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map sample to path</a:t>
              </a:r>
            </a:p>
            <a:p>
              <a:pPr algn="ctr"/>
              <a:r>
                <a:rPr lang="en-US" sz="2000" dirty="0"/>
                <a:t>&amp; record radiance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2DAF677-9872-5240-83EE-888260EC14A1}"/>
                </a:ext>
              </a:extLst>
            </p:cNvPr>
            <p:cNvCxnSpPr/>
            <p:nvPr/>
          </p:nvCxnSpPr>
          <p:spPr>
            <a:xfrm>
              <a:off x="7972061" y="1585917"/>
              <a:ext cx="8683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497483-624C-9E49-A8BA-BC3EB301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tracing: mapping samples to paths</a:t>
            </a:r>
          </a:p>
        </p:txBody>
      </p:sp>
    </p:spTree>
    <p:extLst>
      <p:ext uri="{BB962C8B-B14F-4D97-AF65-F5344CB8AC3E}">
        <p14:creationId xmlns:p14="http://schemas.microsoft.com/office/powerpoint/2010/main" val="873433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be 10">
            <a:extLst>
              <a:ext uri="{FF2B5EF4-FFF2-40B4-BE49-F238E27FC236}">
                <a16:creationId xmlns:a16="http://schemas.microsoft.com/office/drawing/2014/main" id="{962D67EE-6E8E-8D41-98CD-79E86BA542F4}"/>
              </a:ext>
            </a:extLst>
          </p:cNvPr>
          <p:cNvSpPr/>
          <p:nvPr/>
        </p:nvSpPr>
        <p:spPr>
          <a:xfrm>
            <a:off x="5842637" y="2786596"/>
            <a:ext cx="1783080" cy="1474470"/>
          </a:xfrm>
          <a:prstGeom prst="cub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36FEEF-1190-1A49-BDE0-50B03B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405" t="19666" r="8830" b="24020"/>
          <a:stretch/>
        </p:blipFill>
        <p:spPr>
          <a:xfrm>
            <a:off x="372635" y="3429000"/>
            <a:ext cx="3506690" cy="31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929D4-6708-1C4F-8F49-915CC9C9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64" y="1706108"/>
            <a:ext cx="1354624" cy="862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C9C30-1824-F249-A070-2C4650B4C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400" y="2737509"/>
            <a:ext cx="1354624" cy="763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C7336-B497-8340-B82A-F810D49E12AE}"/>
              </a:ext>
            </a:extLst>
          </p:cNvPr>
          <p:cNvSpPr txBox="1"/>
          <p:nvPr/>
        </p:nvSpPr>
        <p:spPr>
          <a:xfrm>
            <a:off x="4154087" y="196272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98E85A-EC44-304F-B235-696DE4285CCB}"/>
              </a:ext>
            </a:extLst>
          </p:cNvPr>
          <p:cNvSpPr txBox="1"/>
          <p:nvPr/>
        </p:nvSpPr>
        <p:spPr>
          <a:xfrm>
            <a:off x="4115864" y="2919006"/>
            <a:ext cx="56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0CEB8B-9EAA-D84F-9268-0F61DABAFA83}"/>
              </a:ext>
            </a:extLst>
          </p:cNvPr>
          <p:cNvSpPr txBox="1"/>
          <p:nvPr/>
        </p:nvSpPr>
        <p:spPr>
          <a:xfrm>
            <a:off x="4103370" y="450728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d*2D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9DFAB-D013-6D45-98DE-7BA7C6B31AA7}"/>
              </a:ext>
            </a:extLst>
          </p:cNvPr>
          <p:cNvSpPr txBox="1"/>
          <p:nvPr/>
        </p:nvSpPr>
        <p:spPr>
          <a:xfrm>
            <a:off x="5765280" y="2295036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2d+5 dimensions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F4DB13-F9AE-914A-8312-3102566B3AEA}"/>
              </a:ext>
            </a:extLst>
          </p:cNvPr>
          <p:cNvSpPr/>
          <p:nvPr/>
        </p:nvSpPr>
        <p:spPr>
          <a:xfrm>
            <a:off x="6090676" y="3330683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3585FE-3ECB-B34F-A883-1FDB25843A5D}"/>
              </a:ext>
            </a:extLst>
          </p:cNvPr>
          <p:cNvSpPr/>
          <p:nvPr/>
        </p:nvSpPr>
        <p:spPr>
          <a:xfrm>
            <a:off x="6090676" y="393200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19161B-9297-384A-8920-98949D88CA09}"/>
              </a:ext>
            </a:extLst>
          </p:cNvPr>
          <p:cNvSpPr/>
          <p:nvPr/>
        </p:nvSpPr>
        <p:spPr>
          <a:xfrm>
            <a:off x="6469575" y="2921538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42F7F24-4E37-5C41-876E-207DC3AC46B8}"/>
              </a:ext>
            </a:extLst>
          </p:cNvPr>
          <p:cNvSpPr/>
          <p:nvPr/>
        </p:nvSpPr>
        <p:spPr>
          <a:xfrm>
            <a:off x="6556057" y="3599350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7985DD-DC24-F644-BD20-146CC7C0C042}"/>
              </a:ext>
            </a:extLst>
          </p:cNvPr>
          <p:cNvSpPr/>
          <p:nvPr/>
        </p:nvSpPr>
        <p:spPr>
          <a:xfrm>
            <a:off x="7056847" y="3499777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A08A63-EE03-884C-9AF1-A7560D486063}"/>
              </a:ext>
            </a:extLst>
          </p:cNvPr>
          <p:cNvSpPr/>
          <p:nvPr/>
        </p:nvSpPr>
        <p:spPr>
          <a:xfrm>
            <a:off x="7269477" y="3039309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90B8B5D-FAAE-ED4C-9A64-CEF3AFA5DCDF}"/>
              </a:ext>
            </a:extLst>
          </p:cNvPr>
          <p:cNvSpPr/>
          <p:nvPr/>
        </p:nvSpPr>
        <p:spPr>
          <a:xfrm>
            <a:off x="6831084" y="3103931"/>
            <a:ext cx="172964" cy="117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ECA6970-2B9D-2D42-A0F4-095B5EF9AC71}"/>
              </a:ext>
            </a:extLst>
          </p:cNvPr>
          <p:cNvSpPr/>
          <p:nvPr/>
        </p:nvSpPr>
        <p:spPr>
          <a:xfrm>
            <a:off x="6927756" y="3861691"/>
            <a:ext cx="172964" cy="11777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A7CC73-5DFC-2A4F-851D-BC2A1A8F1469}"/>
              </a:ext>
            </a:extLst>
          </p:cNvPr>
          <p:cNvCxnSpPr>
            <a:cxnSpLocks/>
            <a:stCxn id="6" idx="2"/>
            <a:endCxn id="11" idx="2"/>
          </p:cNvCxnSpPr>
          <p:nvPr/>
        </p:nvCxnSpPr>
        <p:spPr>
          <a:xfrm>
            <a:off x="4611287" y="2362830"/>
            <a:ext cx="1231350" cy="1345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19489-FCFE-0E42-B89D-EF0A02BD6512}"/>
              </a:ext>
            </a:extLst>
          </p:cNvPr>
          <p:cNvCxnSpPr>
            <a:cxnSpLocks/>
            <a:stCxn id="7" idx="3"/>
            <a:endCxn id="11" idx="2"/>
          </p:cNvCxnSpPr>
          <p:nvPr/>
        </p:nvCxnSpPr>
        <p:spPr>
          <a:xfrm>
            <a:off x="4676569" y="3119061"/>
            <a:ext cx="1166068" cy="58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E093063-61C0-8043-9537-7CC559E2FB94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4560570" y="3708140"/>
            <a:ext cx="1282067" cy="799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CFAD420-AA4B-0E44-8764-2E0548CF21A3}"/>
              </a:ext>
            </a:extLst>
          </p:cNvPr>
          <p:cNvGrpSpPr/>
          <p:nvPr/>
        </p:nvGrpSpPr>
        <p:grpSpPr>
          <a:xfrm>
            <a:off x="1956558" y="3677594"/>
            <a:ext cx="144203" cy="2700346"/>
            <a:chOff x="2889762" y="1337050"/>
            <a:chExt cx="276026" cy="413762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92EE5D-2283-0A43-AC47-8666C3C53F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5600" y="1337050"/>
              <a:ext cx="270188" cy="146222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D2CC19C-C982-D74F-8FB1-8223C0297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9762" y="2799273"/>
              <a:ext cx="140932" cy="131905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F24C700-4F47-914B-B4A1-D27B25B2A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0228" y="4118330"/>
              <a:ext cx="64628" cy="135634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54503-FD57-4E47-BCED-C1367BBCED8F}"/>
              </a:ext>
            </a:extLst>
          </p:cNvPr>
          <p:cNvGrpSpPr/>
          <p:nvPr/>
        </p:nvGrpSpPr>
        <p:grpSpPr>
          <a:xfrm>
            <a:off x="9013690" y="2484458"/>
            <a:ext cx="2791899" cy="1810220"/>
            <a:chOff x="9013690" y="2484458"/>
            <a:chExt cx="2791899" cy="181022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FC58A72-2F87-0D41-9B0F-C2D8D0289B2B}"/>
                </a:ext>
              </a:extLst>
            </p:cNvPr>
            <p:cNvGrpSpPr/>
            <p:nvPr/>
          </p:nvGrpSpPr>
          <p:grpSpPr>
            <a:xfrm>
              <a:off x="9625340" y="3976558"/>
              <a:ext cx="304538" cy="318120"/>
              <a:chOff x="2695073" y="4223084"/>
              <a:chExt cx="2165685" cy="1099099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659C89-4839-F647-BE03-73FE98DCD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5073" y="5029683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06906E-6A8A-A547-9DDA-F62D940204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2301" y="4223084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FD202CB-E3C0-8148-A0F9-0BB2FBC0DF35}"/>
                </a:ext>
              </a:extLst>
            </p:cNvPr>
            <p:cNvGrpSpPr/>
            <p:nvPr/>
          </p:nvGrpSpPr>
          <p:grpSpPr>
            <a:xfrm rot="11426196">
              <a:off x="9661129" y="2484458"/>
              <a:ext cx="304538" cy="318120"/>
              <a:chOff x="4860758" y="1812757"/>
              <a:chExt cx="2165685" cy="109909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D257184-3D6B-3040-831A-EB189F9DE3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EE998E8-BFD6-7D4E-AA36-1409F93814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93C8E5F-351C-5743-95AF-2F874E05E03D}"/>
                </a:ext>
              </a:extLst>
            </p:cNvPr>
            <p:cNvGrpSpPr/>
            <p:nvPr/>
          </p:nvGrpSpPr>
          <p:grpSpPr>
            <a:xfrm rot="12473243">
              <a:off x="10993312" y="2870712"/>
              <a:ext cx="304538" cy="318120"/>
              <a:chOff x="4860758" y="1812757"/>
              <a:chExt cx="2165685" cy="109909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8088CA-CA81-AF46-86B5-C847B7EEF4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8C635B2-84D4-6B43-8E6F-B453187157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8742448-7816-3B47-817D-F4833A265872}"/>
                </a:ext>
              </a:extLst>
            </p:cNvPr>
            <p:cNvGrpSpPr/>
            <p:nvPr/>
          </p:nvGrpSpPr>
          <p:grpSpPr>
            <a:xfrm rot="21277288">
              <a:off x="11501051" y="3963921"/>
              <a:ext cx="304538" cy="318120"/>
              <a:chOff x="4860758" y="1812757"/>
              <a:chExt cx="2165685" cy="1099099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7477661-2EB2-D54D-984F-5074613AA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60F73A9-AC57-974F-8B64-CC8AB3C92E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3222C31-8A3D-3D44-83F0-8006DFB37E5B}"/>
                </a:ext>
              </a:extLst>
            </p:cNvPr>
            <p:cNvCxnSpPr>
              <a:cxnSpLocks/>
            </p:cNvCxnSpPr>
            <p:nvPr/>
          </p:nvCxnSpPr>
          <p:spPr>
            <a:xfrm>
              <a:off x="9013690" y="3327058"/>
              <a:ext cx="761077" cy="86941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56" name="Graphic 55" descr="Lightbulb">
              <a:extLst>
                <a:ext uri="{FF2B5EF4-FFF2-40B4-BE49-F238E27FC236}">
                  <a16:creationId xmlns:a16="http://schemas.microsoft.com/office/drawing/2014/main" id="{1F53A98B-9A6D-8049-B2CF-F946F5057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83902" y="3801433"/>
              <a:ext cx="348927" cy="348927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43D4CF2-FCDD-DC44-97B3-FCDF91C2271D}"/>
                </a:ext>
              </a:extLst>
            </p:cNvPr>
            <p:cNvGrpSpPr/>
            <p:nvPr/>
          </p:nvGrpSpPr>
          <p:grpSpPr>
            <a:xfrm>
              <a:off x="9786743" y="2615330"/>
              <a:ext cx="1884882" cy="1627933"/>
              <a:chOff x="4698436" y="1948465"/>
              <a:chExt cx="3401348" cy="2937674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E77BE08-C7D5-5847-A8F6-601E638902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98436" y="1948465"/>
                <a:ext cx="79578" cy="291191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98CEEF5-3903-EB4D-A23E-B201228F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1526" y="1948465"/>
                <a:ext cx="2413303" cy="71260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B3EC36FB-EDE8-914C-8326-714C409663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14829" y="2685773"/>
                <a:ext cx="884955" cy="220036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46122DB-597F-384E-AEE9-A42FD080D7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03403" y="4467077"/>
                <a:ext cx="1579851" cy="39330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7CFE513-2CF1-9F49-8747-B98B9479377A}"/>
              </a:ext>
            </a:extLst>
          </p:cNvPr>
          <p:cNvCxnSpPr>
            <a:cxnSpLocks/>
          </p:cNvCxnSpPr>
          <p:nvPr/>
        </p:nvCxnSpPr>
        <p:spPr>
          <a:xfrm flipV="1">
            <a:off x="7170424" y="3858851"/>
            <a:ext cx="2182636" cy="436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9BCA9559-957A-C542-ACFE-9A15C5C75563}"/>
              </a:ext>
            </a:extLst>
          </p:cNvPr>
          <p:cNvSpPr txBox="1"/>
          <p:nvPr/>
        </p:nvSpPr>
        <p:spPr>
          <a:xfrm>
            <a:off x="6889563" y="5535232"/>
            <a:ext cx="3975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 value = average radiance          </a:t>
            </a:r>
          </a:p>
          <a:p>
            <a:r>
              <a:rPr lang="en-US" sz="2000" dirty="0"/>
              <a:t>                       (over sampled paths)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5F00683-0A85-6C44-896F-E35DFA7AFFA5}"/>
              </a:ext>
            </a:extLst>
          </p:cNvPr>
          <p:cNvSpPr/>
          <p:nvPr/>
        </p:nvSpPr>
        <p:spPr>
          <a:xfrm>
            <a:off x="1799102" y="1130413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A2AF7B3-DCF4-2E4F-ACC9-3EA280ED63AE}"/>
              </a:ext>
            </a:extLst>
          </p:cNvPr>
          <p:cNvSpPr txBox="1"/>
          <p:nvPr/>
        </p:nvSpPr>
        <p:spPr>
          <a:xfrm>
            <a:off x="257267" y="1093287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area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E5D9441-3D0F-1846-809F-FA38E19495BA}"/>
              </a:ext>
            </a:extLst>
          </p:cNvPr>
          <p:cNvSpPr txBox="1"/>
          <p:nvPr/>
        </p:nvSpPr>
        <p:spPr>
          <a:xfrm>
            <a:off x="284649" y="1966286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aperture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D703417-879E-4144-A654-A8E03297B547}"/>
              </a:ext>
            </a:extLst>
          </p:cNvPr>
          <p:cNvSpPr txBox="1"/>
          <p:nvPr/>
        </p:nvSpPr>
        <p:spPr>
          <a:xfrm>
            <a:off x="317032" y="2919265"/>
            <a:ext cx="15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exp. time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29AD724-872D-F549-A7FC-EB28D08674B4}"/>
              </a:ext>
            </a:extLst>
          </p:cNvPr>
          <p:cNvSpPr txBox="1"/>
          <p:nvPr/>
        </p:nvSpPr>
        <p:spPr>
          <a:xfrm>
            <a:off x="317032" y="3791995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bounces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F6313D3-EF7F-B04C-9AC3-742647C41F12}"/>
              </a:ext>
            </a:extLst>
          </p:cNvPr>
          <p:cNvSpPr txBox="1"/>
          <p:nvPr/>
        </p:nvSpPr>
        <p:spPr>
          <a:xfrm>
            <a:off x="4113388" y="1062509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2D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FAC4812-AFC0-B64A-BA70-8B9041599E01}"/>
              </a:ext>
            </a:extLst>
          </p:cNvPr>
          <p:cNvCxnSpPr>
            <a:cxnSpLocks/>
            <a:stCxn id="133" idx="2"/>
            <a:endCxn id="11" idx="2"/>
          </p:cNvCxnSpPr>
          <p:nvPr/>
        </p:nvCxnSpPr>
        <p:spPr>
          <a:xfrm>
            <a:off x="4570588" y="1462619"/>
            <a:ext cx="1272049" cy="2245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347E103E-3B39-1841-A012-A5BFA81B07E5}"/>
              </a:ext>
            </a:extLst>
          </p:cNvPr>
          <p:cNvSpPr txBox="1"/>
          <p:nvPr/>
        </p:nvSpPr>
        <p:spPr>
          <a:xfrm>
            <a:off x="8276066" y="2195890"/>
            <a:ext cx="157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 samples </a:t>
            </a:r>
          </a:p>
          <a:p>
            <a:r>
              <a:rPr lang="en-US" sz="2000" dirty="0"/>
              <a:t>per pixel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B568A42-F418-BC49-885D-29C7D85DC097}"/>
              </a:ext>
            </a:extLst>
          </p:cNvPr>
          <p:cNvSpPr/>
          <p:nvPr/>
        </p:nvSpPr>
        <p:spPr>
          <a:xfrm>
            <a:off x="8599174" y="2928930"/>
            <a:ext cx="617220" cy="583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9C67D7-6A1D-CF47-BA37-03DA1D25EB78}"/>
              </a:ext>
            </a:extLst>
          </p:cNvPr>
          <p:cNvGrpSpPr/>
          <p:nvPr/>
        </p:nvGrpSpPr>
        <p:grpSpPr>
          <a:xfrm>
            <a:off x="5530518" y="4540415"/>
            <a:ext cx="6156548" cy="738475"/>
            <a:chOff x="5404207" y="1224245"/>
            <a:chExt cx="6156548" cy="73847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04DA8A-41E0-FC4B-AE0B-BC42C336EFA8}"/>
                </a:ext>
              </a:extLst>
            </p:cNvPr>
            <p:cNvSpPr txBox="1"/>
            <p:nvPr/>
          </p:nvSpPr>
          <p:spPr>
            <a:xfrm>
              <a:off x="5404207" y="1254834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randomly sample </a:t>
              </a:r>
            </a:p>
            <a:p>
              <a:pPr algn="ctr"/>
              <a:r>
                <a:rPr lang="en-US" sz="2000" dirty="0"/>
                <a:t>the hypercube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20F5192-FDA6-FE4F-82D4-34EFB2773A44}"/>
                </a:ext>
              </a:extLst>
            </p:cNvPr>
            <p:cNvSpPr txBox="1"/>
            <p:nvPr/>
          </p:nvSpPr>
          <p:spPr>
            <a:xfrm>
              <a:off x="8794695" y="1224245"/>
              <a:ext cx="2766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map sample to path</a:t>
              </a:r>
            </a:p>
            <a:p>
              <a:pPr algn="ctr"/>
              <a:r>
                <a:rPr lang="en-US" sz="2000" dirty="0"/>
                <a:t>&amp; record radiance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2DAF677-9872-5240-83EE-888260EC14A1}"/>
                </a:ext>
              </a:extLst>
            </p:cNvPr>
            <p:cNvCxnSpPr/>
            <p:nvPr/>
          </p:nvCxnSpPr>
          <p:spPr>
            <a:xfrm>
              <a:off x="7972061" y="1585917"/>
              <a:ext cx="8683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497483-624C-9E49-A8BA-BC3EB301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tracing: mapping samples to paths</a:t>
            </a:r>
          </a:p>
        </p:txBody>
      </p:sp>
    </p:spTree>
    <p:extLst>
      <p:ext uri="{BB962C8B-B14F-4D97-AF65-F5344CB8AC3E}">
        <p14:creationId xmlns:p14="http://schemas.microsoft.com/office/powerpoint/2010/main" val="418634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573C-008C-A24D-B619-E1E41C00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 - </a:t>
            </a:r>
            <a:r>
              <a:rPr lang="en-US" dirty="0" err="1"/>
              <a:t>maths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C84A-29DB-3C4A-8BD6-5AD5441823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2876" y="1604010"/>
            <a:ext cx="5435600" cy="10668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0B22E6-AEF7-6146-9AB1-25D19F6D224D}"/>
              </a:ext>
            </a:extLst>
          </p:cNvPr>
          <p:cNvGrpSpPr/>
          <p:nvPr/>
        </p:nvGrpSpPr>
        <p:grpSpPr>
          <a:xfrm>
            <a:off x="8254423" y="3182487"/>
            <a:ext cx="735766" cy="477058"/>
            <a:chOff x="9013690" y="2484458"/>
            <a:chExt cx="2791899" cy="18102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119CF06-E914-EA44-9C6D-91DA9F7AD378}"/>
                </a:ext>
              </a:extLst>
            </p:cNvPr>
            <p:cNvGrpSpPr/>
            <p:nvPr/>
          </p:nvGrpSpPr>
          <p:grpSpPr>
            <a:xfrm>
              <a:off x="9625340" y="3976558"/>
              <a:ext cx="304538" cy="318120"/>
              <a:chOff x="2695073" y="4223084"/>
              <a:chExt cx="2165685" cy="109909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5DCC664-7F2F-8F47-9FDF-495B87E386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95073" y="5029683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1C8FEA5-2206-2449-8570-85C8EB8F0B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2301" y="4223084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91AF0A2-AE40-B345-9EDD-2F0DB727DFB8}"/>
                </a:ext>
              </a:extLst>
            </p:cNvPr>
            <p:cNvGrpSpPr/>
            <p:nvPr/>
          </p:nvGrpSpPr>
          <p:grpSpPr>
            <a:xfrm rot="11426196">
              <a:off x="9661129" y="2484458"/>
              <a:ext cx="304538" cy="318120"/>
              <a:chOff x="4860758" y="1812757"/>
              <a:chExt cx="2165685" cy="109909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B565918-3E2C-BC47-BD0B-93F4716647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443608E-972C-6449-B0C5-3F7B04AE1D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030D292-CF37-7E47-8E3B-88206F512858}"/>
                </a:ext>
              </a:extLst>
            </p:cNvPr>
            <p:cNvGrpSpPr/>
            <p:nvPr/>
          </p:nvGrpSpPr>
          <p:grpSpPr>
            <a:xfrm rot="12473243">
              <a:off x="10993312" y="2870712"/>
              <a:ext cx="304538" cy="318120"/>
              <a:chOff x="4860758" y="1812757"/>
              <a:chExt cx="2165685" cy="109909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B985246-353C-1F44-A8E5-3DFB1F2CAC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B6BBCD5-72AB-7A45-B7EB-9AFD100E77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1243534-E977-F945-93E1-F784AE4E2C51}"/>
                </a:ext>
              </a:extLst>
            </p:cNvPr>
            <p:cNvGrpSpPr/>
            <p:nvPr/>
          </p:nvGrpSpPr>
          <p:grpSpPr>
            <a:xfrm rot="21277288">
              <a:off x="11501051" y="3963921"/>
              <a:ext cx="304538" cy="318120"/>
              <a:chOff x="4860758" y="1812757"/>
              <a:chExt cx="2165685" cy="109909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5FC02B7-3E40-7244-A2CB-6AAAF349C6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60758" y="2619356"/>
                <a:ext cx="2165685" cy="0"/>
              </a:xfrm>
              <a:prstGeom prst="line">
                <a:avLst/>
              </a:prstGeom>
              <a:ln w="1905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63A777C-9C40-424A-BE15-44AE157292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7986" y="1812757"/>
                <a:ext cx="0" cy="109909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F6D902F-6DB7-A143-B07B-71348D89D197}"/>
                </a:ext>
              </a:extLst>
            </p:cNvPr>
            <p:cNvCxnSpPr>
              <a:cxnSpLocks/>
            </p:cNvCxnSpPr>
            <p:nvPr/>
          </p:nvCxnSpPr>
          <p:spPr>
            <a:xfrm>
              <a:off x="9013690" y="3327058"/>
              <a:ext cx="761077" cy="869414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8" name="Graphic 37" descr="Lightbulb">
              <a:extLst>
                <a:ext uri="{FF2B5EF4-FFF2-40B4-BE49-F238E27FC236}">
                  <a16:creationId xmlns:a16="http://schemas.microsoft.com/office/drawing/2014/main" id="{EDD2FDC0-D5AE-D845-B0CB-C7635A955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83902" y="3801433"/>
              <a:ext cx="348927" cy="348927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595AD7-760B-0842-BA6A-DE4B77E44D8A}"/>
                </a:ext>
              </a:extLst>
            </p:cNvPr>
            <p:cNvGrpSpPr/>
            <p:nvPr/>
          </p:nvGrpSpPr>
          <p:grpSpPr>
            <a:xfrm>
              <a:off x="9786743" y="2615330"/>
              <a:ext cx="1884882" cy="1627933"/>
              <a:chOff x="4698436" y="1948465"/>
              <a:chExt cx="3401348" cy="2937674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1B993C8-48F4-424C-A26A-E7C6D6B26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98436" y="1948465"/>
                <a:ext cx="79578" cy="2911917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D6B421C-9104-3B4B-9AE9-6A5221B401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1526" y="1948465"/>
                <a:ext cx="2413303" cy="71260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66211FA-5E9F-E74D-91FC-391E4B3654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14829" y="2685773"/>
                <a:ext cx="884955" cy="220036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62C355-2909-ED4E-9F58-63F7A9B4C0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03403" y="4467077"/>
                <a:ext cx="1579851" cy="39330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45DA3A5-EFBB-CE4D-9E65-C396888BBD92}"/>
              </a:ext>
            </a:extLst>
          </p:cNvPr>
          <p:cNvSpPr/>
          <p:nvPr/>
        </p:nvSpPr>
        <p:spPr>
          <a:xfrm>
            <a:off x="4739971" y="3259549"/>
            <a:ext cx="376158" cy="355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AFDCD57-A78A-2349-A61D-A62ADFAA9EBB}"/>
              </a:ext>
            </a:extLst>
          </p:cNvPr>
          <p:cNvCxnSpPr>
            <a:cxnSpLocks/>
          </p:cNvCxnSpPr>
          <p:nvPr/>
        </p:nvCxnSpPr>
        <p:spPr>
          <a:xfrm>
            <a:off x="8622306" y="2359597"/>
            <a:ext cx="1" cy="7928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E639F18-9C58-204B-AB2E-889693A42F3E}"/>
              </a:ext>
            </a:extLst>
          </p:cNvPr>
          <p:cNvCxnSpPr/>
          <p:nvPr/>
        </p:nvCxnSpPr>
        <p:spPr>
          <a:xfrm>
            <a:off x="4928050" y="2724800"/>
            <a:ext cx="0" cy="446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AEE3575-91E0-EF44-A060-2FDF41C1EE85}"/>
              </a:ext>
            </a:extLst>
          </p:cNvPr>
          <p:cNvCxnSpPr>
            <a:cxnSpLocks/>
          </p:cNvCxnSpPr>
          <p:nvPr/>
        </p:nvCxnSpPr>
        <p:spPr>
          <a:xfrm>
            <a:off x="5846260" y="2547117"/>
            <a:ext cx="0" cy="11089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C3DA31D-FF56-6840-B7D0-6F2678C9E559}"/>
              </a:ext>
            </a:extLst>
          </p:cNvPr>
          <p:cNvSpPr txBox="1"/>
          <p:nvPr/>
        </p:nvSpPr>
        <p:spPr>
          <a:xfrm>
            <a:off x="5104527" y="3745887"/>
            <a:ext cx="231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filter weighting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329BF96-390D-C441-AEEB-A643481A98EC}"/>
              </a:ext>
            </a:extLst>
          </p:cNvPr>
          <p:cNvSpPr txBox="1"/>
          <p:nvPr/>
        </p:nvSpPr>
        <p:spPr>
          <a:xfrm>
            <a:off x="1647519" y="3258030"/>
            <a:ext cx="249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pixel average radiance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87435BF-72CC-8C41-A3A2-546FB4B01D40}"/>
              </a:ext>
            </a:extLst>
          </p:cNvPr>
          <p:cNvCxnSpPr>
            <a:cxnSpLocks/>
          </p:cNvCxnSpPr>
          <p:nvPr/>
        </p:nvCxnSpPr>
        <p:spPr>
          <a:xfrm>
            <a:off x="3571690" y="2547117"/>
            <a:ext cx="0" cy="710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6AF611E-B66A-3B45-8DBB-00EC90938EBF}"/>
              </a:ext>
            </a:extLst>
          </p:cNvPr>
          <p:cNvCxnSpPr>
            <a:cxnSpLocks/>
          </p:cNvCxnSpPr>
          <p:nvPr/>
        </p:nvCxnSpPr>
        <p:spPr>
          <a:xfrm>
            <a:off x="7418071" y="2547117"/>
            <a:ext cx="0" cy="1967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C2B8582A-F14D-D44A-A508-59906EED5C2A}"/>
              </a:ext>
            </a:extLst>
          </p:cNvPr>
          <p:cNvSpPr/>
          <p:nvPr/>
        </p:nvSpPr>
        <p:spPr>
          <a:xfrm>
            <a:off x="5116129" y="5746490"/>
            <a:ext cx="7879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[https://jo.dreggn.org/path-tracing-in-production/2019/index.html</a:t>
            </a:r>
            <a:endParaRPr lang="en-US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FAA02E3-673A-094A-97DC-29C25BB45C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770" t="39448" r="7013" b="50682"/>
          <a:stretch/>
        </p:blipFill>
        <p:spPr>
          <a:xfrm>
            <a:off x="2813220" y="4577125"/>
            <a:ext cx="8582575" cy="6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66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1656D1-7D9F-B248-A5FD-0B2DE180474A}"/>
              </a:ext>
            </a:extLst>
          </p:cNvPr>
          <p:cNvSpPr/>
          <p:nvPr/>
        </p:nvSpPr>
        <p:spPr>
          <a:xfrm>
            <a:off x="3775813" y="3244334"/>
            <a:ext cx="4640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http://madebyevan.com/webgl-path-tracing/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23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FDBFE-5DCC-A447-9F8E-CD6847CB3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feedback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36DE3-D847-524B-A30F-1CD482CA56CF}"/>
              </a:ext>
            </a:extLst>
          </p:cNvPr>
          <p:cNvSpPr txBox="1"/>
          <p:nvPr/>
        </p:nvSpPr>
        <p:spPr>
          <a:xfrm>
            <a:off x="331470" y="1095958"/>
            <a:ext cx="113156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2400" dirty="0"/>
              <a:t>Define radiance</a:t>
            </a:r>
          </a:p>
          <a:p>
            <a:pPr marL="742950" indent="-742950">
              <a:buAutoNum type="arabicParenR"/>
            </a:pPr>
            <a:r>
              <a:rPr lang="en-US" sz="2400" dirty="0"/>
              <a:t>Define irradiance</a:t>
            </a:r>
          </a:p>
          <a:p>
            <a:pPr marL="742950" indent="-742950">
              <a:buAutoNum type="arabicParenR"/>
            </a:pPr>
            <a:r>
              <a:rPr lang="en-US" sz="2400" dirty="0"/>
              <a:t>Define BRDF</a:t>
            </a:r>
          </a:p>
          <a:p>
            <a:pPr marL="742950" indent="-742950">
              <a:buAutoNum type="arabicParenR"/>
            </a:pPr>
            <a:r>
              <a:rPr lang="en-US" sz="2400" dirty="0"/>
              <a:t>How would you obtain 1 from 2 and 2 from 1</a:t>
            </a:r>
          </a:p>
          <a:p>
            <a:endParaRPr lang="en-US" sz="2400" dirty="0"/>
          </a:p>
          <a:p>
            <a:r>
              <a:rPr lang="en-US" sz="2400" dirty="0"/>
              <a:t>Feedback on a scale of 1-10 (1-bad and 10-good)</a:t>
            </a:r>
          </a:p>
          <a:p>
            <a:pPr marL="742950" indent="-742950">
              <a:buAutoNum type="arabicParenR"/>
            </a:pPr>
            <a:r>
              <a:rPr lang="en-US" sz="2400" dirty="0"/>
              <a:t>Lectures are interesting</a:t>
            </a:r>
          </a:p>
          <a:p>
            <a:pPr marL="742950" indent="-742950">
              <a:buAutoNum type="arabicParenR"/>
            </a:pPr>
            <a:r>
              <a:rPr lang="en-US" sz="2400" dirty="0"/>
              <a:t>Lectures are difficult</a:t>
            </a:r>
          </a:p>
          <a:p>
            <a:pPr marL="742950" indent="-742950">
              <a:buAutoNum type="arabicParenR"/>
            </a:pPr>
            <a:r>
              <a:rPr lang="en-US" sz="2400" dirty="0"/>
              <a:t>I feel like I am learning, from this course</a:t>
            </a:r>
          </a:p>
          <a:p>
            <a:pPr marL="742950" indent="-742950">
              <a:buFontTx/>
              <a:buAutoNum type="arabicParenR"/>
            </a:pPr>
            <a:r>
              <a:rPr lang="en-US" sz="2400" dirty="0"/>
              <a:t>I am enjoying this course</a:t>
            </a:r>
          </a:p>
          <a:p>
            <a:pPr marL="742950" indent="-742950">
              <a:buAutoNum type="arabicParenR"/>
            </a:pPr>
            <a:r>
              <a:rPr lang="en-US" sz="2400" dirty="0"/>
              <a:t>Level of difficulty of tutorials</a:t>
            </a:r>
          </a:p>
          <a:p>
            <a:pPr marL="742950" indent="-742950">
              <a:buAutoNum type="arabicParenR"/>
            </a:pPr>
            <a:r>
              <a:rPr lang="en-US" sz="2400" dirty="0"/>
              <a:t>Recommendations for second half of the course (list one or two)</a:t>
            </a:r>
          </a:p>
          <a:p>
            <a:pPr marL="742950" indent="-742950">
              <a:buAutoNum type="arabicParenR"/>
            </a:pPr>
            <a:r>
              <a:rPr lang="en-US" sz="2400" dirty="0"/>
              <a:t>Describe (1-2 sentences) what changes you would recommend for material covered thus far, for the next offering of the course</a:t>
            </a:r>
          </a:p>
        </p:txBody>
      </p:sp>
    </p:spTree>
    <p:extLst>
      <p:ext uri="{BB962C8B-B14F-4D97-AF65-F5344CB8AC3E}">
        <p14:creationId xmlns:p14="http://schemas.microsoft.com/office/powerpoint/2010/main" val="4008016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ium 2">
            <a:extLst>
              <a:ext uri="{FF2B5EF4-FFF2-40B4-BE49-F238E27FC236}">
                <a16:creationId xmlns:a16="http://schemas.microsoft.com/office/drawing/2014/main" id="{F42FE73F-2AAA-B048-ADE5-4E1D1DBEEA2F}"/>
              </a:ext>
            </a:extLst>
          </p:cNvPr>
          <p:cNvSpPr/>
          <p:nvPr/>
        </p:nvSpPr>
        <p:spPr>
          <a:xfrm>
            <a:off x="5649822" y="3875486"/>
            <a:ext cx="447396" cy="150381"/>
          </a:xfrm>
          <a:prstGeom prst="trapezoid">
            <a:avLst>
              <a:gd name="adj" fmla="val 663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2788686" y="2714266"/>
            <a:ext cx="2584650" cy="1043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268D24-A1A8-1641-A1A0-BAE0B14808F0}"/>
              </a:ext>
            </a:extLst>
          </p:cNvPr>
          <p:cNvCxnSpPr>
            <a:cxnSpLocks/>
          </p:cNvCxnSpPr>
          <p:nvPr/>
        </p:nvCxnSpPr>
        <p:spPr>
          <a:xfrm flipV="1">
            <a:off x="5879927" y="3229710"/>
            <a:ext cx="717643" cy="7067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Outgoing radiance along a direction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98354D-55AC-D547-9F7F-6AA6C0799DD3}"/>
                  </a:ext>
                </a:extLst>
              </p:cNvPr>
              <p:cNvSpPr txBox="1"/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98354D-55AC-D547-9F7F-6AA6C0799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457" y="2186358"/>
                <a:ext cx="973005" cy="369332"/>
              </a:xfrm>
              <a:prstGeom prst="rect">
                <a:avLst/>
              </a:prstGeom>
              <a:blipFill>
                <a:blip r:embed="rId2"/>
                <a:stretch>
                  <a:fillRect l="-10390" r="-1948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2C047A-CACE-3745-9448-90B8D5C621E4}"/>
                  </a:ext>
                </a:extLst>
              </p:cNvPr>
              <p:cNvSpPr txBox="1"/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2C047A-CACE-3745-9448-90B8D5C62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200" y="3162919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747160-65E2-5645-876C-4E1B48653A08}"/>
              </a:ext>
            </a:extLst>
          </p:cNvPr>
          <p:cNvSpPr txBox="1"/>
          <p:nvPr/>
        </p:nvSpPr>
        <p:spPr>
          <a:xfrm>
            <a:off x="1043791" y="2170969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radiance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444FF2-E9B7-E04F-85FC-B46274ACF89E}"/>
                  </a:ext>
                </a:extLst>
              </p:cNvPr>
              <p:cNvSpPr txBox="1"/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dA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444FF2-E9B7-E04F-85FC-B46274ACF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895" y="3320208"/>
                <a:ext cx="973005" cy="369332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FD49-4A73-684D-9382-363458C71F4E}"/>
                  </a:ext>
                </a:extLst>
              </p:cNvPr>
              <p:cNvSpPr txBox="1"/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FD49-4A73-684D-9382-363458C71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032" y="4165030"/>
                <a:ext cx="60764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E60D5E-5178-8742-8BFA-6CE949224525}"/>
                  </a:ext>
                </a:extLst>
              </p:cNvPr>
              <p:cNvSpPr txBox="1"/>
              <p:nvPr/>
            </p:nvSpPr>
            <p:spPr>
              <a:xfrm>
                <a:off x="6730457" y="2714266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E60D5E-5178-8742-8BFA-6CE949224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457" y="2714266"/>
                <a:ext cx="973005" cy="369332"/>
              </a:xfrm>
              <a:prstGeom prst="rect">
                <a:avLst/>
              </a:prstGeom>
              <a:blipFill>
                <a:blip r:embed="rId6"/>
                <a:stretch>
                  <a:fillRect l="-10256" r="-2179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613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ezium 2">
            <a:extLst>
              <a:ext uri="{FF2B5EF4-FFF2-40B4-BE49-F238E27FC236}">
                <a16:creationId xmlns:a16="http://schemas.microsoft.com/office/drawing/2014/main" id="{F42FE73F-2AAA-B048-ADE5-4E1D1DBEEA2F}"/>
              </a:ext>
            </a:extLst>
          </p:cNvPr>
          <p:cNvSpPr/>
          <p:nvPr/>
        </p:nvSpPr>
        <p:spPr>
          <a:xfrm>
            <a:off x="5649822" y="3875486"/>
            <a:ext cx="447396" cy="150381"/>
          </a:xfrm>
          <a:prstGeom prst="trapezoid">
            <a:avLst>
              <a:gd name="adj" fmla="val 6633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943657" y="2017392"/>
            <a:ext cx="4429679" cy="17402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268D24-A1A8-1641-A1A0-BAE0B14808F0}"/>
              </a:ext>
            </a:extLst>
          </p:cNvPr>
          <p:cNvCxnSpPr>
            <a:cxnSpLocks/>
          </p:cNvCxnSpPr>
          <p:nvPr/>
        </p:nvCxnSpPr>
        <p:spPr>
          <a:xfrm flipV="1">
            <a:off x="5879927" y="2208345"/>
            <a:ext cx="1827684" cy="17281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654417B-A7E9-4E4D-94F1-6952382EDD01}"/>
              </a:ext>
            </a:extLst>
          </p:cNvPr>
          <p:cNvSpPr txBox="1">
            <a:spLocks/>
          </p:cNvSpPr>
          <p:nvPr/>
        </p:nvSpPr>
        <p:spPr>
          <a:xfrm>
            <a:off x="996745" y="127433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Linear optics: reflected radiance ∝ irradiance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/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blipFill>
                <a:blip r:embed="rId2"/>
                <a:stretch>
                  <a:fillRect l="-2807"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31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654417B-A7E9-4E4D-94F1-6952382EDD01}"/>
              </a:ext>
            </a:extLst>
          </p:cNvPr>
          <p:cNvSpPr txBox="1">
            <a:spLocks/>
          </p:cNvSpPr>
          <p:nvPr/>
        </p:nvSpPr>
        <p:spPr>
          <a:xfrm>
            <a:off x="996745" y="127433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Constant of proportionality is a function!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/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GB" sz="2400">
                        <a:latin typeface="Cambria Math" panose="02040503050406030204" pitchFamily="18" charset="0"/>
                      </a:rPr>
                      <m:t>d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37A9E-D994-F940-98C1-C2046F684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645" y="1297172"/>
                <a:ext cx="3602710" cy="369332"/>
              </a:xfrm>
              <a:prstGeom prst="rect">
                <a:avLst/>
              </a:prstGeom>
              <a:blipFill>
                <a:blip r:embed="rId2"/>
                <a:stretch>
                  <a:fillRect l="-2807"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D1C1F1C-7224-9E4B-A5E9-61075BD5ABF2}"/>
              </a:ext>
            </a:extLst>
          </p:cNvPr>
          <p:cNvSpPr txBox="1"/>
          <p:nvPr/>
        </p:nvSpPr>
        <p:spPr>
          <a:xfrm>
            <a:off x="1910780" y="3668842"/>
            <a:ext cx="7740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Constant for a given pair of incident-outgoing directions</a:t>
            </a:r>
          </a:p>
          <a:p>
            <a:endParaRPr lang="en-US" sz="2400" dirty="0"/>
          </a:p>
          <a:p>
            <a:r>
              <a:rPr lang="en-US" sz="2400" dirty="0"/>
              <a:t>Determines  appearance of opaque materials</a:t>
            </a:r>
          </a:p>
          <a:p>
            <a:endParaRPr lang="en-US" sz="2400" dirty="0"/>
          </a:p>
          <a:p>
            <a:r>
              <a:rPr lang="en-US" sz="2400" dirty="0"/>
              <a:t>Bidirectional Reflectance Distribution Function (BRDF)-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35A15D-645D-8343-BCF6-094C90034842}"/>
              </a:ext>
            </a:extLst>
          </p:cNvPr>
          <p:cNvCxnSpPr>
            <a:cxnSpLocks/>
          </p:cNvCxnSpPr>
          <p:nvPr/>
        </p:nvCxnSpPr>
        <p:spPr>
          <a:xfrm>
            <a:off x="5781206" y="1786425"/>
            <a:ext cx="0" cy="1762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38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D9E580D0-DDBE-924A-8A3E-60CF1F157138}"/>
              </a:ext>
            </a:extLst>
          </p:cNvPr>
          <p:cNvSpPr/>
          <p:nvPr/>
        </p:nvSpPr>
        <p:spPr>
          <a:xfrm>
            <a:off x="5101699" y="2972877"/>
            <a:ext cx="2143854" cy="999854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3511" h="2559228">
                <a:moveTo>
                  <a:pt x="53497" y="2524503"/>
                </a:moveTo>
                <a:cubicBezTo>
                  <a:pt x="-108548" y="2262143"/>
                  <a:pt x="119088" y="1791439"/>
                  <a:pt x="447037" y="1586953"/>
                </a:cubicBezTo>
                <a:cubicBezTo>
                  <a:pt x="774986" y="1382467"/>
                  <a:pt x="1318996" y="1561875"/>
                  <a:pt x="2021193" y="1297587"/>
                </a:cubicBezTo>
                <a:cubicBezTo>
                  <a:pt x="2723390" y="1033299"/>
                  <a:pt x="4482743" y="-41218"/>
                  <a:pt x="4660222" y="1222"/>
                </a:cubicBezTo>
                <a:cubicBezTo>
                  <a:pt x="4837701" y="43662"/>
                  <a:pt x="3180591" y="1374750"/>
                  <a:pt x="3086065" y="1552228"/>
                </a:cubicBezTo>
                <a:cubicBezTo>
                  <a:pt x="2991539" y="1729706"/>
                  <a:pt x="3084136" y="1729708"/>
                  <a:pt x="3120789" y="1830022"/>
                </a:cubicBezTo>
                <a:cubicBezTo>
                  <a:pt x="3157442" y="1930336"/>
                  <a:pt x="3278975" y="2032580"/>
                  <a:pt x="3305983" y="2154114"/>
                </a:cubicBezTo>
                <a:cubicBezTo>
                  <a:pt x="3332991" y="2275648"/>
                  <a:pt x="3278977" y="2536078"/>
                  <a:pt x="3282835" y="2559228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2788686" y="2714266"/>
            <a:ext cx="2584650" cy="10433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68869" y="272669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36986" y="2744495"/>
            <a:ext cx="2330126" cy="120618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53152" y="3201259"/>
            <a:ext cx="2513960" cy="74941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slice per incident direction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A74E55-3714-7344-AA49-29A15F406565}"/>
              </a:ext>
            </a:extLst>
          </p:cNvPr>
          <p:cNvSpPr txBox="1"/>
          <p:nvPr/>
        </p:nvSpPr>
        <p:spPr>
          <a:xfrm>
            <a:off x="7245553" y="2855814"/>
            <a:ext cx="343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 along</a:t>
            </a:r>
          </a:p>
          <a:p>
            <a:r>
              <a:rPr lang="en-US" dirty="0"/>
              <a:t>direction of 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FA655-861E-E74D-A832-96F822CF75A1}"/>
                  </a:ext>
                </a:extLst>
              </p:cNvPr>
              <p:cNvSpPr/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BFA655-861E-E74D-A832-96F822CF75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  <a:blipFill>
                <a:blip r:embed="rId2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03DCC3-B46E-D543-98E5-194AB1DA24C5}"/>
                  </a:ext>
                </a:extLst>
              </p:cNvPr>
              <p:cNvSpPr txBox="1"/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03DCC3-B46E-D543-98E5-194AB1DA2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4669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38A879EE-B89E-0546-8DDB-2A7AE8A58F7E}"/>
              </a:ext>
            </a:extLst>
          </p:cNvPr>
          <p:cNvSpPr/>
          <p:nvPr/>
        </p:nvSpPr>
        <p:spPr>
          <a:xfrm>
            <a:off x="5115129" y="3212151"/>
            <a:ext cx="2600979" cy="760581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3 w 5196276"/>
              <a:gd name="connsiteY6" fmla="*/ 1662100 h 2067214"/>
              <a:gd name="connsiteX7" fmla="*/ 3282835 w 5196276"/>
              <a:gd name="connsiteY7" fmla="*/ 2067214 h 2067214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2 w 5196276"/>
              <a:gd name="connsiteY6" fmla="*/ 1834556 h 2067214"/>
              <a:gd name="connsiteX7" fmla="*/ 3282835 w 5196276"/>
              <a:gd name="connsiteY7" fmla="*/ 2067214 h 2067214"/>
              <a:gd name="connsiteX0" fmla="*/ 53497 w 5196115"/>
              <a:gd name="connsiteY0" fmla="*/ 2032489 h 2067214"/>
              <a:gd name="connsiteX1" fmla="*/ 447037 w 5196115"/>
              <a:gd name="connsiteY1" fmla="*/ 1094939 h 2067214"/>
              <a:gd name="connsiteX2" fmla="*/ 2021193 w 5196115"/>
              <a:gd name="connsiteY2" fmla="*/ 805573 h 2067214"/>
              <a:gd name="connsiteX3" fmla="*/ 5184787 w 5196115"/>
              <a:gd name="connsiteY3" fmla="*/ 1946 h 2067214"/>
              <a:gd name="connsiteX4" fmla="*/ 3086065 w 5196115"/>
              <a:gd name="connsiteY4" fmla="*/ 1060214 h 2067214"/>
              <a:gd name="connsiteX5" fmla="*/ 3299139 w 5196115"/>
              <a:gd name="connsiteY5" fmla="*/ 1572059 h 2067214"/>
              <a:gd name="connsiteX6" fmla="*/ 3305982 w 5196115"/>
              <a:gd name="connsiteY6" fmla="*/ 1834556 h 2067214"/>
              <a:gd name="connsiteX7" fmla="*/ 3282835 w 5196115"/>
              <a:gd name="connsiteY7" fmla="*/ 2067214 h 2067214"/>
              <a:gd name="connsiteX0" fmla="*/ 53497 w 5204120"/>
              <a:gd name="connsiteY0" fmla="*/ 2038647 h 2073372"/>
              <a:gd name="connsiteX1" fmla="*/ 447037 w 5204120"/>
              <a:gd name="connsiteY1" fmla="*/ 1101097 h 2073372"/>
              <a:gd name="connsiteX2" fmla="*/ 2021193 w 5204120"/>
              <a:gd name="connsiteY2" fmla="*/ 811731 h 2073372"/>
              <a:gd name="connsiteX3" fmla="*/ 5184787 w 5204120"/>
              <a:gd name="connsiteY3" fmla="*/ 8104 h 2073372"/>
              <a:gd name="connsiteX4" fmla="*/ 3348350 w 5204120"/>
              <a:gd name="connsiteY4" fmla="*/ 1362013 h 2073372"/>
              <a:gd name="connsiteX5" fmla="*/ 3299139 w 5204120"/>
              <a:gd name="connsiteY5" fmla="*/ 1578217 h 2073372"/>
              <a:gd name="connsiteX6" fmla="*/ 3305982 w 5204120"/>
              <a:gd name="connsiteY6" fmla="*/ 1840714 h 2073372"/>
              <a:gd name="connsiteX7" fmla="*/ 3282835 w 5204120"/>
              <a:gd name="connsiteY7" fmla="*/ 2073372 h 2073372"/>
              <a:gd name="connsiteX0" fmla="*/ 53497 w 5704205"/>
              <a:gd name="connsiteY0" fmla="*/ 1916695 h 1951420"/>
              <a:gd name="connsiteX1" fmla="*/ 447037 w 5704205"/>
              <a:gd name="connsiteY1" fmla="*/ 979145 h 1951420"/>
              <a:gd name="connsiteX2" fmla="*/ 2021193 w 5704205"/>
              <a:gd name="connsiteY2" fmla="*/ 689779 h 1951420"/>
              <a:gd name="connsiteX3" fmla="*/ 5688372 w 5704205"/>
              <a:gd name="connsiteY3" fmla="*/ 9335 h 1951420"/>
              <a:gd name="connsiteX4" fmla="*/ 3348350 w 5704205"/>
              <a:gd name="connsiteY4" fmla="*/ 1240061 h 1951420"/>
              <a:gd name="connsiteX5" fmla="*/ 3299139 w 5704205"/>
              <a:gd name="connsiteY5" fmla="*/ 1456265 h 1951420"/>
              <a:gd name="connsiteX6" fmla="*/ 3305982 w 5704205"/>
              <a:gd name="connsiteY6" fmla="*/ 1718762 h 1951420"/>
              <a:gd name="connsiteX7" fmla="*/ 3282835 w 5704205"/>
              <a:gd name="connsiteY7" fmla="*/ 1951420 h 1951420"/>
              <a:gd name="connsiteX0" fmla="*/ 23409 w 5674117"/>
              <a:gd name="connsiteY0" fmla="*/ 1916375 h 1951100"/>
              <a:gd name="connsiteX1" fmla="*/ 910041 w 5674117"/>
              <a:gd name="connsiteY1" fmla="*/ 831005 h 1951100"/>
              <a:gd name="connsiteX2" fmla="*/ 1991105 w 5674117"/>
              <a:gd name="connsiteY2" fmla="*/ 689459 h 1951100"/>
              <a:gd name="connsiteX3" fmla="*/ 5658284 w 5674117"/>
              <a:gd name="connsiteY3" fmla="*/ 9015 h 1951100"/>
              <a:gd name="connsiteX4" fmla="*/ 3318262 w 5674117"/>
              <a:gd name="connsiteY4" fmla="*/ 1239741 h 1951100"/>
              <a:gd name="connsiteX5" fmla="*/ 3269051 w 5674117"/>
              <a:gd name="connsiteY5" fmla="*/ 1455945 h 1951100"/>
              <a:gd name="connsiteX6" fmla="*/ 3275894 w 5674117"/>
              <a:gd name="connsiteY6" fmla="*/ 1718442 h 1951100"/>
              <a:gd name="connsiteX7" fmla="*/ 3252747 w 5674117"/>
              <a:gd name="connsiteY7" fmla="*/ 1951100 h 1951100"/>
              <a:gd name="connsiteX0" fmla="*/ 24220 w 5671222"/>
              <a:gd name="connsiteY0" fmla="*/ 1914051 h 1948776"/>
              <a:gd name="connsiteX1" fmla="*/ 910852 w 5671222"/>
              <a:gd name="connsiteY1" fmla="*/ 828681 h 1948776"/>
              <a:gd name="connsiteX2" fmla="*/ 2170270 w 5671222"/>
              <a:gd name="connsiteY2" fmla="*/ 748727 h 1948776"/>
              <a:gd name="connsiteX3" fmla="*/ 5659095 w 5671222"/>
              <a:gd name="connsiteY3" fmla="*/ 6691 h 1948776"/>
              <a:gd name="connsiteX4" fmla="*/ 3319073 w 5671222"/>
              <a:gd name="connsiteY4" fmla="*/ 1237417 h 1948776"/>
              <a:gd name="connsiteX5" fmla="*/ 3269862 w 5671222"/>
              <a:gd name="connsiteY5" fmla="*/ 1453621 h 1948776"/>
              <a:gd name="connsiteX6" fmla="*/ 3276705 w 5671222"/>
              <a:gd name="connsiteY6" fmla="*/ 1716118 h 1948776"/>
              <a:gd name="connsiteX7" fmla="*/ 3253558 w 5671222"/>
              <a:gd name="connsiteY7" fmla="*/ 1948776 h 1948776"/>
              <a:gd name="connsiteX0" fmla="*/ 24220 w 5671222"/>
              <a:gd name="connsiteY0" fmla="*/ 1912060 h 1946785"/>
              <a:gd name="connsiteX1" fmla="*/ 910852 w 5671222"/>
              <a:gd name="connsiteY1" fmla="*/ 826690 h 1946785"/>
              <a:gd name="connsiteX2" fmla="*/ 2170270 w 5671222"/>
              <a:gd name="connsiteY2" fmla="*/ 746736 h 1946785"/>
              <a:gd name="connsiteX3" fmla="*/ 5659095 w 5671222"/>
              <a:gd name="connsiteY3" fmla="*/ 4700 h 1946785"/>
              <a:gd name="connsiteX4" fmla="*/ 3319073 w 5671222"/>
              <a:gd name="connsiteY4" fmla="*/ 1235426 h 1946785"/>
              <a:gd name="connsiteX5" fmla="*/ 3269862 w 5671222"/>
              <a:gd name="connsiteY5" fmla="*/ 1451630 h 1946785"/>
              <a:gd name="connsiteX6" fmla="*/ 3276705 w 5671222"/>
              <a:gd name="connsiteY6" fmla="*/ 1714127 h 1946785"/>
              <a:gd name="connsiteX7" fmla="*/ 3253558 w 5671222"/>
              <a:gd name="connsiteY7" fmla="*/ 1946785 h 1946785"/>
              <a:gd name="connsiteX0" fmla="*/ 24220 w 5670025"/>
              <a:gd name="connsiteY0" fmla="*/ 1912060 h 1946785"/>
              <a:gd name="connsiteX1" fmla="*/ 910852 w 5670025"/>
              <a:gd name="connsiteY1" fmla="*/ 826690 h 1946785"/>
              <a:gd name="connsiteX2" fmla="*/ 2170270 w 5670025"/>
              <a:gd name="connsiteY2" fmla="*/ 746736 h 1946785"/>
              <a:gd name="connsiteX3" fmla="*/ 5659095 w 5670025"/>
              <a:gd name="connsiteY3" fmla="*/ 4700 h 1946785"/>
              <a:gd name="connsiteX4" fmla="*/ 3319073 w 5670025"/>
              <a:gd name="connsiteY4" fmla="*/ 1235426 h 1946785"/>
              <a:gd name="connsiteX5" fmla="*/ 3269862 w 5670025"/>
              <a:gd name="connsiteY5" fmla="*/ 1451630 h 1946785"/>
              <a:gd name="connsiteX6" fmla="*/ 3276705 w 5670025"/>
              <a:gd name="connsiteY6" fmla="*/ 1714127 h 1946785"/>
              <a:gd name="connsiteX7" fmla="*/ 3253558 w 5670025"/>
              <a:gd name="connsiteY7" fmla="*/ 1946785 h 194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0025" h="1946785">
                <a:moveTo>
                  <a:pt x="24220" y="1912060"/>
                </a:moveTo>
                <a:cubicBezTo>
                  <a:pt x="-137825" y="1649700"/>
                  <a:pt x="553177" y="1020911"/>
                  <a:pt x="910852" y="826690"/>
                </a:cubicBezTo>
                <a:cubicBezTo>
                  <a:pt x="1268527" y="632469"/>
                  <a:pt x="1368405" y="563456"/>
                  <a:pt x="2170270" y="746736"/>
                </a:cubicBezTo>
                <a:cubicBezTo>
                  <a:pt x="2972135" y="930016"/>
                  <a:pt x="5467628" y="-76748"/>
                  <a:pt x="5659095" y="4700"/>
                </a:cubicBezTo>
                <a:cubicBezTo>
                  <a:pt x="5850562" y="86148"/>
                  <a:pt x="3465485" y="1117457"/>
                  <a:pt x="3319073" y="1235426"/>
                </a:cubicBezTo>
                <a:cubicBezTo>
                  <a:pt x="3172661" y="1353395"/>
                  <a:pt x="3276923" y="1371847"/>
                  <a:pt x="3269862" y="1451630"/>
                </a:cubicBezTo>
                <a:cubicBezTo>
                  <a:pt x="3262801" y="1531413"/>
                  <a:pt x="3279422" y="1631601"/>
                  <a:pt x="3276705" y="1714127"/>
                </a:cubicBezTo>
                <a:cubicBezTo>
                  <a:pt x="3273988" y="1796653"/>
                  <a:pt x="3249700" y="1923635"/>
                  <a:pt x="3253558" y="1946785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FA525B9-4FA9-BA47-BECE-A8B4779E3B53}"/>
              </a:ext>
            </a:extLst>
          </p:cNvPr>
          <p:cNvSpPr/>
          <p:nvPr/>
        </p:nvSpPr>
        <p:spPr>
          <a:xfrm>
            <a:off x="5128130" y="3212151"/>
            <a:ext cx="2600979" cy="760581"/>
          </a:xfrm>
          <a:custGeom>
            <a:avLst/>
            <a:gdLst>
              <a:gd name="connsiteX0" fmla="*/ 0 w 4422273"/>
              <a:gd name="connsiteY0" fmla="*/ 1301350 h 1972682"/>
              <a:gd name="connsiteX1" fmla="*/ 949124 w 4422273"/>
              <a:gd name="connsiteY1" fmla="*/ 745765 h 1972682"/>
              <a:gd name="connsiteX2" fmla="*/ 2222339 w 4422273"/>
              <a:gd name="connsiteY2" fmla="*/ 699467 h 1972682"/>
              <a:gd name="connsiteX3" fmla="*/ 4421529 w 4422273"/>
              <a:gd name="connsiteY3" fmla="*/ 4985 h 1972682"/>
              <a:gd name="connsiteX4" fmla="*/ 2476983 w 4422273"/>
              <a:gd name="connsiteY4" fmla="*/ 1104580 h 1972682"/>
              <a:gd name="connsiteX5" fmla="*/ 3206188 w 4422273"/>
              <a:gd name="connsiteY5" fmla="*/ 1555993 h 1972682"/>
              <a:gd name="connsiteX6" fmla="*/ 3368233 w 4422273"/>
              <a:gd name="connsiteY6" fmla="*/ 1972682 h 1972682"/>
              <a:gd name="connsiteX7" fmla="*/ 3368233 w 4422273"/>
              <a:gd name="connsiteY7" fmla="*/ 1972682 h 1972682"/>
              <a:gd name="connsiteX0" fmla="*/ 0 w 4005585"/>
              <a:gd name="connsiteY0" fmla="*/ 1961107 h 1972682"/>
              <a:gd name="connsiteX1" fmla="*/ 532436 w 4005585"/>
              <a:gd name="connsiteY1" fmla="*/ 745765 h 1972682"/>
              <a:gd name="connsiteX2" fmla="*/ 1805651 w 4005585"/>
              <a:gd name="connsiteY2" fmla="*/ 699467 h 1972682"/>
              <a:gd name="connsiteX3" fmla="*/ 4004841 w 4005585"/>
              <a:gd name="connsiteY3" fmla="*/ 4985 h 1972682"/>
              <a:gd name="connsiteX4" fmla="*/ 2060295 w 4005585"/>
              <a:gd name="connsiteY4" fmla="*/ 1104580 h 1972682"/>
              <a:gd name="connsiteX5" fmla="*/ 2789500 w 4005585"/>
              <a:gd name="connsiteY5" fmla="*/ 1555993 h 1972682"/>
              <a:gd name="connsiteX6" fmla="*/ 2951545 w 4005585"/>
              <a:gd name="connsiteY6" fmla="*/ 1972682 h 1972682"/>
              <a:gd name="connsiteX7" fmla="*/ 2951545 w 4005585"/>
              <a:gd name="connsiteY7" fmla="*/ 1972682 h 1972682"/>
              <a:gd name="connsiteX0" fmla="*/ 37768 w 4043353"/>
              <a:gd name="connsiteY0" fmla="*/ 1961107 h 1972682"/>
              <a:gd name="connsiteX1" fmla="*/ 570204 w 4043353"/>
              <a:gd name="connsiteY1" fmla="*/ 745765 h 1972682"/>
              <a:gd name="connsiteX2" fmla="*/ 1843419 w 4043353"/>
              <a:gd name="connsiteY2" fmla="*/ 699467 h 1972682"/>
              <a:gd name="connsiteX3" fmla="*/ 4042609 w 4043353"/>
              <a:gd name="connsiteY3" fmla="*/ 4985 h 1972682"/>
              <a:gd name="connsiteX4" fmla="*/ 2098063 w 4043353"/>
              <a:gd name="connsiteY4" fmla="*/ 1104580 h 1972682"/>
              <a:gd name="connsiteX5" fmla="*/ 2827268 w 4043353"/>
              <a:gd name="connsiteY5" fmla="*/ 1555993 h 1972682"/>
              <a:gd name="connsiteX6" fmla="*/ 2989313 w 4043353"/>
              <a:gd name="connsiteY6" fmla="*/ 1972682 h 1972682"/>
              <a:gd name="connsiteX7" fmla="*/ 2989313 w 4043353"/>
              <a:gd name="connsiteY7" fmla="*/ 1972682 h 1972682"/>
              <a:gd name="connsiteX0" fmla="*/ 50415 w 4056000"/>
              <a:gd name="connsiteY0" fmla="*/ 1961459 h 1973034"/>
              <a:gd name="connsiteX1" fmla="*/ 443955 w 4056000"/>
              <a:gd name="connsiteY1" fmla="*/ 1023909 h 1973034"/>
              <a:gd name="connsiteX2" fmla="*/ 1856066 w 4056000"/>
              <a:gd name="connsiteY2" fmla="*/ 699819 h 1973034"/>
              <a:gd name="connsiteX3" fmla="*/ 4055256 w 4056000"/>
              <a:gd name="connsiteY3" fmla="*/ 5337 h 1973034"/>
              <a:gd name="connsiteX4" fmla="*/ 2110710 w 4056000"/>
              <a:gd name="connsiteY4" fmla="*/ 1104932 h 1973034"/>
              <a:gd name="connsiteX5" fmla="*/ 2839915 w 4056000"/>
              <a:gd name="connsiteY5" fmla="*/ 1556345 h 1973034"/>
              <a:gd name="connsiteX6" fmla="*/ 3001960 w 4056000"/>
              <a:gd name="connsiteY6" fmla="*/ 1973034 h 1973034"/>
              <a:gd name="connsiteX7" fmla="*/ 3001960 w 4056000"/>
              <a:gd name="connsiteY7" fmla="*/ 1973034 h 1973034"/>
              <a:gd name="connsiteX0" fmla="*/ 50415 w 4061706"/>
              <a:gd name="connsiteY0" fmla="*/ 1962025 h 1973600"/>
              <a:gd name="connsiteX1" fmla="*/ 443955 w 4061706"/>
              <a:gd name="connsiteY1" fmla="*/ 1024475 h 1973600"/>
              <a:gd name="connsiteX2" fmla="*/ 1856066 w 4061706"/>
              <a:gd name="connsiteY2" fmla="*/ 700385 h 1973600"/>
              <a:gd name="connsiteX3" fmla="*/ 4055256 w 4061706"/>
              <a:gd name="connsiteY3" fmla="*/ 5903 h 1973600"/>
              <a:gd name="connsiteX4" fmla="*/ 2538973 w 4061706"/>
              <a:gd name="connsiteY4" fmla="*/ 1128647 h 1973600"/>
              <a:gd name="connsiteX5" fmla="*/ 2839915 w 4061706"/>
              <a:gd name="connsiteY5" fmla="*/ 1556911 h 1973600"/>
              <a:gd name="connsiteX6" fmla="*/ 3001960 w 4061706"/>
              <a:gd name="connsiteY6" fmla="*/ 1973600 h 1973600"/>
              <a:gd name="connsiteX7" fmla="*/ 3001960 w 4061706"/>
              <a:gd name="connsiteY7" fmla="*/ 1973600 h 1973600"/>
              <a:gd name="connsiteX0" fmla="*/ 50415 w 4061625"/>
              <a:gd name="connsiteY0" fmla="*/ 1962025 h 1973600"/>
              <a:gd name="connsiteX1" fmla="*/ 443955 w 4061625"/>
              <a:gd name="connsiteY1" fmla="*/ 1024475 h 1973600"/>
              <a:gd name="connsiteX2" fmla="*/ 1856066 w 4061625"/>
              <a:gd name="connsiteY2" fmla="*/ 700385 h 1973600"/>
              <a:gd name="connsiteX3" fmla="*/ 4055256 w 4061625"/>
              <a:gd name="connsiteY3" fmla="*/ 5903 h 1973600"/>
              <a:gd name="connsiteX4" fmla="*/ 2538973 w 4061625"/>
              <a:gd name="connsiteY4" fmla="*/ 1128647 h 1973600"/>
              <a:gd name="connsiteX5" fmla="*/ 2955662 w 4061625"/>
              <a:gd name="connsiteY5" fmla="*/ 1429589 h 1973600"/>
              <a:gd name="connsiteX6" fmla="*/ 3001960 w 4061625"/>
              <a:gd name="connsiteY6" fmla="*/ 1973600 h 1973600"/>
              <a:gd name="connsiteX7" fmla="*/ 3001960 w 4061625"/>
              <a:gd name="connsiteY7" fmla="*/ 1973600 h 1973600"/>
              <a:gd name="connsiteX0" fmla="*/ 50415 w 4661932"/>
              <a:gd name="connsiteY0" fmla="*/ 2526694 h 2538269"/>
              <a:gd name="connsiteX1" fmla="*/ 443955 w 4661932"/>
              <a:gd name="connsiteY1" fmla="*/ 1589144 h 2538269"/>
              <a:gd name="connsiteX2" fmla="*/ 1856066 w 4661932"/>
              <a:gd name="connsiteY2" fmla="*/ 1265054 h 2538269"/>
              <a:gd name="connsiteX3" fmla="*/ 4657140 w 4661932"/>
              <a:gd name="connsiteY3" fmla="*/ 3413 h 2538269"/>
              <a:gd name="connsiteX4" fmla="*/ 2538973 w 4661932"/>
              <a:gd name="connsiteY4" fmla="*/ 1693316 h 2538269"/>
              <a:gd name="connsiteX5" fmla="*/ 2955662 w 4661932"/>
              <a:gd name="connsiteY5" fmla="*/ 1994258 h 2538269"/>
              <a:gd name="connsiteX6" fmla="*/ 3001960 w 4661932"/>
              <a:gd name="connsiteY6" fmla="*/ 2538269 h 2538269"/>
              <a:gd name="connsiteX7" fmla="*/ 3001960 w 4661932"/>
              <a:gd name="connsiteY7" fmla="*/ 2538269 h 2538269"/>
              <a:gd name="connsiteX0" fmla="*/ 50415 w 4661896"/>
              <a:gd name="connsiteY0" fmla="*/ 2526694 h 2538269"/>
              <a:gd name="connsiteX1" fmla="*/ 443955 w 4661896"/>
              <a:gd name="connsiteY1" fmla="*/ 1589144 h 2538269"/>
              <a:gd name="connsiteX2" fmla="*/ 1856066 w 4661896"/>
              <a:gd name="connsiteY2" fmla="*/ 1265054 h 2538269"/>
              <a:gd name="connsiteX3" fmla="*/ 4657140 w 4661896"/>
              <a:gd name="connsiteY3" fmla="*/ 3413 h 2538269"/>
              <a:gd name="connsiteX4" fmla="*/ 2538973 w 4661896"/>
              <a:gd name="connsiteY4" fmla="*/ 1693316 h 2538269"/>
              <a:gd name="connsiteX5" fmla="*/ 3048259 w 4661896"/>
              <a:gd name="connsiteY5" fmla="*/ 1971109 h 2538269"/>
              <a:gd name="connsiteX6" fmla="*/ 3001960 w 4661896"/>
              <a:gd name="connsiteY6" fmla="*/ 2538269 h 2538269"/>
              <a:gd name="connsiteX7" fmla="*/ 3001960 w 4661896"/>
              <a:gd name="connsiteY7" fmla="*/ 2538269 h 2538269"/>
              <a:gd name="connsiteX0" fmla="*/ 50415 w 4669133"/>
              <a:gd name="connsiteY0" fmla="*/ 2524544 h 2536119"/>
              <a:gd name="connsiteX1" fmla="*/ 443955 w 4669133"/>
              <a:gd name="connsiteY1" fmla="*/ 1586994 h 2536119"/>
              <a:gd name="connsiteX2" fmla="*/ 1856066 w 4669133"/>
              <a:gd name="connsiteY2" fmla="*/ 1262904 h 2536119"/>
              <a:gd name="connsiteX3" fmla="*/ 4657140 w 4669133"/>
              <a:gd name="connsiteY3" fmla="*/ 1263 h 2536119"/>
              <a:gd name="connsiteX4" fmla="*/ 2874639 w 4669133"/>
              <a:gd name="connsiteY4" fmla="*/ 1517545 h 2536119"/>
              <a:gd name="connsiteX5" fmla="*/ 3048259 w 4669133"/>
              <a:gd name="connsiteY5" fmla="*/ 1968959 h 2536119"/>
              <a:gd name="connsiteX6" fmla="*/ 3001960 w 4669133"/>
              <a:gd name="connsiteY6" fmla="*/ 2536119 h 2536119"/>
              <a:gd name="connsiteX7" fmla="*/ 3001960 w 4669133"/>
              <a:gd name="connsiteY7" fmla="*/ 2536119 h 2536119"/>
              <a:gd name="connsiteX0" fmla="*/ 53497 w 4668924"/>
              <a:gd name="connsiteY0" fmla="*/ 2524202 h 2535777"/>
              <a:gd name="connsiteX1" fmla="*/ 447037 w 4668924"/>
              <a:gd name="connsiteY1" fmla="*/ 1586652 h 2535777"/>
              <a:gd name="connsiteX2" fmla="*/ 2021193 w 4668924"/>
              <a:gd name="connsiteY2" fmla="*/ 1297286 h 2535777"/>
              <a:gd name="connsiteX3" fmla="*/ 4660222 w 4668924"/>
              <a:gd name="connsiteY3" fmla="*/ 921 h 2535777"/>
              <a:gd name="connsiteX4" fmla="*/ 2877721 w 4668924"/>
              <a:gd name="connsiteY4" fmla="*/ 1517203 h 2535777"/>
              <a:gd name="connsiteX5" fmla="*/ 3051341 w 4668924"/>
              <a:gd name="connsiteY5" fmla="*/ 1968617 h 2535777"/>
              <a:gd name="connsiteX6" fmla="*/ 3005042 w 4668924"/>
              <a:gd name="connsiteY6" fmla="*/ 2535777 h 2535777"/>
              <a:gd name="connsiteX7" fmla="*/ 3005042 w 4668924"/>
              <a:gd name="connsiteY7" fmla="*/ 2535777 h 2535777"/>
              <a:gd name="connsiteX0" fmla="*/ 53497 w 4668924"/>
              <a:gd name="connsiteY0" fmla="*/ 2524202 h 2605226"/>
              <a:gd name="connsiteX1" fmla="*/ 447037 w 4668924"/>
              <a:gd name="connsiteY1" fmla="*/ 1586652 h 2605226"/>
              <a:gd name="connsiteX2" fmla="*/ 2021193 w 4668924"/>
              <a:gd name="connsiteY2" fmla="*/ 1297286 h 2605226"/>
              <a:gd name="connsiteX3" fmla="*/ 4660222 w 4668924"/>
              <a:gd name="connsiteY3" fmla="*/ 921 h 2605226"/>
              <a:gd name="connsiteX4" fmla="*/ 2877721 w 4668924"/>
              <a:gd name="connsiteY4" fmla="*/ 1517203 h 2605226"/>
              <a:gd name="connsiteX5" fmla="*/ 3051341 w 4668924"/>
              <a:gd name="connsiteY5" fmla="*/ 1968617 h 2605226"/>
              <a:gd name="connsiteX6" fmla="*/ 3005042 w 4668924"/>
              <a:gd name="connsiteY6" fmla="*/ 2535777 h 2605226"/>
              <a:gd name="connsiteX7" fmla="*/ 3016617 w 4668924"/>
              <a:gd name="connsiteY7" fmla="*/ 2605226 h 2605226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005042 w 4668924"/>
              <a:gd name="connsiteY6" fmla="*/ 2535777 h 2894593"/>
              <a:gd name="connsiteX7" fmla="*/ 2877721 w 4668924"/>
              <a:gd name="connsiteY7" fmla="*/ 2894593 h 2894593"/>
              <a:gd name="connsiteX0" fmla="*/ 53497 w 4668924"/>
              <a:gd name="connsiteY0" fmla="*/ 2524202 h 2894593"/>
              <a:gd name="connsiteX1" fmla="*/ 447037 w 4668924"/>
              <a:gd name="connsiteY1" fmla="*/ 1586652 h 2894593"/>
              <a:gd name="connsiteX2" fmla="*/ 2021193 w 4668924"/>
              <a:gd name="connsiteY2" fmla="*/ 1297286 h 2894593"/>
              <a:gd name="connsiteX3" fmla="*/ 4660222 w 4668924"/>
              <a:gd name="connsiteY3" fmla="*/ 921 h 2894593"/>
              <a:gd name="connsiteX4" fmla="*/ 2877721 w 4668924"/>
              <a:gd name="connsiteY4" fmla="*/ 1517203 h 2894593"/>
              <a:gd name="connsiteX5" fmla="*/ 3051341 w 4668924"/>
              <a:gd name="connsiteY5" fmla="*/ 1968617 h 2894593"/>
              <a:gd name="connsiteX6" fmla="*/ 3259685 w 4668924"/>
              <a:gd name="connsiteY6" fmla="*/ 2257985 h 2894593"/>
              <a:gd name="connsiteX7" fmla="*/ 2877721 w 4668924"/>
              <a:gd name="connsiteY7" fmla="*/ 2894593 h 2894593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259685 w 4668924"/>
              <a:gd name="connsiteY6" fmla="*/ 2257985 h 2558927"/>
              <a:gd name="connsiteX7" fmla="*/ 3282835 w 4668924"/>
              <a:gd name="connsiteY7" fmla="*/ 2558927 h 2558927"/>
              <a:gd name="connsiteX0" fmla="*/ 53497 w 4668924"/>
              <a:gd name="connsiteY0" fmla="*/ 2524202 h 2558927"/>
              <a:gd name="connsiteX1" fmla="*/ 447037 w 4668924"/>
              <a:gd name="connsiteY1" fmla="*/ 1586652 h 2558927"/>
              <a:gd name="connsiteX2" fmla="*/ 2021193 w 4668924"/>
              <a:gd name="connsiteY2" fmla="*/ 1297286 h 2558927"/>
              <a:gd name="connsiteX3" fmla="*/ 4660222 w 4668924"/>
              <a:gd name="connsiteY3" fmla="*/ 921 h 2558927"/>
              <a:gd name="connsiteX4" fmla="*/ 2877721 w 4668924"/>
              <a:gd name="connsiteY4" fmla="*/ 1517203 h 2558927"/>
              <a:gd name="connsiteX5" fmla="*/ 3051341 w 4668924"/>
              <a:gd name="connsiteY5" fmla="*/ 1968617 h 2558927"/>
              <a:gd name="connsiteX6" fmla="*/ 3305983 w 4668924"/>
              <a:gd name="connsiteY6" fmla="*/ 2153813 h 2558927"/>
              <a:gd name="connsiteX7" fmla="*/ 3282835 w 4668924"/>
              <a:gd name="connsiteY7" fmla="*/ 2558927 h 2558927"/>
              <a:gd name="connsiteX0" fmla="*/ 53497 w 4668868"/>
              <a:gd name="connsiteY0" fmla="*/ 2524202 h 2558927"/>
              <a:gd name="connsiteX1" fmla="*/ 447037 w 4668868"/>
              <a:gd name="connsiteY1" fmla="*/ 1586652 h 2558927"/>
              <a:gd name="connsiteX2" fmla="*/ 2021193 w 4668868"/>
              <a:gd name="connsiteY2" fmla="*/ 1297286 h 2558927"/>
              <a:gd name="connsiteX3" fmla="*/ 4660222 w 4668868"/>
              <a:gd name="connsiteY3" fmla="*/ 921 h 2558927"/>
              <a:gd name="connsiteX4" fmla="*/ 2877721 w 4668868"/>
              <a:gd name="connsiteY4" fmla="*/ 1517203 h 2558927"/>
              <a:gd name="connsiteX5" fmla="*/ 3120789 w 4668868"/>
              <a:gd name="connsiteY5" fmla="*/ 1829721 h 2558927"/>
              <a:gd name="connsiteX6" fmla="*/ 3305983 w 4668868"/>
              <a:gd name="connsiteY6" fmla="*/ 2153813 h 2558927"/>
              <a:gd name="connsiteX7" fmla="*/ 3282835 w 4668868"/>
              <a:gd name="connsiteY7" fmla="*/ 2558927 h 2558927"/>
              <a:gd name="connsiteX0" fmla="*/ 53497 w 4674814"/>
              <a:gd name="connsiteY0" fmla="*/ 2524503 h 2559228"/>
              <a:gd name="connsiteX1" fmla="*/ 447037 w 4674814"/>
              <a:gd name="connsiteY1" fmla="*/ 1586953 h 2559228"/>
              <a:gd name="connsiteX2" fmla="*/ 2021193 w 4674814"/>
              <a:gd name="connsiteY2" fmla="*/ 1297587 h 2559228"/>
              <a:gd name="connsiteX3" fmla="*/ 4660222 w 4674814"/>
              <a:gd name="connsiteY3" fmla="*/ 1222 h 2559228"/>
              <a:gd name="connsiteX4" fmla="*/ 3086065 w 4674814"/>
              <a:gd name="connsiteY4" fmla="*/ 1552228 h 2559228"/>
              <a:gd name="connsiteX5" fmla="*/ 3120789 w 4674814"/>
              <a:gd name="connsiteY5" fmla="*/ 1830022 h 2559228"/>
              <a:gd name="connsiteX6" fmla="*/ 3305983 w 4674814"/>
              <a:gd name="connsiteY6" fmla="*/ 2154114 h 2559228"/>
              <a:gd name="connsiteX7" fmla="*/ 3282835 w 4674814"/>
              <a:gd name="connsiteY7" fmla="*/ 2559228 h 2559228"/>
              <a:gd name="connsiteX0" fmla="*/ 53497 w 4673511"/>
              <a:gd name="connsiteY0" fmla="*/ 2524503 h 2559228"/>
              <a:gd name="connsiteX1" fmla="*/ 447037 w 4673511"/>
              <a:gd name="connsiteY1" fmla="*/ 1586953 h 2559228"/>
              <a:gd name="connsiteX2" fmla="*/ 2021193 w 4673511"/>
              <a:gd name="connsiteY2" fmla="*/ 1297587 h 2559228"/>
              <a:gd name="connsiteX3" fmla="*/ 4660222 w 4673511"/>
              <a:gd name="connsiteY3" fmla="*/ 1222 h 2559228"/>
              <a:gd name="connsiteX4" fmla="*/ 3086065 w 4673511"/>
              <a:gd name="connsiteY4" fmla="*/ 1552228 h 2559228"/>
              <a:gd name="connsiteX5" fmla="*/ 3120789 w 4673511"/>
              <a:gd name="connsiteY5" fmla="*/ 1830022 h 2559228"/>
              <a:gd name="connsiteX6" fmla="*/ 3305983 w 4673511"/>
              <a:gd name="connsiteY6" fmla="*/ 2154114 h 2559228"/>
              <a:gd name="connsiteX7" fmla="*/ 3282835 w 4673511"/>
              <a:gd name="connsiteY7" fmla="*/ 2559228 h 2559228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3 w 5196276"/>
              <a:gd name="connsiteY6" fmla="*/ 1662100 h 2067214"/>
              <a:gd name="connsiteX7" fmla="*/ 3282835 w 5196276"/>
              <a:gd name="connsiteY7" fmla="*/ 2067214 h 2067214"/>
              <a:gd name="connsiteX0" fmla="*/ 53497 w 5196276"/>
              <a:gd name="connsiteY0" fmla="*/ 2032489 h 2067214"/>
              <a:gd name="connsiteX1" fmla="*/ 447037 w 5196276"/>
              <a:gd name="connsiteY1" fmla="*/ 1094939 h 2067214"/>
              <a:gd name="connsiteX2" fmla="*/ 2021193 w 5196276"/>
              <a:gd name="connsiteY2" fmla="*/ 805573 h 2067214"/>
              <a:gd name="connsiteX3" fmla="*/ 5184787 w 5196276"/>
              <a:gd name="connsiteY3" fmla="*/ 1946 h 2067214"/>
              <a:gd name="connsiteX4" fmla="*/ 3086065 w 5196276"/>
              <a:gd name="connsiteY4" fmla="*/ 1060214 h 2067214"/>
              <a:gd name="connsiteX5" fmla="*/ 3120789 w 5196276"/>
              <a:gd name="connsiteY5" fmla="*/ 1338008 h 2067214"/>
              <a:gd name="connsiteX6" fmla="*/ 3305982 w 5196276"/>
              <a:gd name="connsiteY6" fmla="*/ 1834556 h 2067214"/>
              <a:gd name="connsiteX7" fmla="*/ 3282835 w 5196276"/>
              <a:gd name="connsiteY7" fmla="*/ 2067214 h 2067214"/>
              <a:gd name="connsiteX0" fmla="*/ 53497 w 5196115"/>
              <a:gd name="connsiteY0" fmla="*/ 2032489 h 2067214"/>
              <a:gd name="connsiteX1" fmla="*/ 447037 w 5196115"/>
              <a:gd name="connsiteY1" fmla="*/ 1094939 h 2067214"/>
              <a:gd name="connsiteX2" fmla="*/ 2021193 w 5196115"/>
              <a:gd name="connsiteY2" fmla="*/ 805573 h 2067214"/>
              <a:gd name="connsiteX3" fmla="*/ 5184787 w 5196115"/>
              <a:gd name="connsiteY3" fmla="*/ 1946 h 2067214"/>
              <a:gd name="connsiteX4" fmla="*/ 3086065 w 5196115"/>
              <a:gd name="connsiteY4" fmla="*/ 1060214 h 2067214"/>
              <a:gd name="connsiteX5" fmla="*/ 3299139 w 5196115"/>
              <a:gd name="connsiteY5" fmla="*/ 1572059 h 2067214"/>
              <a:gd name="connsiteX6" fmla="*/ 3305982 w 5196115"/>
              <a:gd name="connsiteY6" fmla="*/ 1834556 h 2067214"/>
              <a:gd name="connsiteX7" fmla="*/ 3282835 w 5196115"/>
              <a:gd name="connsiteY7" fmla="*/ 2067214 h 2067214"/>
              <a:gd name="connsiteX0" fmla="*/ 53497 w 5204120"/>
              <a:gd name="connsiteY0" fmla="*/ 2038647 h 2073372"/>
              <a:gd name="connsiteX1" fmla="*/ 447037 w 5204120"/>
              <a:gd name="connsiteY1" fmla="*/ 1101097 h 2073372"/>
              <a:gd name="connsiteX2" fmla="*/ 2021193 w 5204120"/>
              <a:gd name="connsiteY2" fmla="*/ 811731 h 2073372"/>
              <a:gd name="connsiteX3" fmla="*/ 5184787 w 5204120"/>
              <a:gd name="connsiteY3" fmla="*/ 8104 h 2073372"/>
              <a:gd name="connsiteX4" fmla="*/ 3348350 w 5204120"/>
              <a:gd name="connsiteY4" fmla="*/ 1362013 h 2073372"/>
              <a:gd name="connsiteX5" fmla="*/ 3299139 w 5204120"/>
              <a:gd name="connsiteY5" fmla="*/ 1578217 h 2073372"/>
              <a:gd name="connsiteX6" fmla="*/ 3305982 w 5204120"/>
              <a:gd name="connsiteY6" fmla="*/ 1840714 h 2073372"/>
              <a:gd name="connsiteX7" fmla="*/ 3282835 w 5204120"/>
              <a:gd name="connsiteY7" fmla="*/ 2073372 h 2073372"/>
              <a:gd name="connsiteX0" fmla="*/ 53497 w 5704205"/>
              <a:gd name="connsiteY0" fmla="*/ 1916695 h 1951420"/>
              <a:gd name="connsiteX1" fmla="*/ 447037 w 5704205"/>
              <a:gd name="connsiteY1" fmla="*/ 979145 h 1951420"/>
              <a:gd name="connsiteX2" fmla="*/ 2021193 w 5704205"/>
              <a:gd name="connsiteY2" fmla="*/ 689779 h 1951420"/>
              <a:gd name="connsiteX3" fmla="*/ 5688372 w 5704205"/>
              <a:gd name="connsiteY3" fmla="*/ 9335 h 1951420"/>
              <a:gd name="connsiteX4" fmla="*/ 3348350 w 5704205"/>
              <a:gd name="connsiteY4" fmla="*/ 1240061 h 1951420"/>
              <a:gd name="connsiteX5" fmla="*/ 3299139 w 5704205"/>
              <a:gd name="connsiteY5" fmla="*/ 1456265 h 1951420"/>
              <a:gd name="connsiteX6" fmla="*/ 3305982 w 5704205"/>
              <a:gd name="connsiteY6" fmla="*/ 1718762 h 1951420"/>
              <a:gd name="connsiteX7" fmla="*/ 3282835 w 5704205"/>
              <a:gd name="connsiteY7" fmla="*/ 1951420 h 1951420"/>
              <a:gd name="connsiteX0" fmla="*/ 23409 w 5674117"/>
              <a:gd name="connsiteY0" fmla="*/ 1916375 h 1951100"/>
              <a:gd name="connsiteX1" fmla="*/ 910041 w 5674117"/>
              <a:gd name="connsiteY1" fmla="*/ 831005 h 1951100"/>
              <a:gd name="connsiteX2" fmla="*/ 1991105 w 5674117"/>
              <a:gd name="connsiteY2" fmla="*/ 689459 h 1951100"/>
              <a:gd name="connsiteX3" fmla="*/ 5658284 w 5674117"/>
              <a:gd name="connsiteY3" fmla="*/ 9015 h 1951100"/>
              <a:gd name="connsiteX4" fmla="*/ 3318262 w 5674117"/>
              <a:gd name="connsiteY4" fmla="*/ 1239741 h 1951100"/>
              <a:gd name="connsiteX5" fmla="*/ 3269051 w 5674117"/>
              <a:gd name="connsiteY5" fmla="*/ 1455945 h 1951100"/>
              <a:gd name="connsiteX6" fmla="*/ 3275894 w 5674117"/>
              <a:gd name="connsiteY6" fmla="*/ 1718442 h 1951100"/>
              <a:gd name="connsiteX7" fmla="*/ 3252747 w 5674117"/>
              <a:gd name="connsiteY7" fmla="*/ 1951100 h 1951100"/>
              <a:gd name="connsiteX0" fmla="*/ 24220 w 5671222"/>
              <a:gd name="connsiteY0" fmla="*/ 1914051 h 1948776"/>
              <a:gd name="connsiteX1" fmla="*/ 910852 w 5671222"/>
              <a:gd name="connsiteY1" fmla="*/ 828681 h 1948776"/>
              <a:gd name="connsiteX2" fmla="*/ 2170270 w 5671222"/>
              <a:gd name="connsiteY2" fmla="*/ 748727 h 1948776"/>
              <a:gd name="connsiteX3" fmla="*/ 5659095 w 5671222"/>
              <a:gd name="connsiteY3" fmla="*/ 6691 h 1948776"/>
              <a:gd name="connsiteX4" fmla="*/ 3319073 w 5671222"/>
              <a:gd name="connsiteY4" fmla="*/ 1237417 h 1948776"/>
              <a:gd name="connsiteX5" fmla="*/ 3269862 w 5671222"/>
              <a:gd name="connsiteY5" fmla="*/ 1453621 h 1948776"/>
              <a:gd name="connsiteX6" fmla="*/ 3276705 w 5671222"/>
              <a:gd name="connsiteY6" fmla="*/ 1716118 h 1948776"/>
              <a:gd name="connsiteX7" fmla="*/ 3253558 w 5671222"/>
              <a:gd name="connsiteY7" fmla="*/ 1948776 h 1948776"/>
              <a:gd name="connsiteX0" fmla="*/ 24220 w 5671222"/>
              <a:gd name="connsiteY0" fmla="*/ 1912060 h 1946785"/>
              <a:gd name="connsiteX1" fmla="*/ 910852 w 5671222"/>
              <a:gd name="connsiteY1" fmla="*/ 826690 h 1946785"/>
              <a:gd name="connsiteX2" fmla="*/ 2170270 w 5671222"/>
              <a:gd name="connsiteY2" fmla="*/ 746736 h 1946785"/>
              <a:gd name="connsiteX3" fmla="*/ 5659095 w 5671222"/>
              <a:gd name="connsiteY3" fmla="*/ 4700 h 1946785"/>
              <a:gd name="connsiteX4" fmla="*/ 3319073 w 5671222"/>
              <a:gd name="connsiteY4" fmla="*/ 1235426 h 1946785"/>
              <a:gd name="connsiteX5" fmla="*/ 3269862 w 5671222"/>
              <a:gd name="connsiteY5" fmla="*/ 1451630 h 1946785"/>
              <a:gd name="connsiteX6" fmla="*/ 3276705 w 5671222"/>
              <a:gd name="connsiteY6" fmla="*/ 1714127 h 1946785"/>
              <a:gd name="connsiteX7" fmla="*/ 3253558 w 5671222"/>
              <a:gd name="connsiteY7" fmla="*/ 1946785 h 1946785"/>
              <a:gd name="connsiteX0" fmla="*/ 24220 w 5670025"/>
              <a:gd name="connsiteY0" fmla="*/ 1912060 h 1946785"/>
              <a:gd name="connsiteX1" fmla="*/ 910852 w 5670025"/>
              <a:gd name="connsiteY1" fmla="*/ 826690 h 1946785"/>
              <a:gd name="connsiteX2" fmla="*/ 2170270 w 5670025"/>
              <a:gd name="connsiteY2" fmla="*/ 746736 h 1946785"/>
              <a:gd name="connsiteX3" fmla="*/ 5659095 w 5670025"/>
              <a:gd name="connsiteY3" fmla="*/ 4700 h 1946785"/>
              <a:gd name="connsiteX4" fmla="*/ 3319073 w 5670025"/>
              <a:gd name="connsiteY4" fmla="*/ 1235426 h 1946785"/>
              <a:gd name="connsiteX5" fmla="*/ 3269862 w 5670025"/>
              <a:gd name="connsiteY5" fmla="*/ 1451630 h 1946785"/>
              <a:gd name="connsiteX6" fmla="*/ 3276705 w 5670025"/>
              <a:gd name="connsiteY6" fmla="*/ 1714127 h 1946785"/>
              <a:gd name="connsiteX7" fmla="*/ 3253558 w 5670025"/>
              <a:gd name="connsiteY7" fmla="*/ 1946785 h 194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70025" h="1946785">
                <a:moveTo>
                  <a:pt x="24220" y="1912060"/>
                </a:moveTo>
                <a:cubicBezTo>
                  <a:pt x="-137825" y="1649700"/>
                  <a:pt x="553177" y="1020911"/>
                  <a:pt x="910852" y="826690"/>
                </a:cubicBezTo>
                <a:cubicBezTo>
                  <a:pt x="1268527" y="632469"/>
                  <a:pt x="1368405" y="563456"/>
                  <a:pt x="2170270" y="746736"/>
                </a:cubicBezTo>
                <a:cubicBezTo>
                  <a:pt x="2972135" y="930016"/>
                  <a:pt x="5467628" y="-76748"/>
                  <a:pt x="5659095" y="4700"/>
                </a:cubicBezTo>
                <a:cubicBezTo>
                  <a:pt x="5850562" y="86148"/>
                  <a:pt x="3465485" y="1117457"/>
                  <a:pt x="3319073" y="1235426"/>
                </a:cubicBezTo>
                <a:cubicBezTo>
                  <a:pt x="3172661" y="1353395"/>
                  <a:pt x="3276923" y="1371847"/>
                  <a:pt x="3269862" y="1451630"/>
                </a:cubicBezTo>
                <a:cubicBezTo>
                  <a:pt x="3262801" y="1531413"/>
                  <a:pt x="3279422" y="1631601"/>
                  <a:pt x="3276705" y="1714127"/>
                </a:cubicBezTo>
                <a:cubicBezTo>
                  <a:pt x="3273988" y="1796653"/>
                  <a:pt x="3249700" y="1923635"/>
                  <a:pt x="3253558" y="1946785"/>
                </a:cubicBezTo>
              </a:path>
            </a:pathLst>
          </a:cu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36000">
                <a:srgbClr val="C6C6C6">
                  <a:alpha val="54000"/>
                </a:srgbClr>
              </a:gs>
              <a:gs pos="75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A6C818-1E15-3144-AF83-E404509903D9}"/>
              </a:ext>
            </a:extLst>
          </p:cNvPr>
          <p:cNvCxnSpPr/>
          <p:nvPr/>
        </p:nvCxnSpPr>
        <p:spPr>
          <a:xfrm>
            <a:off x="2930770" y="3950676"/>
            <a:ext cx="490024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C59864-112E-3941-97D2-BCC0055CD7BF}"/>
              </a:ext>
            </a:extLst>
          </p:cNvPr>
          <p:cNvCxnSpPr>
            <a:cxnSpLocks/>
          </p:cNvCxnSpPr>
          <p:nvPr/>
        </p:nvCxnSpPr>
        <p:spPr>
          <a:xfrm>
            <a:off x="2594610" y="3108960"/>
            <a:ext cx="2886075" cy="7499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33ED02-0949-A641-B78C-62CB791CF24A}"/>
              </a:ext>
            </a:extLst>
          </p:cNvPr>
          <p:cNvCxnSpPr>
            <a:cxnSpLocks/>
          </p:cNvCxnSpPr>
          <p:nvPr/>
        </p:nvCxnSpPr>
        <p:spPr>
          <a:xfrm flipV="1">
            <a:off x="5867112" y="2261977"/>
            <a:ext cx="0" cy="19811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85D5D43-F4D5-FA4D-A77B-D6F893F416B3}"/>
              </a:ext>
            </a:extLst>
          </p:cNvPr>
          <p:cNvSpPr/>
          <p:nvPr/>
        </p:nvSpPr>
        <p:spPr>
          <a:xfrm rot="1315407">
            <a:off x="3346009" y="3046732"/>
            <a:ext cx="152400" cy="492370"/>
          </a:xfrm>
          <a:prstGeom prst="ellipse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ACFF57-AF41-F64D-A216-BA612A00251D}"/>
              </a:ext>
            </a:extLst>
          </p:cNvPr>
          <p:cNvCxnSpPr>
            <a:cxnSpLocks/>
            <a:stCxn id="7" idx="0"/>
          </p:cNvCxnSpPr>
          <p:nvPr/>
        </p:nvCxnSpPr>
        <p:spPr>
          <a:xfrm>
            <a:off x="3514126" y="3064535"/>
            <a:ext cx="2365801" cy="90819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FE0568-6148-BD43-943C-2B3AD921EA8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3330292" y="3521299"/>
            <a:ext cx="2534222" cy="45143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A98D0DB7-7F6C-CC41-AEE0-98F47717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slice per incident direction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4D5954-2FF4-6B4D-99E0-3761812DE5CD}"/>
              </a:ext>
            </a:extLst>
          </p:cNvPr>
          <p:cNvSpPr txBox="1"/>
          <p:nvPr/>
        </p:nvSpPr>
        <p:spPr>
          <a:xfrm>
            <a:off x="7762981" y="2947846"/>
            <a:ext cx="343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light along</a:t>
            </a:r>
          </a:p>
          <a:p>
            <a:r>
              <a:rPr lang="en-US" dirty="0"/>
              <a:t>direction of specular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F9FA85-F8A6-394D-99CF-7CBDEBB33BD5}"/>
                  </a:ext>
                </a:extLst>
              </p:cNvPr>
              <p:cNvSpPr/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GB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100" dirty="0"/>
                  <a:t>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F9FA85-F8A6-394D-99CF-7CBDEBB33B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90" y="2557379"/>
                <a:ext cx="1117870" cy="415498"/>
              </a:xfrm>
              <a:prstGeom prst="rect">
                <a:avLst/>
              </a:prstGeom>
              <a:blipFill>
                <a:blip r:embed="rId2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BF2358-2911-E04F-B821-AC0C2D923D6C}"/>
                  </a:ext>
                </a:extLst>
              </p:cNvPr>
              <p:cNvSpPr txBox="1"/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BBF2358-2911-E04F-B821-AC0C2D923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980" y="2433071"/>
                <a:ext cx="973005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707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654417B-A7E9-4E4D-94F1-6952382EDD01}"/>
              </a:ext>
            </a:extLst>
          </p:cNvPr>
          <p:cNvSpPr txBox="1">
            <a:spLocks/>
          </p:cNvSpPr>
          <p:nvPr/>
        </p:nvSpPr>
        <p:spPr>
          <a:xfrm>
            <a:off x="981755" y="127433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BRDF measurement - </a:t>
            </a:r>
            <a:r>
              <a:rPr lang="en-US" dirty="0" err="1"/>
              <a:t>gonioreflectometer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15A098-127A-5E4A-9274-145F1BBE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090" y="1643269"/>
            <a:ext cx="5169820" cy="29080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A3A63D-A8F3-CB4A-A681-61EE51A8F8A6}"/>
              </a:ext>
            </a:extLst>
          </p:cNvPr>
          <p:cNvSpPr txBox="1"/>
          <p:nvPr/>
        </p:nvSpPr>
        <p:spPr>
          <a:xfrm>
            <a:off x="7666382" y="4551293"/>
            <a:ext cx="1199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robotae</a:t>
            </a:r>
            <a:r>
              <a:rPr lang="en-US" dirty="0"/>
              <a:t>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72D3F1-FC73-B14E-B39B-5CB8C72BD6FC}"/>
              </a:ext>
            </a:extLst>
          </p:cNvPr>
          <p:cNvSpPr/>
          <p:nvPr/>
        </p:nvSpPr>
        <p:spPr>
          <a:xfrm>
            <a:off x="198782" y="6180340"/>
            <a:ext cx="10353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http://www.cs.cmu.edu/afs/cs/academic/class/15462-f09/www/lec/lec9.pdf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0676F-C1DD-CF48-84BC-4F45CC94BEB8}"/>
              </a:ext>
            </a:extLst>
          </p:cNvPr>
          <p:cNvSpPr txBox="1"/>
          <p:nvPr/>
        </p:nvSpPr>
        <p:spPr>
          <a:xfrm>
            <a:off x="4735942" y="1327630"/>
            <a:ext cx="3439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tabulate 4D measured values?</a:t>
            </a:r>
          </a:p>
        </p:txBody>
      </p:sp>
    </p:spTree>
    <p:extLst>
      <p:ext uri="{BB962C8B-B14F-4D97-AF65-F5344CB8AC3E}">
        <p14:creationId xmlns:p14="http://schemas.microsoft.com/office/powerpoint/2010/main" val="2972310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1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F0DB00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880</Words>
  <Application>Microsoft Macintosh PowerPoint</Application>
  <PresentationFormat>Widescreen</PresentationFormat>
  <Paragraphs>207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Calisto MT</vt:lpstr>
      <vt:lpstr>Cambria Math</vt:lpstr>
      <vt:lpstr>Wingdings 2</vt:lpstr>
      <vt:lpstr>Slate</vt:lpstr>
      <vt:lpstr>Computer Graphics</vt:lpstr>
      <vt:lpstr>Incident or incoming radiance at x</vt:lpstr>
      <vt:lpstr>Differential irradiance at infinitesimal patch</vt:lpstr>
      <vt:lpstr>Outgoing radiance along a direction</vt:lpstr>
      <vt:lpstr>PowerPoint Presentation</vt:lpstr>
      <vt:lpstr>PowerPoint Presentation</vt:lpstr>
      <vt:lpstr>BRDF slice per incident direction</vt:lpstr>
      <vt:lpstr>BRDF slice per incident direction</vt:lpstr>
      <vt:lpstr>PowerPoint Presentation</vt:lpstr>
      <vt:lpstr>PowerPoint Presentation</vt:lpstr>
      <vt:lpstr>Reflection: multiple incident rays</vt:lpstr>
      <vt:lpstr>Add emission from surface at x</vt:lpstr>
      <vt:lpstr>In the limit …</vt:lpstr>
      <vt:lpstr>The rendering equation</vt:lpstr>
      <vt:lpstr>Contrast with Whitted raytracing</vt:lpstr>
      <vt:lpstr>Solving the rendering equation</vt:lpstr>
      <vt:lpstr>Estimate integrals recursively</vt:lpstr>
      <vt:lpstr>Estimate integrals recursively</vt:lpstr>
      <vt:lpstr>Estimate integrals recursively</vt:lpstr>
      <vt:lpstr>Estimate integrals recursively</vt:lpstr>
      <vt:lpstr>Let there be blur!</vt:lpstr>
      <vt:lpstr>Whitted ray tracing – ray tree</vt:lpstr>
      <vt:lpstr>Distributed ray tracing – ray tree</vt:lpstr>
      <vt:lpstr>Helps, but expensive!</vt:lpstr>
      <vt:lpstr>Better way to solve the rendering equation?</vt:lpstr>
      <vt:lpstr>Random sampling at each level</vt:lpstr>
      <vt:lpstr>Random sampling at each level</vt:lpstr>
      <vt:lpstr>When to terminate?</vt:lpstr>
      <vt:lpstr>When to terminate path?</vt:lpstr>
      <vt:lpstr>More bounces? depends on scene</vt:lpstr>
      <vt:lpstr>Path tracing each pixel - overview</vt:lpstr>
      <vt:lpstr>Path tracing: mapping samples to paths</vt:lpstr>
      <vt:lpstr>Path tracing: mapping samples to paths</vt:lpstr>
      <vt:lpstr>Path tracing - maths</vt:lpstr>
      <vt:lpstr>PowerPoint Presentation</vt:lpstr>
      <vt:lpstr>Quiz +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</dc:title>
  <dc:creator>SUBR Kartic</dc:creator>
  <cp:lastModifiedBy>SUBR Kartic</cp:lastModifiedBy>
  <cp:revision>31</cp:revision>
  <dcterms:created xsi:type="dcterms:W3CDTF">2019-10-10T10:49:27Z</dcterms:created>
  <dcterms:modified xsi:type="dcterms:W3CDTF">2019-10-11T10:09:26Z</dcterms:modified>
</cp:coreProperties>
</file>