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4"/>
  </p:notesMasterIdLst>
  <p:sldIdLst>
    <p:sldId id="256" r:id="rId2"/>
    <p:sldId id="261" r:id="rId3"/>
    <p:sldId id="260" r:id="rId4"/>
    <p:sldId id="258" r:id="rId5"/>
    <p:sldId id="262" r:id="rId6"/>
    <p:sldId id="273" r:id="rId7"/>
    <p:sldId id="267" r:id="rId8"/>
    <p:sldId id="276" r:id="rId9"/>
    <p:sldId id="268" r:id="rId10"/>
    <p:sldId id="277" r:id="rId11"/>
    <p:sldId id="278" r:id="rId12"/>
    <p:sldId id="279" r:id="rId13"/>
    <p:sldId id="280" r:id="rId14"/>
    <p:sldId id="269" r:id="rId15"/>
    <p:sldId id="281" r:id="rId16"/>
    <p:sldId id="274" r:id="rId17"/>
    <p:sldId id="282" r:id="rId18"/>
    <p:sldId id="263" r:id="rId19"/>
    <p:sldId id="264" r:id="rId20"/>
    <p:sldId id="265" r:id="rId21"/>
    <p:sldId id="27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78" autoAdjust="0"/>
    <p:restoredTop sz="94660"/>
  </p:normalViewPr>
  <p:slideViewPr>
    <p:cSldViewPr snapToGrid="0">
      <p:cViewPr>
        <p:scale>
          <a:sx n="93" d="100"/>
          <a:sy n="93" d="100"/>
        </p:scale>
        <p:origin x="15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26/09/2019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9/26/19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9/26/19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ocw.mit.edu/courses/electrical-engineering-and-computer-science/6-837-computer-graphics-fall-2012/lecture-notes/MIT6_837F12_Lec14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omaven.org/Context__Overview_of_Ray-Traced_Rendering.html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omaven.org/Context__Overview_of_Ray-Traced_Rendering.html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tah.edu/~shirley/papers/rayedu.pdf" TargetMode="External"/><Relationship Id="rId7" Type="http://schemas.openxmlformats.org/officeDocument/2006/relationships/image" Target="../media/image26.tiff"/><Relationship Id="rId2" Type="http://schemas.openxmlformats.org/officeDocument/2006/relationships/hyperlink" Target="https://www.cs.utah.edu/~shirley/books/fcg2/r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nedikt-bitterli.me/tantalum/tantalum.html" TargetMode="External"/><Relationship Id="rId5" Type="http://schemas.openxmlformats.org/officeDocument/2006/relationships/hyperlink" Target="http://rtintro.realtimerendering.com/" TargetMode="External"/><Relationship Id="rId4" Type="http://schemas.openxmlformats.org/officeDocument/2006/relationships/hyperlink" Target="http://www.realtimerendering.com/raytracing/roundup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omaven.org/Context__Overview_of_Ray-Traced_Rendering.html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omaven.org/Context__Overview_of_Ray-Traced_Rendering.html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4: Raytracing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B934F86-4888-AD4E-81BE-1458352F2D8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18"/>
                    </a14:imgEffect>
                    <a14:imgEffect>
                      <a14:saturation sat="287000"/>
                    </a14:imgEffect>
                    <a14:imgEffect>
                      <a14:brightnessContrast bright="95000"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795" y="1512900"/>
            <a:ext cx="2136677" cy="223201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0C50F8-B794-814D-9B09-E8557D44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Acceleration data structures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033145-51FC-6C4F-BF5D-FE0CEA35A9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18"/>
                    </a14:imgEffect>
                    <a14:imgEffect>
                      <a14:saturation sat="287000"/>
                    </a14:imgEffect>
                    <a14:imgEffect>
                      <a14:brightnessContrast bright="95000"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7712" y="1506341"/>
            <a:ext cx="2136677" cy="22320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F52394-51ED-5C47-87A5-0232CC2871B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18"/>
                    </a14:imgEffect>
                    <a14:imgEffect>
                      <a14:saturation sat="287000"/>
                    </a14:imgEffect>
                    <a14:imgEffect>
                      <a14:brightnessContrast bright="95000"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4598" y="1466666"/>
            <a:ext cx="2136677" cy="22320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30FA9-EADB-C040-8FA6-0113A6475401}"/>
              </a:ext>
            </a:extLst>
          </p:cNvPr>
          <p:cNvGrpSpPr/>
          <p:nvPr/>
        </p:nvGrpSpPr>
        <p:grpSpPr>
          <a:xfrm>
            <a:off x="683046" y="1346645"/>
            <a:ext cx="2598173" cy="2511734"/>
            <a:chOff x="990154" y="1650123"/>
            <a:chExt cx="1928537" cy="19285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320B1D6-8EF4-C148-83D5-7E627072C4A6}"/>
                </a:ext>
              </a:extLst>
            </p:cNvPr>
            <p:cNvGrpSpPr/>
            <p:nvPr/>
          </p:nvGrpSpPr>
          <p:grpSpPr>
            <a:xfrm>
              <a:off x="1266779" y="1650123"/>
              <a:ext cx="1344824" cy="1928537"/>
              <a:chOff x="609600" y="914400"/>
              <a:chExt cx="1344824" cy="1928537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06B6FFF-4E19-E747-8583-78466AE829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D0844A4-1C99-344D-A80A-26EB48FA9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377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54568FC-8830-994A-8FA8-020923727E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219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60ED61C-7735-5E4E-9FB0-6AA71EDDD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9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4272639-1F02-2942-866B-895520D5C4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400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2DE9872-0291-714B-8FD4-F49F8027C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4424" y="944864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B91D1EF-6B65-554E-9D17-CAC089B00E8A}"/>
                </a:ext>
              </a:extLst>
            </p:cNvPr>
            <p:cNvGrpSpPr/>
            <p:nvPr/>
          </p:nvGrpSpPr>
          <p:grpSpPr>
            <a:xfrm rot="5400000">
              <a:off x="1282011" y="1642014"/>
              <a:ext cx="1344824" cy="1928537"/>
              <a:chOff x="609600" y="914400"/>
              <a:chExt cx="1344824" cy="192853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0C02F1E-5013-FC4C-918D-52E5608A9F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848EF4F-488C-094A-B826-164C2AA82B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377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9CCE3E6-130C-1E4C-95DA-53B3A84C14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219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54737C9-9F05-7341-8C0E-635BDD0060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9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2A302D4-2A42-E944-BFF2-785B7A30EA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400" y="914400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DE304A2-A55C-B843-A98C-45AC7A06F4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4424" y="944864"/>
                <a:ext cx="0" cy="189807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6FF0659-9D0F-194E-9FB4-F028756D2DAB}"/>
              </a:ext>
            </a:extLst>
          </p:cNvPr>
          <p:cNvSpPr/>
          <p:nvPr/>
        </p:nvSpPr>
        <p:spPr>
          <a:xfrm>
            <a:off x="5018391" y="1506341"/>
            <a:ext cx="1853464" cy="22320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87611C-1428-FA4C-8DE5-19DBCD4C29EF}"/>
              </a:ext>
            </a:extLst>
          </p:cNvPr>
          <p:cNvCxnSpPr>
            <a:cxnSpLocks/>
          </p:cNvCxnSpPr>
          <p:nvPr/>
        </p:nvCxnSpPr>
        <p:spPr>
          <a:xfrm flipH="1">
            <a:off x="9016050" y="1386321"/>
            <a:ext cx="529732" cy="1242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BCF41AD-4E9E-764E-A395-AB5A9E597368}"/>
              </a:ext>
            </a:extLst>
          </p:cNvPr>
          <p:cNvCxnSpPr>
            <a:cxnSpLocks/>
          </p:cNvCxnSpPr>
          <p:nvPr/>
        </p:nvCxnSpPr>
        <p:spPr>
          <a:xfrm>
            <a:off x="9088582" y="2189018"/>
            <a:ext cx="0" cy="1213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E8CF386-6CFF-3840-81CF-CAA3AF46AB1A}"/>
              </a:ext>
            </a:extLst>
          </p:cNvPr>
          <p:cNvCxnSpPr>
            <a:cxnSpLocks/>
          </p:cNvCxnSpPr>
          <p:nvPr/>
        </p:nvCxnSpPr>
        <p:spPr>
          <a:xfrm flipH="1" flipV="1">
            <a:off x="8985403" y="3012513"/>
            <a:ext cx="548389" cy="8723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5180E4C-2EDD-5C44-AEA0-F557515C42C0}"/>
              </a:ext>
            </a:extLst>
          </p:cNvPr>
          <p:cNvCxnSpPr>
            <a:cxnSpLocks/>
          </p:cNvCxnSpPr>
          <p:nvPr/>
        </p:nvCxnSpPr>
        <p:spPr>
          <a:xfrm flipH="1">
            <a:off x="9161116" y="3402990"/>
            <a:ext cx="1963338" cy="3760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B24D266-50F7-5641-AB52-9673D8EAC082}"/>
              </a:ext>
            </a:extLst>
          </p:cNvPr>
          <p:cNvCxnSpPr>
            <a:cxnSpLocks/>
          </p:cNvCxnSpPr>
          <p:nvPr/>
        </p:nvCxnSpPr>
        <p:spPr>
          <a:xfrm flipH="1">
            <a:off x="10801120" y="2727339"/>
            <a:ext cx="292687" cy="9713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DB29F3-A316-0C42-99BA-BBFB69CED71D}"/>
              </a:ext>
            </a:extLst>
          </p:cNvPr>
          <p:cNvCxnSpPr>
            <a:cxnSpLocks/>
          </p:cNvCxnSpPr>
          <p:nvPr/>
        </p:nvCxnSpPr>
        <p:spPr>
          <a:xfrm>
            <a:off x="10142785" y="1278311"/>
            <a:ext cx="993493" cy="17273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37DAEA0-5108-AA42-A746-9A6A3202F039}"/>
              </a:ext>
            </a:extLst>
          </p:cNvPr>
          <p:cNvCxnSpPr>
            <a:cxnSpLocks/>
          </p:cNvCxnSpPr>
          <p:nvPr/>
        </p:nvCxnSpPr>
        <p:spPr>
          <a:xfrm flipH="1">
            <a:off x="9259598" y="1346645"/>
            <a:ext cx="1186067" cy="3332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F2F86A84-E65B-A642-B4B4-1C7BB69CBF9E}"/>
              </a:ext>
            </a:extLst>
          </p:cNvPr>
          <p:cNvSpPr txBox="1"/>
          <p:nvPr/>
        </p:nvSpPr>
        <p:spPr>
          <a:xfrm>
            <a:off x="657213" y="4120768"/>
            <a:ext cx="367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grids</a:t>
            </a:r>
          </a:p>
          <a:p>
            <a:r>
              <a:rPr lang="en-US" sz="2400" dirty="0"/>
              <a:t> - uniform</a:t>
            </a:r>
          </a:p>
          <a:p>
            <a:r>
              <a:rPr lang="en-US" sz="2400" dirty="0"/>
              <a:t> - </a:t>
            </a:r>
            <a:r>
              <a:rPr lang="en-US" sz="2400" dirty="0" err="1"/>
              <a:t>adaptivce</a:t>
            </a:r>
            <a:r>
              <a:rPr lang="en-US" sz="2400" dirty="0"/>
              <a:t> e.g. octree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706BEF6-ECD3-294C-86D0-649006F5C15F}"/>
              </a:ext>
            </a:extLst>
          </p:cNvPr>
          <p:cNvSpPr txBox="1"/>
          <p:nvPr/>
        </p:nvSpPr>
        <p:spPr>
          <a:xfrm>
            <a:off x="4647322" y="4129405"/>
            <a:ext cx="367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bounding box</a:t>
            </a:r>
          </a:p>
          <a:p>
            <a:r>
              <a:rPr lang="en-US" sz="2400" dirty="0"/>
              <a:t> - simple</a:t>
            </a:r>
          </a:p>
          <a:p>
            <a:r>
              <a:rPr lang="en-US" sz="2400" dirty="0"/>
              <a:t> - concave objects?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660199-242F-BE46-BF68-B81036965FD7}"/>
              </a:ext>
            </a:extLst>
          </p:cNvPr>
          <p:cNvSpPr txBox="1"/>
          <p:nvPr/>
        </p:nvSpPr>
        <p:spPr>
          <a:xfrm>
            <a:off x="8307057" y="4168003"/>
            <a:ext cx="367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arbitrary bounding volume</a:t>
            </a:r>
          </a:p>
          <a:p>
            <a:r>
              <a:rPr lang="en-US" sz="2400" dirty="0"/>
              <a:t> - ‘tight’ but more tests</a:t>
            </a:r>
          </a:p>
          <a:p>
            <a:r>
              <a:rPr lang="en-US" sz="2400" dirty="0"/>
              <a:t> - concave objects?</a:t>
            </a:r>
          </a:p>
        </p:txBody>
      </p:sp>
    </p:spTree>
    <p:extLst>
      <p:ext uri="{BB962C8B-B14F-4D97-AF65-F5344CB8AC3E}">
        <p14:creationId xmlns:p14="http://schemas.microsoft.com/office/powerpoint/2010/main" val="3650529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364A-0AF4-654B-B6BC-65353086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Acceleration: bounding volume hierarchy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21289A0B-D560-F444-A951-87DCC8F6D44F}"/>
              </a:ext>
            </a:extLst>
          </p:cNvPr>
          <p:cNvSpPr/>
          <p:nvPr/>
        </p:nvSpPr>
        <p:spPr>
          <a:xfrm rot="2631202">
            <a:off x="6336671" y="2217202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354A83D2-C3BC-AA48-A928-AD122722ABDB}"/>
              </a:ext>
            </a:extLst>
          </p:cNvPr>
          <p:cNvSpPr/>
          <p:nvPr/>
        </p:nvSpPr>
        <p:spPr>
          <a:xfrm rot="17549117">
            <a:off x="5026162" y="1731284"/>
            <a:ext cx="609600" cy="12199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EC251512-FF13-1541-B54C-AEEFC0897EDD}"/>
              </a:ext>
            </a:extLst>
          </p:cNvPr>
          <p:cNvSpPr/>
          <p:nvPr/>
        </p:nvSpPr>
        <p:spPr>
          <a:xfrm rot="19352813">
            <a:off x="7467381" y="3847288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AC949472-0DC4-F247-B58D-90E62FD7C2F4}"/>
              </a:ext>
            </a:extLst>
          </p:cNvPr>
          <p:cNvSpPr/>
          <p:nvPr/>
        </p:nvSpPr>
        <p:spPr>
          <a:xfrm rot="10800000">
            <a:off x="7502127" y="1512952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CD278E4B-8D8D-E64B-AC4A-39807D2CC42C}"/>
              </a:ext>
            </a:extLst>
          </p:cNvPr>
          <p:cNvSpPr/>
          <p:nvPr/>
        </p:nvSpPr>
        <p:spPr>
          <a:xfrm>
            <a:off x="4433453" y="3587674"/>
            <a:ext cx="1496289" cy="499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D2958254-B99C-9942-9D91-204ECDB00F65}"/>
              </a:ext>
            </a:extLst>
          </p:cNvPr>
          <p:cNvSpPr/>
          <p:nvPr/>
        </p:nvSpPr>
        <p:spPr>
          <a:xfrm rot="1946446">
            <a:off x="4040693" y="1428704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FE09F3D6-2AED-9346-BBB9-5CEB13D41B7F}"/>
              </a:ext>
            </a:extLst>
          </p:cNvPr>
          <p:cNvSpPr/>
          <p:nvPr/>
        </p:nvSpPr>
        <p:spPr>
          <a:xfrm rot="20250946">
            <a:off x="3241314" y="3443996"/>
            <a:ext cx="1496290" cy="22859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BBBAA-BBC3-4641-9351-FC51CA002824}"/>
              </a:ext>
            </a:extLst>
          </p:cNvPr>
          <p:cNvSpPr/>
          <p:nvPr/>
        </p:nvSpPr>
        <p:spPr>
          <a:xfrm>
            <a:off x="3477490" y="1413164"/>
            <a:ext cx="5212345" cy="45160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8139C5-613C-1240-A8CE-E1F190A056D3}"/>
              </a:ext>
            </a:extLst>
          </p:cNvPr>
          <p:cNvSpPr/>
          <p:nvPr/>
        </p:nvSpPr>
        <p:spPr>
          <a:xfrm>
            <a:off x="5844943" y="1434028"/>
            <a:ext cx="2799810" cy="4495195"/>
          </a:xfrm>
          <a:prstGeom prst="rect">
            <a:avLst/>
          </a:prstGeom>
          <a:solidFill>
            <a:srgbClr val="92D05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3A21A-1C5E-EC45-AB46-A1EA28069FC6}"/>
              </a:ext>
            </a:extLst>
          </p:cNvPr>
          <p:cNvSpPr/>
          <p:nvPr/>
        </p:nvSpPr>
        <p:spPr>
          <a:xfrm>
            <a:off x="3490861" y="1434028"/>
            <a:ext cx="2520262" cy="4495195"/>
          </a:xfrm>
          <a:prstGeom prst="rect">
            <a:avLst/>
          </a:prstGeom>
          <a:solidFill>
            <a:srgbClr val="00B0F0">
              <a:alpha val="47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FA5163-CE9C-6A45-83E0-C5CFD957C295}"/>
              </a:ext>
            </a:extLst>
          </p:cNvPr>
          <p:cNvSpPr/>
          <p:nvPr/>
        </p:nvSpPr>
        <p:spPr>
          <a:xfrm>
            <a:off x="3591793" y="1537937"/>
            <a:ext cx="2419330" cy="1803130"/>
          </a:xfrm>
          <a:prstGeom prst="rect">
            <a:avLst/>
          </a:prstGeom>
          <a:solidFill>
            <a:srgbClr val="FFC0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DEAA0A-6B9D-2344-8668-86CDE156D08D}"/>
              </a:ext>
            </a:extLst>
          </p:cNvPr>
          <p:cNvSpPr/>
          <p:nvPr/>
        </p:nvSpPr>
        <p:spPr>
          <a:xfrm>
            <a:off x="3541327" y="3507291"/>
            <a:ext cx="2256782" cy="2421932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1D961A-8AAE-2B47-AED4-A34AFE11CF9F}"/>
              </a:ext>
            </a:extLst>
          </p:cNvPr>
          <p:cNvSpPr/>
          <p:nvPr/>
        </p:nvSpPr>
        <p:spPr>
          <a:xfrm>
            <a:off x="5844943" y="1477295"/>
            <a:ext cx="2594983" cy="2498997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C3FE86-9A29-C749-8A1B-8749587C745B}"/>
              </a:ext>
            </a:extLst>
          </p:cNvPr>
          <p:cNvSpPr/>
          <p:nvPr/>
        </p:nvSpPr>
        <p:spPr>
          <a:xfrm>
            <a:off x="6975699" y="4033720"/>
            <a:ext cx="1669054" cy="1602784"/>
          </a:xfrm>
          <a:prstGeom prst="rect">
            <a:avLst/>
          </a:prstGeom>
          <a:solidFill>
            <a:srgbClr val="00206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364A-0AF4-654B-B6BC-65353086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Acceleration: bounding volume hierarchy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21289A0B-D560-F444-A951-87DCC8F6D44F}"/>
              </a:ext>
            </a:extLst>
          </p:cNvPr>
          <p:cNvSpPr/>
          <p:nvPr/>
        </p:nvSpPr>
        <p:spPr>
          <a:xfrm rot="2631202">
            <a:off x="3870562" y="2300329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354A83D2-C3BC-AA48-A928-AD122722ABDB}"/>
              </a:ext>
            </a:extLst>
          </p:cNvPr>
          <p:cNvSpPr/>
          <p:nvPr/>
        </p:nvSpPr>
        <p:spPr>
          <a:xfrm rot="17549117">
            <a:off x="2560053" y="1814411"/>
            <a:ext cx="609600" cy="12199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EC251512-FF13-1541-B54C-AEEFC0897EDD}"/>
              </a:ext>
            </a:extLst>
          </p:cNvPr>
          <p:cNvSpPr/>
          <p:nvPr/>
        </p:nvSpPr>
        <p:spPr>
          <a:xfrm rot="19352813">
            <a:off x="5001272" y="3930415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AC949472-0DC4-F247-B58D-90E62FD7C2F4}"/>
              </a:ext>
            </a:extLst>
          </p:cNvPr>
          <p:cNvSpPr/>
          <p:nvPr/>
        </p:nvSpPr>
        <p:spPr>
          <a:xfrm rot="10800000">
            <a:off x="5036018" y="1596079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CD278E4B-8D8D-E64B-AC4A-39807D2CC42C}"/>
              </a:ext>
            </a:extLst>
          </p:cNvPr>
          <p:cNvSpPr/>
          <p:nvPr/>
        </p:nvSpPr>
        <p:spPr>
          <a:xfrm>
            <a:off x="1967344" y="3670801"/>
            <a:ext cx="1496289" cy="499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D2958254-B99C-9942-9D91-204ECDB00F65}"/>
              </a:ext>
            </a:extLst>
          </p:cNvPr>
          <p:cNvSpPr/>
          <p:nvPr/>
        </p:nvSpPr>
        <p:spPr>
          <a:xfrm rot="1946446">
            <a:off x="1574584" y="1511831"/>
            <a:ext cx="775854" cy="1731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FE09F3D6-2AED-9346-BBB9-5CEB13D41B7F}"/>
              </a:ext>
            </a:extLst>
          </p:cNvPr>
          <p:cNvSpPr/>
          <p:nvPr/>
        </p:nvSpPr>
        <p:spPr>
          <a:xfrm rot="20250946">
            <a:off x="775205" y="3527123"/>
            <a:ext cx="1496290" cy="22859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BBBAA-BBC3-4641-9351-FC51CA002824}"/>
              </a:ext>
            </a:extLst>
          </p:cNvPr>
          <p:cNvSpPr/>
          <p:nvPr/>
        </p:nvSpPr>
        <p:spPr>
          <a:xfrm>
            <a:off x="8628864" y="1223362"/>
            <a:ext cx="1583774" cy="13722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8139C5-613C-1240-A8CE-E1F190A056D3}"/>
              </a:ext>
            </a:extLst>
          </p:cNvPr>
          <p:cNvSpPr/>
          <p:nvPr/>
        </p:nvSpPr>
        <p:spPr>
          <a:xfrm>
            <a:off x="10694556" y="3268089"/>
            <a:ext cx="407268" cy="1039115"/>
          </a:xfrm>
          <a:prstGeom prst="rect">
            <a:avLst/>
          </a:prstGeom>
          <a:solidFill>
            <a:srgbClr val="92D05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3A21A-1C5E-EC45-AB46-A1EA28069FC6}"/>
              </a:ext>
            </a:extLst>
          </p:cNvPr>
          <p:cNvSpPr/>
          <p:nvPr/>
        </p:nvSpPr>
        <p:spPr>
          <a:xfrm>
            <a:off x="7945160" y="3135948"/>
            <a:ext cx="366604" cy="1039115"/>
          </a:xfrm>
          <a:prstGeom prst="rect">
            <a:avLst/>
          </a:prstGeom>
          <a:solidFill>
            <a:srgbClr val="00B0F0">
              <a:alpha val="47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FA5163-CE9C-6A45-83E0-C5CFD957C295}"/>
              </a:ext>
            </a:extLst>
          </p:cNvPr>
          <p:cNvSpPr/>
          <p:nvPr/>
        </p:nvSpPr>
        <p:spPr>
          <a:xfrm flipV="1">
            <a:off x="7106024" y="4885967"/>
            <a:ext cx="747867" cy="557386"/>
          </a:xfrm>
          <a:prstGeom prst="rect">
            <a:avLst/>
          </a:prstGeom>
          <a:solidFill>
            <a:srgbClr val="FFC0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DEAA0A-6B9D-2344-8668-86CDE156D08D}"/>
              </a:ext>
            </a:extLst>
          </p:cNvPr>
          <p:cNvSpPr/>
          <p:nvPr/>
        </p:nvSpPr>
        <p:spPr>
          <a:xfrm flipV="1">
            <a:off x="8275904" y="4885967"/>
            <a:ext cx="697620" cy="748671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1D961A-8AAE-2B47-AED4-A34AFE11CF9F}"/>
              </a:ext>
            </a:extLst>
          </p:cNvPr>
          <p:cNvSpPr/>
          <p:nvPr/>
        </p:nvSpPr>
        <p:spPr>
          <a:xfrm>
            <a:off x="10096630" y="4825978"/>
            <a:ext cx="729044" cy="550829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C3FE86-9A29-C749-8A1B-8749587C745B}"/>
              </a:ext>
            </a:extLst>
          </p:cNvPr>
          <p:cNvSpPr/>
          <p:nvPr/>
        </p:nvSpPr>
        <p:spPr>
          <a:xfrm>
            <a:off x="11101824" y="4811374"/>
            <a:ext cx="468910" cy="353286"/>
          </a:xfrm>
          <a:prstGeom prst="rect">
            <a:avLst/>
          </a:prstGeom>
          <a:solidFill>
            <a:srgbClr val="00206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FC423B-3BC9-FD4E-9FF6-89D7A202A251}"/>
              </a:ext>
            </a:extLst>
          </p:cNvPr>
          <p:cNvGrpSpPr/>
          <p:nvPr/>
        </p:nvGrpSpPr>
        <p:grpSpPr>
          <a:xfrm>
            <a:off x="1011381" y="1496291"/>
            <a:ext cx="5212345" cy="4516059"/>
            <a:chOff x="1011381" y="1496291"/>
            <a:chExt cx="5212345" cy="4516059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701649EA-A646-D74F-BAE1-245C72F6DF90}"/>
                </a:ext>
              </a:extLst>
            </p:cNvPr>
            <p:cNvSpPr/>
            <p:nvPr/>
          </p:nvSpPr>
          <p:spPr>
            <a:xfrm rot="2631202">
              <a:off x="3870562" y="2300329"/>
              <a:ext cx="775854" cy="173181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DEE6427F-CC3D-4845-8A13-DF0B6FAC10E9}"/>
                </a:ext>
              </a:extLst>
            </p:cNvPr>
            <p:cNvSpPr/>
            <p:nvPr/>
          </p:nvSpPr>
          <p:spPr>
            <a:xfrm rot="17549117">
              <a:off x="2560053" y="1814411"/>
              <a:ext cx="609600" cy="121992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804E3B34-EDA9-4F43-811B-2B787A613E6B}"/>
                </a:ext>
              </a:extLst>
            </p:cNvPr>
            <p:cNvSpPr/>
            <p:nvPr/>
          </p:nvSpPr>
          <p:spPr>
            <a:xfrm rot="19352813">
              <a:off x="5001272" y="3930415"/>
              <a:ext cx="775854" cy="173181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03735EDC-902A-4446-B565-17475BF8B6BE}"/>
                </a:ext>
              </a:extLst>
            </p:cNvPr>
            <p:cNvSpPr/>
            <p:nvPr/>
          </p:nvSpPr>
          <p:spPr>
            <a:xfrm rot="10800000">
              <a:off x="5036018" y="1596079"/>
              <a:ext cx="775854" cy="173181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CA62C074-2ECF-B248-BAC0-129A3469753C}"/>
                </a:ext>
              </a:extLst>
            </p:cNvPr>
            <p:cNvSpPr/>
            <p:nvPr/>
          </p:nvSpPr>
          <p:spPr>
            <a:xfrm>
              <a:off x="1967344" y="3670801"/>
              <a:ext cx="1496289" cy="4992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FAD4CD3B-AC24-3D48-AC74-FFC491DCDAB9}"/>
                </a:ext>
              </a:extLst>
            </p:cNvPr>
            <p:cNvSpPr/>
            <p:nvPr/>
          </p:nvSpPr>
          <p:spPr>
            <a:xfrm rot="1946446">
              <a:off x="1574584" y="1511831"/>
              <a:ext cx="775854" cy="173181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0FD8A3D-797F-D54E-81F7-71C1368D49E8}"/>
                </a:ext>
              </a:extLst>
            </p:cNvPr>
            <p:cNvSpPr/>
            <p:nvPr/>
          </p:nvSpPr>
          <p:spPr>
            <a:xfrm>
              <a:off x="1011381" y="1496291"/>
              <a:ext cx="5212345" cy="45160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01FA513-AF09-4B42-8543-59BCD489E314}"/>
                </a:ext>
              </a:extLst>
            </p:cNvPr>
            <p:cNvSpPr/>
            <p:nvPr/>
          </p:nvSpPr>
          <p:spPr>
            <a:xfrm>
              <a:off x="3378834" y="1517155"/>
              <a:ext cx="2799810" cy="4495195"/>
            </a:xfrm>
            <a:prstGeom prst="rect">
              <a:avLst/>
            </a:prstGeom>
            <a:solidFill>
              <a:srgbClr val="92D050">
                <a:alpha val="4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C76426F-443D-4B43-BFC0-E627686F909A}"/>
                </a:ext>
              </a:extLst>
            </p:cNvPr>
            <p:cNvSpPr/>
            <p:nvPr/>
          </p:nvSpPr>
          <p:spPr>
            <a:xfrm>
              <a:off x="1024752" y="1517155"/>
              <a:ext cx="2520262" cy="4495195"/>
            </a:xfrm>
            <a:prstGeom prst="rect">
              <a:avLst/>
            </a:prstGeom>
            <a:solidFill>
              <a:srgbClr val="00B0F0">
                <a:alpha val="47000"/>
              </a:srgb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BF8287C-E912-B544-9BE4-F4D0BEF8688F}"/>
                </a:ext>
              </a:extLst>
            </p:cNvPr>
            <p:cNvSpPr/>
            <p:nvPr/>
          </p:nvSpPr>
          <p:spPr>
            <a:xfrm>
              <a:off x="1125684" y="1621064"/>
              <a:ext cx="2419330" cy="1803130"/>
            </a:xfrm>
            <a:prstGeom prst="rect">
              <a:avLst/>
            </a:prstGeom>
            <a:solidFill>
              <a:srgbClr val="FFC000">
                <a:alpha val="4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5CE0304-126E-3F46-9BE6-982DAC973DD8}"/>
                </a:ext>
              </a:extLst>
            </p:cNvPr>
            <p:cNvSpPr/>
            <p:nvPr/>
          </p:nvSpPr>
          <p:spPr>
            <a:xfrm>
              <a:off x="1075218" y="3590418"/>
              <a:ext cx="2256782" cy="2421932"/>
            </a:xfrm>
            <a:prstGeom prst="rect">
              <a:avLst/>
            </a:prstGeom>
            <a:solidFill>
              <a:srgbClr val="FFFF00">
                <a:alpha val="4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F87A7C7-C498-324D-810C-A460918812A8}"/>
                </a:ext>
              </a:extLst>
            </p:cNvPr>
            <p:cNvSpPr/>
            <p:nvPr/>
          </p:nvSpPr>
          <p:spPr>
            <a:xfrm>
              <a:off x="3378834" y="1560422"/>
              <a:ext cx="2594983" cy="2498997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16EFEB-C753-9E44-B0C9-EBFE0FA81178}"/>
                </a:ext>
              </a:extLst>
            </p:cNvPr>
            <p:cNvSpPr/>
            <p:nvPr/>
          </p:nvSpPr>
          <p:spPr>
            <a:xfrm>
              <a:off x="4509590" y="4116847"/>
              <a:ext cx="1669054" cy="1602784"/>
            </a:xfrm>
            <a:prstGeom prst="rect">
              <a:avLst/>
            </a:prstGeom>
            <a:solidFill>
              <a:srgbClr val="002060">
                <a:alpha val="47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7286D9-AD20-264A-95D8-BBC06F72CBAA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flipH="1">
            <a:off x="8128462" y="2595569"/>
            <a:ext cx="1292289" cy="540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A3EEE6-D48A-3140-958B-D4DD15C9E7D2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9420751" y="2595569"/>
            <a:ext cx="1477439" cy="672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C747429-4FC3-0445-B9D8-1006952C0E86}"/>
              </a:ext>
            </a:extLst>
          </p:cNvPr>
          <p:cNvCxnSpPr>
            <a:cxnSpLocks/>
            <a:stCxn id="12" idx="2"/>
            <a:endCxn id="13" idx="2"/>
          </p:cNvCxnSpPr>
          <p:nvPr/>
        </p:nvCxnSpPr>
        <p:spPr>
          <a:xfrm flipH="1">
            <a:off x="7479958" y="4175063"/>
            <a:ext cx="648504" cy="710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6A5782-431F-8244-96EA-B04DFFC7EEB9}"/>
              </a:ext>
            </a:extLst>
          </p:cNvPr>
          <p:cNvCxnSpPr>
            <a:cxnSpLocks/>
            <a:stCxn id="12" idx="2"/>
            <a:endCxn id="14" idx="2"/>
          </p:cNvCxnSpPr>
          <p:nvPr/>
        </p:nvCxnSpPr>
        <p:spPr>
          <a:xfrm>
            <a:off x="8128462" y="4175063"/>
            <a:ext cx="496252" cy="710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2300C5B-C97F-4D43-9B35-3B67679EA4D9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flipH="1">
            <a:off x="10461152" y="4307204"/>
            <a:ext cx="437038" cy="518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C7CAAD-A308-2446-B7CC-6D8D83BC9731}"/>
              </a:ext>
            </a:extLst>
          </p:cNvPr>
          <p:cNvCxnSpPr>
            <a:cxnSpLocks/>
            <a:stCxn id="11" idx="2"/>
            <a:endCxn id="16" idx="0"/>
          </p:cNvCxnSpPr>
          <p:nvPr/>
        </p:nvCxnSpPr>
        <p:spPr>
          <a:xfrm>
            <a:off x="10898190" y="4307204"/>
            <a:ext cx="438089" cy="504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449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364A-0AF4-654B-B6BC-65353086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 dirty="0"/>
              <a:t>Acceleration: bounding volume hierarchy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BBBAA-BBC3-4641-9351-FC51CA002824}"/>
              </a:ext>
            </a:extLst>
          </p:cNvPr>
          <p:cNvSpPr/>
          <p:nvPr/>
        </p:nvSpPr>
        <p:spPr>
          <a:xfrm>
            <a:off x="3488826" y="1555871"/>
            <a:ext cx="1583774" cy="13722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8139C5-613C-1240-A8CE-E1F190A056D3}"/>
              </a:ext>
            </a:extLst>
          </p:cNvPr>
          <p:cNvSpPr/>
          <p:nvPr/>
        </p:nvSpPr>
        <p:spPr>
          <a:xfrm>
            <a:off x="5554518" y="3600598"/>
            <a:ext cx="407268" cy="1039115"/>
          </a:xfrm>
          <a:prstGeom prst="rect">
            <a:avLst/>
          </a:prstGeom>
          <a:solidFill>
            <a:srgbClr val="92D05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3A21A-1C5E-EC45-AB46-A1EA28069FC6}"/>
              </a:ext>
            </a:extLst>
          </p:cNvPr>
          <p:cNvSpPr/>
          <p:nvPr/>
        </p:nvSpPr>
        <p:spPr>
          <a:xfrm>
            <a:off x="2805122" y="3468457"/>
            <a:ext cx="366604" cy="1039115"/>
          </a:xfrm>
          <a:prstGeom prst="rect">
            <a:avLst/>
          </a:prstGeom>
          <a:solidFill>
            <a:srgbClr val="00B0F0">
              <a:alpha val="47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FA5163-CE9C-6A45-83E0-C5CFD957C295}"/>
              </a:ext>
            </a:extLst>
          </p:cNvPr>
          <p:cNvSpPr/>
          <p:nvPr/>
        </p:nvSpPr>
        <p:spPr>
          <a:xfrm flipV="1">
            <a:off x="1965986" y="5218476"/>
            <a:ext cx="747867" cy="557386"/>
          </a:xfrm>
          <a:prstGeom prst="rect">
            <a:avLst/>
          </a:prstGeom>
          <a:solidFill>
            <a:srgbClr val="FFC0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DEAA0A-6B9D-2344-8668-86CDE156D08D}"/>
              </a:ext>
            </a:extLst>
          </p:cNvPr>
          <p:cNvSpPr/>
          <p:nvPr/>
        </p:nvSpPr>
        <p:spPr>
          <a:xfrm flipV="1">
            <a:off x="3135866" y="5218476"/>
            <a:ext cx="697620" cy="748671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1D961A-8AAE-2B47-AED4-A34AFE11CF9F}"/>
              </a:ext>
            </a:extLst>
          </p:cNvPr>
          <p:cNvSpPr/>
          <p:nvPr/>
        </p:nvSpPr>
        <p:spPr>
          <a:xfrm>
            <a:off x="4956592" y="5158487"/>
            <a:ext cx="729044" cy="550829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C3FE86-9A29-C749-8A1B-8749587C745B}"/>
              </a:ext>
            </a:extLst>
          </p:cNvPr>
          <p:cNvSpPr/>
          <p:nvPr/>
        </p:nvSpPr>
        <p:spPr>
          <a:xfrm>
            <a:off x="5961786" y="5143883"/>
            <a:ext cx="468910" cy="353286"/>
          </a:xfrm>
          <a:prstGeom prst="rect">
            <a:avLst/>
          </a:prstGeom>
          <a:solidFill>
            <a:srgbClr val="002060">
              <a:alpha val="47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7286D9-AD20-264A-95D8-BBC06F72CBAA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flipH="1">
            <a:off x="2988424" y="2928078"/>
            <a:ext cx="1292289" cy="540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A3EEE6-D48A-3140-958B-D4DD15C9E7D2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4280713" y="2928078"/>
            <a:ext cx="1477439" cy="672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C747429-4FC3-0445-B9D8-1006952C0E86}"/>
              </a:ext>
            </a:extLst>
          </p:cNvPr>
          <p:cNvCxnSpPr>
            <a:cxnSpLocks/>
            <a:stCxn id="12" idx="2"/>
            <a:endCxn id="13" idx="2"/>
          </p:cNvCxnSpPr>
          <p:nvPr/>
        </p:nvCxnSpPr>
        <p:spPr>
          <a:xfrm flipH="1">
            <a:off x="2339920" y="4507572"/>
            <a:ext cx="648504" cy="710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96A5782-431F-8244-96EA-B04DFFC7EEB9}"/>
              </a:ext>
            </a:extLst>
          </p:cNvPr>
          <p:cNvCxnSpPr>
            <a:cxnSpLocks/>
            <a:stCxn id="12" idx="2"/>
            <a:endCxn id="14" idx="2"/>
          </p:cNvCxnSpPr>
          <p:nvPr/>
        </p:nvCxnSpPr>
        <p:spPr>
          <a:xfrm>
            <a:off x="2988424" y="4507572"/>
            <a:ext cx="496252" cy="710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2300C5B-C97F-4D43-9B35-3B67679EA4D9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flipH="1">
            <a:off x="5321114" y="4639713"/>
            <a:ext cx="437038" cy="518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C7CAAD-A308-2446-B7CC-6D8D83BC9731}"/>
              </a:ext>
            </a:extLst>
          </p:cNvPr>
          <p:cNvCxnSpPr>
            <a:cxnSpLocks/>
            <a:stCxn id="11" idx="2"/>
            <a:endCxn id="16" idx="0"/>
          </p:cNvCxnSpPr>
          <p:nvPr/>
        </p:nvCxnSpPr>
        <p:spPr>
          <a:xfrm>
            <a:off x="5758152" y="4639713"/>
            <a:ext cx="438089" cy="504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6EC1869-8683-F140-9874-12D25A5CE8D1}"/>
              </a:ext>
            </a:extLst>
          </p:cNvPr>
          <p:cNvCxnSpPr>
            <a:cxnSpLocks/>
          </p:cNvCxnSpPr>
          <p:nvPr/>
        </p:nvCxnSpPr>
        <p:spPr>
          <a:xfrm flipV="1">
            <a:off x="1328710" y="1866109"/>
            <a:ext cx="2147455" cy="1177636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4909786-3CAE-584A-96FF-FC92E5B93FC0}"/>
              </a:ext>
            </a:extLst>
          </p:cNvPr>
          <p:cNvSpPr txBox="1"/>
          <p:nvPr/>
        </p:nvSpPr>
        <p:spPr>
          <a:xfrm>
            <a:off x="5790860" y="1834545"/>
            <a:ext cx="5925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test ray at highest level</a:t>
            </a:r>
          </a:p>
          <a:p>
            <a:r>
              <a:rPr lang="en-US" sz="2400" dirty="0"/>
              <a:t>- recurse based on intersection result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725312-7903-F54B-9F24-16B8AFD6B44B}"/>
              </a:ext>
            </a:extLst>
          </p:cNvPr>
          <p:cNvSpPr txBox="1"/>
          <p:nvPr/>
        </p:nvSpPr>
        <p:spPr>
          <a:xfrm>
            <a:off x="8520545" y="6061363"/>
            <a:ext cx="367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Interested readers: </a:t>
            </a:r>
            <a:r>
              <a:rPr lang="en-US" sz="2400" dirty="0">
                <a:hlinkClick r:id="rId2"/>
              </a:rPr>
              <a:t>slides 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6759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0143-58CF-064F-AE52-9FE2F8AB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intersection - GPU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A15D0-DF9C-EB48-87E0-14A8ECD78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83" y="1440873"/>
            <a:ext cx="9901433" cy="492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49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0143-58CF-064F-AE52-9FE2F8AB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intersection - GPU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926AE-1F6E-7B4F-83F7-87049D95212C}"/>
              </a:ext>
            </a:extLst>
          </p:cNvPr>
          <p:cNvSpPr txBox="1"/>
          <p:nvPr/>
        </p:nvSpPr>
        <p:spPr>
          <a:xfrm>
            <a:off x="526473" y="1834545"/>
            <a:ext cx="111899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Reduce computation time by  executing parallel tests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Reduce number of tests via acceleration structures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trade off: building data structures and book-keeping</a:t>
            </a:r>
          </a:p>
          <a:p>
            <a:pPr marL="800100" lvl="1" indent="-342900">
              <a:buFontTx/>
              <a:buChar char="-"/>
            </a:pPr>
            <a:r>
              <a:rPr lang="en-US" sz="2400" dirty="0"/>
              <a:t>exploring data structures may not be easy or efficient</a:t>
            </a:r>
          </a:p>
        </p:txBody>
      </p:sp>
    </p:spTree>
    <p:extLst>
      <p:ext uri="{BB962C8B-B14F-4D97-AF65-F5344CB8AC3E}">
        <p14:creationId xmlns:p14="http://schemas.microsoft.com/office/powerpoint/2010/main" val="203889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1418-46AD-D649-97BD-BA1FA382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E98638-8301-E349-A9B4-294F4E9DA4C9}"/>
              </a:ext>
            </a:extLst>
          </p:cNvPr>
          <p:cNvCxnSpPr>
            <a:cxnSpLocks/>
          </p:cNvCxnSpPr>
          <p:nvPr/>
        </p:nvCxnSpPr>
        <p:spPr>
          <a:xfrm>
            <a:off x="2798618" y="4405745"/>
            <a:ext cx="628303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15179E-6277-2847-8DB0-0D08B9C00044}"/>
              </a:ext>
            </a:extLst>
          </p:cNvPr>
          <p:cNvCxnSpPr>
            <a:cxnSpLocks/>
          </p:cNvCxnSpPr>
          <p:nvPr/>
        </p:nvCxnSpPr>
        <p:spPr>
          <a:xfrm>
            <a:off x="4281055" y="1981200"/>
            <a:ext cx="1342071" cy="2326072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77CA82-2B64-BC47-BB40-F2E4480D844C}"/>
              </a:ext>
            </a:extLst>
          </p:cNvPr>
          <p:cNvCxnSpPr>
            <a:cxnSpLocks/>
          </p:cNvCxnSpPr>
          <p:nvPr/>
        </p:nvCxnSpPr>
        <p:spPr>
          <a:xfrm flipV="1">
            <a:off x="5884717" y="2133599"/>
            <a:ext cx="3491345" cy="2119745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57E8382-CA83-C043-92B5-07DC8AD4F8BF}"/>
              </a:ext>
            </a:extLst>
          </p:cNvPr>
          <p:cNvSpPr/>
          <p:nvPr/>
        </p:nvSpPr>
        <p:spPr>
          <a:xfrm flipH="1" flipV="1">
            <a:off x="5623126" y="4307272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4E4B50-3A0E-2D41-A266-C43234DF48F1}"/>
              </a:ext>
            </a:extLst>
          </p:cNvPr>
          <p:cNvCxnSpPr>
            <a:cxnSpLocks/>
          </p:cNvCxnSpPr>
          <p:nvPr/>
        </p:nvCxnSpPr>
        <p:spPr>
          <a:xfrm flipV="1">
            <a:off x="5708069" y="1697905"/>
            <a:ext cx="0" cy="312347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Camera">
            <a:extLst>
              <a:ext uri="{FF2B5EF4-FFF2-40B4-BE49-F238E27FC236}">
                <a16:creationId xmlns:a16="http://schemas.microsoft.com/office/drawing/2014/main" id="{3BB65DF6-0466-0742-936B-E51480007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2709" y="1379251"/>
            <a:ext cx="914400" cy="91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BE0DA0D-0E2C-C44F-BFCC-EF0553DD444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944002" y="900454"/>
            <a:ext cx="1406326" cy="142864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8F30BFA-EBB2-9142-90C7-FD4B42A54057}"/>
              </a:ext>
            </a:extLst>
          </p:cNvPr>
          <p:cNvSpPr txBox="1"/>
          <p:nvPr/>
        </p:nvSpPr>
        <p:spPr>
          <a:xfrm>
            <a:off x="8707673" y="2515684"/>
            <a:ext cx="44611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ambient light (constant) </a:t>
            </a:r>
          </a:p>
          <a:p>
            <a:r>
              <a:rPr lang="en-US" sz="2000" dirty="0"/>
              <a:t>+ </a:t>
            </a:r>
          </a:p>
          <a:p>
            <a:r>
              <a:rPr lang="en-US" sz="2000" dirty="0"/>
              <a:t>diffuse</a:t>
            </a:r>
          </a:p>
          <a:p>
            <a:r>
              <a:rPr lang="en-US" sz="2000" dirty="0"/>
              <a:t>+</a:t>
            </a:r>
          </a:p>
          <a:p>
            <a:r>
              <a:rPr lang="en-US" sz="2000" dirty="0"/>
              <a:t>specular reflection of light</a:t>
            </a:r>
          </a:p>
        </p:txBody>
      </p:sp>
    </p:spTree>
    <p:extLst>
      <p:ext uri="{BB962C8B-B14F-4D97-AF65-F5344CB8AC3E}">
        <p14:creationId xmlns:p14="http://schemas.microsoft.com/office/powerpoint/2010/main" val="4082040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1418-46AD-D649-97BD-BA1FA382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shading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D153EF-FBEE-8F4A-B4BB-77A04E498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9" y="2621850"/>
            <a:ext cx="10917382" cy="1181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924B89-38EE-0B4B-8B46-FC95C70F6101}"/>
              </a:ext>
            </a:extLst>
          </p:cNvPr>
          <p:cNvSpPr txBox="1"/>
          <p:nvPr/>
        </p:nvSpPr>
        <p:spPr>
          <a:xfrm>
            <a:off x="1260764" y="3361619"/>
            <a:ext cx="14685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/>
                  </a:solidFill>
                </a:ln>
              </a:rPr>
              <a:t>ambient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017A6F-D3D8-FD49-A8F5-D272511ACDE4}"/>
              </a:ext>
            </a:extLst>
          </p:cNvPr>
          <p:cNvSpPr txBox="1"/>
          <p:nvPr/>
        </p:nvSpPr>
        <p:spPr>
          <a:xfrm>
            <a:off x="5250873" y="3361618"/>
            <a:ext cx="14685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/>
                  </a:solidFill>
                </a:ln>
              </a:rPr>
              <a:t>diffuse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FE6197-6B35-D940-B387-A7B4554AF6AA}"/>
              </a:ext>
            </a:extLst>
          </p:cNvPr>
          <p:cNvSpPr txBox="1"/>
          <p:nvPr/>
        </p:nvSpPr>
        <p:spPr>
          <a:xfrm>
            <a:off x="8977741" y="3306197"/>
            <a:ext cx="14685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bg1"/>
                  </a:solidFill>
                </a:ln>
              </a:rPr>
              <a:t>specular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B6B632-C7AA-494B-9DEE-5874FA662F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332346" y="579570"/>
            <a:ext cx="2794000" cy="1905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0339FA-230D-5342-BE1E-63569E44A7E8}"/>
              </a:ext>
            </a:extLst>
          </p:cNvPr>
          <p:cNvSpPr txBox="1"/>
          <p:nvPr/>
        </p:nvSpPr>
        <p:spPr>
          <a:xfrm>
            <a:off x="6328515" y="1054626"/>
            <a:ext cx="242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material property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1EF083-AE5A-0E4A-AC4B-4FBEB3834316}"/>
              </a:ext>
            </a:extLst>
          </p:cNvPr>
          <p:cNvSpPr txBox="1"/>
          <p:nvPr/>
        </p:nvSpPr>
        <p:spPr>
          <a:xfrm>
            <a:off x="6589440" y="4677801"/>
            <a:ext cx="265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light property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5B6677-9CA4-CE40-A17A-05D1487A40B0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946073" y="1285459"/>
            <a:ext cx="1382442" cy="15270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9DE457-15B0-B343-AF7E-9ECE47DBC4AC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8451273" y="1285459"/>
            <a:ext cx="304800" cy="15270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C20D73-F130-D945-A801-DA0B8D5146F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756073" y="1285459"/>
            <a:ext cx="1773382" cy="15270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C48997-F11F-234C-A67C-E1AA174C9D4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7915211" y="3361618"/>
            <a:ext cx="3016025" cy="1316183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D5F4D13-0BA4-BF45-B909-65C34244A242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7218219" y="3429001"/>
            <a:ext cx="696992" cy="124880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0C68421-70BE-9244-BDE1-D80FC1EC851B}"/>
              </a:ext>
            </a:extLst>
          </p:cNvPr>
          <p:cNvSpPr txBox="1"/>
          <p:nvPr/>
        </p:nvSpPr>
        <p:spPr>
          <a:xfrm>
            <a:off x="8756073" y="5139466"/>
            <a:ext cx="2651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 is the mirror reflection direction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6C342D6-97B1-3F46-ACC4-B45D4F3EA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40" y="4218139"/>
            <a:ext cx="6108700" cy="17018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406109E-8EA5-B84C-BA0B-31009F5E1B42}"/>
              </a:ext>
            </a:extLst>
          </p:cNvPr>
          <p:cNvSpPr txBox="1"/>
          <p:nvPr/>
        </p:nvSpPr>
        <p:spPr>
          <a:xfrm>
            <a:off x="384916" y="5909098"/>
            <a:ext cx="241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source:wikipedia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39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12972-F9A2-B945-888F-8D1816CE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2D3DC-ECEF-7140-8FCE-2A20C2AF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3" y="1397182"/>
            <a:ext cx="5432669" cy="40636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CFF97E-7E64-6A41-A50C-B9B96DD7002F}"/>
              </a:ext>
            </a:extLst>
          </p:cNvPr>
          <p:cNvSpPr/>
          <p:nvPr/>
        </p:nvSpPr>
        <p:spPr>
          <a:xfrm>
            <a:off x="8932725" y="6151335"/>
            <a:ext cx="2988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3"/>
              </a:rPr>
              <a:t>http://studiomaven.org/Context__Overview_of_Ray-Traced_Rendering.html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1B03-0C2D-B444-8612-0E0DE9B0B957}"/>
              </a:ext>
            </a:extLst>
          </p:cNvPr>
          <p:cNvSpPr txBox="1"/>
          <p:nvPr/>
        </p:nvSpPr>
        <p:spPr>
          <a:xfrm>
            <a:off x="7652567" y="619635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D9D592-7996-E443-805B-D4519C9F380A}"/>
              </a:ext>
            </a:extLst>
          </p:cNvPr>
          <p:cNvCxnSpPr>
            <a:cxnSpLocks/>
          </p:cNvCxnSpPr>
          <p:nvPr/>
        </p:nvCxnSpPr>
        <p:spPr>
          <a:xfrm>
            <a:off x="6420377" y="4755047"/>
            <a:ext cx="45068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DAC1A4-3CA1-CF4D-B222-CBE803C8BC49}"/>
              </a:ext>
            </a:extLst>
          </p:cNvPr>
          <p:cNvCxnSpPr>
            <a:cxnSpLocks/>
          </p:cNvCxnSpPr>
          <p:nvPr/>
        </p:nvCxnSpPr>
        <p:spPr>
          <a:xfrm>
            <a:off x="7483726" y="3015926"/>
            <a:ext cx="281956" cy="544692"/>
          </a:xfrm>
          <a:prstGeom prst="line">
            <a:avLst/>
          </a:prstGeom>
          <a:ln>
            <a:solidFill>
              <a:srgbClr val="FFFF00"/>
            </a:solidFill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F216DF-127D-654D-8F10-37960ED542D3}"/>
              </a:ext>
            </a:extLst>
          </p:cNvPr>
          <p:cNvCxnSpPr>
            <a:cxnSpLocks/>
          </p:cNvCxnSpPr>
          <p:nvPr/>
        </p:nvCxnSpPr>
        <p:spPr>
          <a:xfrm flipV="1">
            <a:off x="8634030" y="3125242"/>
            <a:ext cx="2504335" cy="152048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0A41C9D-0187-DA42-A8B3-2DE1D5C69737}"/>
              </a:ext>
            </a:extLst>
          </p:cNvPr>
          <p:cNvSpPr/>
          <p:nvPr/>
        </p:nvSpPr>
        <p:spPr>
          <a:xfrm flipH="1" flipV="1">
            <a:off x="8446391" y="4684413"/>
            <a:ext cx="121860" cy="14127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BC1F9B-14F9-6D4F-BDC1-EF3F23035365}"/>
              </a:ext>
            </a:extLst>
          </p:cNvPr>
          <p:cNvCxnSpPr>
            <a:cxnSpLocks/>
          </p:cNvCxnSpPr>
          <p:nvPr/>
        </p:nvCxnSpPr>
        <p:spPr>
          <a:xfrm flipV="1">
            <a:off x="8507320" y="2812719"/>
            <a:ext cx="0" cy="2240464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Camera">
            <a:extLst>
              <a:ext uri="{FF2B5EF4-FFF2-40B4-BE49-F238E27FC236}">
                <a16:creationId xmlns:a16="http://schemas.microsoft.com/office/drawing/2014/main" id="{9741CFA5-8914-FE43-825C-C504D5CEF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5073" y="2584149"/>
            <a:ext cx="655897" cy="655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97DC0-8CDF-874B-9B96-A6346794D61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6630219" y="2149093"/>
            <a:ext cx="1008755" cy="1024767"/>
          </a:xfrm>
          <a:prstGeom prst="rect">
            <a:avLst/>
          </a:prstGeom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6BAE5A22-48AE-CE4D-925E-EEC3806C03CE}"/>
              </a:ext>
            </a:extLst>
          </p:cNvPr>
          <p:cNvSpPr/>
          <p:nvPr/>
        </p:nvSpPr>
        <p:spPr>
          <a:xfrm>
            <a:off x="7340882" y="3496781"/>
            <a:ext cx="1103084" cy="499448"/>
          </a:xfrm>
          <a:prstGeom prst="triangle">
            <a:avLst>
              <a:gd name="adj" fmla="val 49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9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FB36-EF6E-0B42-9E60-FFB37A6DC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(specular) reflection/refraction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EA818-36BD-2745-9CAA-9C3B9D6A6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07" y="1502386"/>
            <a:ext cx="5671820" cy="42425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26CDE1-9C43-9647-B6F2-2830DBEB03EF}"/>
              </a:ext>
            </a:extLst>
          </p:cNvPr>
          <p:cNvSpPr/>
          <p:nvPr/>
        </p:nvSpPr>
        <p:spPr>
          <a:xfrm>
            <a:off x="8932725" y="6151335"/>
            <a:ext cx="2988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3"/>
              </a:rPr>
              <a:t>http://studiomaven.org/Context__Overview_of_Ray-Traced_Rendering.html</a:t>
            </a:r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584A8-CFBC-224F-B39D-98B946CDD1AB}"/>
              </a:ext>
            </a:extLst>
          </p:cNvPr>
          <p:cNvSpPr txBox="1"/>
          <p:nvPr/>
        </p:nvSpPr>
        <p:spPr>
          <a:xfrm>
            <a:off x="7652567" y="619635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CE7AD4-323E-A847-A217-6CBDAB872801}"/>
              </a:ext>
            </a:extLst>
          </p:cNvPr>
          <p:cNvCxnSpPr>
            <a:cxnSpLocks/>
          </p:cNvCxnSpPr>
          <p:nvPr/>
        </p:nvCxnSpPr>
        <p:spPr>
          <a:xfrm>
            <a:off x="6420377" y="4755047"/>
            <a:ext cx="45068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79FAA0-521F-2B42-9FB5-246DA1A08449}"/>
              </a:ext>
            </a:extLst>
          </p:cNvPr>
          <p:cNvCxnSpPr>
            <a:cxnSpLocks/>
          </p:cNvCxnSpPr>
          <p:nvPr/>
        </p:nvCxnSpPr>
        <p:spPr>
          <a:xfrm flipV="1">
            <a:off x="8634030" y="3125242"/>
            <a:ext cx="2504335" cy="152048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CCC0272-492A-534E-B54A-84BA5276E058}"/>
              </a:ext>
            </a:extLst>
          </p:cNvPr>
          <p:cNvSpPr/>
          <p:nvPr/>
        </p:nvSpPr>
        <p:spPr>
          <a:xfrm flipH="1" flipV="1">
            <a:off x="8446391" y="4684413"/>
            <a:ext cx="121860" cy="141270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329E63-6EB5-D64F-ADBF-281ABEF624E0}"/>
              </a:ext>
            </a:extLst>
          </p:cNvPr>
          <p:cNvCxnSpPr>
            <a:cxnSpLocks/>
          </p:cNvCxnSpPr>
          <p:nvPr/>
        </p:nvCxnSpPr>
        <p:spPr>
          <a:xfrm flipV="1">
            <a:off x="8507320" y="2812719"/>
            <a:ext cx="0" cy="2240464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Camera">
            <a:extLst>
              <a:ext uri="{FF2B5EF4-FFF2-40B4-BE49-F238E27FC236}">
                <a16:creationId xmlns:a16="http://schemas.microsoft.com/office/drawing/2014/main" id="{2FE46668-FE06-3940-B2A8-0936EFB74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5073" y="2584149"/>
            <a:ext cx="655897" cy="65589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0BB76C-E914-2D43-B89E-24EB2BC6BB60}"/>
              </a:ext>
            </a:extLst>
          </p:cNvPr>
          <p:cNvCxnSpPr>
            <a:cxnSpLocks/>
          </p:cNvCxnSpPr>
          <p:nvPr/>
        </p:nvCxnSpPr>
        <p:spPr>
          <a:xfrm>
            <a:off x="6156257" y="3086560"/>
            <a:ext cx="2197795" cy="1559171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FE73B4-F0F7-0D4B-B13B-83514511D62E}"/>
              </a:ext>
            </a:extLst>
          </p:cNvPr>
          <p:cNvCxnSpPr>
            <a:cxnSpLocks/>
          </p:cNvCxnSpPr>
          <p:nvPr/>
        </p:nvCxnSpPr>
        <p:spPr>
          <a:xfrm flipV="1">
            <a:off x="7813964" y="4846290"/>
            <a:ext cx="566647" cy="1170111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13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CCF04-8F7E-494D-A3FF-7B2568C54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1" r="1" b="21723"/>
          <a:stretch/>
        </p:blipFill>
        <p:spPr>
          <a:xfrm>
            <a:off x="3554140" y="-1337337"/>
            <a:ext cx="10961076" cy="9972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1CCC97-3AF1-5A41-9383-9AC07E0CDA27}"/>
              </a:ext>
            </a:extLst>
          </p:cNvPr>
          <p:cNvSpPr txBox="1"/>
          <p:nvPr/>
        </p:nvSpPr>
        <p:spPr>
          <a:xfrm>
            <a:off x="73997" y="886265"/>
            <a:ext cx="3691158" cy="16620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</a:rPr>
              <a:t>Albrecht </a:t>
            </a:r>
            <a:r>
              <a:rPr lang="en-GB" sz="4400" dirty="0" err="1"/>
              <a:t>Dürer</a:t>
            </a:r>
            <a:r>
              <a:rPr lang="en-GB" sz="4400" dirty="0"/>
              <a:t>,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GB" sz="4400" dirty="0"/>
              <a:t>1525</a:t>
            </a:r>
            <a:endParaRPr lang="en-US" sz="4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+mj-lt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1932F-D9E1-B347-9B0E-3F87BCD54470}"/>
              </a:ext>
            </a:extLst>
          </p:cNvPr>
          <p:cNvSpPr txBox="1"/>
          <p:nvPr/>
        </p:nvSpPr>
        <p:spPr>
          <a:xfrm>
            <a:off x="392458" y="6211669"/>
            <a:ext cx="114070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000000"/>
                </a:highlight>
              </a:rPr>
              <a:t>Computer Graphics: Principles and Practice, Third Edition by Kurt Akeley, Steven K. </a:t>
            </a:r>
            <a:r>
              <a:rPr lang="en-GB" dirty="0" err="1">
                <a:highlight>
                  <a:srgbClr val="000000"/>
                </a:highlight>
              </a:rPr>
              <a:t>Feiner</a:t>
            </a:r>
            <a:r>
              <a:rPr lang="en-GB" dirty="0">
                <a:highlight>
                  <a:srgbClr val="000000"/>
                </a:highlight>
              </a:rPr>
              <a:t>, James D. Foley, David F. </a:t>
            </a:r>
            <a:r>
              <a:rPr lang="en-GB" dirty="0" err="1">
                <a:highlight>
                  <a:srgbClr val="000000"/>
                </a:highlight>
              </a:rPr>
              <a:t>Sklar</a:t>
            </a:r>
            <a:r>
              <a:rPr lang="en-GB" dirty="0">
                <a:highlight>
                  <a:srgbClr val="000000"/>
                </a:highlight>
              </a:rPr>
              <a:t>, Morgan McGuire, </a:t>
            </a:r>
            <a:r>
              <a:rPr lang="en-GB" dirty="0" err="1">
                <a:highlight>
                  <a:srgbClr val="000000"/>
                </a:highlight>
              </a:rPr>
              <a:t>Andries</a:t>
            </a:r>
            <a:r>
              <a:rPr lang="en-GB" dirty="0">
                <a:highlight>
                  <a:srgbClr val="000000"/>
                </a:highlight>
              </a:rPr>
              <a:t> van Dam, John F. Hughes</a:t>
            </a:r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F698A-5D50-4C45-AA32-1A52048FD80D}"/>
              </a:ext>
            </a:extLst>
          </p:cNvPr>
          <p:cNvSpPr txBox="1"/>
          <p:nvPr/>
        </p:nvSpPr>
        <p:spPr>
          <a:xfrm>
            <a:off x="1910862" y="43096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1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22 -0.03122" pathEditMode="relative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03122 L -0.18542 -0.08533" pathEditMode="relative" ptsTypes="AA">
                                      <p:cBhvr>
                                        <p:cTn id="1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8542 -0.08533 L 0.09732 -0.09505" pathEditMode="relative" ptsTypes="AA">
                                      <p:cBhvr>
                                        <p:cTn id="14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9732 -0.09505 L 0 0" pathEditMode="relative" ptsTypes="AA">
                                      <p:cBhvr>
                                        <p:cTn id="17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9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C96CB-0613-7F4F-BDBD-E1FB787B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1D379-47FF-7249-A4FD-D8F0E0456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5" t="13485" r="39091" b="28688"/>
          <a:stretch/>
        </p:blipFill>
        <p:spPr>
          <a:xfrm>
            <a:off x="3853167" y="1095958"/>
            <a:ext cx="4475017" cy="52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47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61EFB-AAB4-C243-88EE-0C6BB4959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79C84-F918-D947-A2FA-A752532D8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76" y="1095958"/>
            <a:ext cx="9398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88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9642-EF31-6642-AE0D-88084A9D2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29163-0FBC-784D-8AF4-EBA783A87A3A}"/>
              </a:ext>
            </a:extLst>
          </p:cNvPr>
          <p:cNvSpPr txBox="1"/>
          <p:nvPr/>
        </p:nvSpPr>
        <p:spPr>
          <a:xfrm>
            <a:off x="1594876" y="1436077"/>
            <a:ext cx="89915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https://www.cs.utah.edu/~shirley/books/fcg2/rt.pdf</a:t>
            </a:r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http://www.cs.utah.edu/~shirley/papers/rayedu.pdf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4"/>
              </a:rPr>
              <a:t>http://www.realtimerendering.com/raytracing/roundup.html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5"/>
              </a:rPr>
              <a:t>http://rtintro.realtimerendering.com/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6"/>
              </a:rPr>
              <a:t>https://benedikt-bitterli.me/tantalum/tantalum.html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300A5-1991-CC42-8CE4-FE31442C4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085" y="3775545"/>
            <a:ext cx="4064246" cy="227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06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FE1B5-C41B-1346-9C58-B71DAD93D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7" b="16618"/>
          <a:stretch/>
        </p:blipFill>
        <p:spPr>
          <a:xfrm>
            <a:off x="0" y="-2117292"/>
            <a:ext cx="12192000" cy="1109258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D26234-10F8-8447-ABBC-A2667EC1D26D}"/>
              </a:ext>
            </a:extLst>
          </p:cNvPr>
          <p:cNvSpPr txBox="1">
            <a:spLocks/>
          </p:cNvSpPr>
          <p:nvPr/>
        </p:nvSpPr>
        <p:spPr>
          <a:xfrm>
            <a:off x="137035" y="801856"/>
            <a:ext cx="4553498" cy="1802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200"/>
              <a:t>Johannes Vermeer</a:t>
            </a:r>
            <a:br>
              <a:rPr lang="en-US" sz="4200"/>
            </a:br>
            <a:r>
              <a:rPr lang="en-US" sz="4200"/>
              <a:t>17</a:t>
            </a:r>
            <a:r>
              <a:rPr lang="en-US" sz="4200" baseline="30000"/>
              <a:t>th</a:t>
            </a:r>
            <a:r>
              <a:rPr lang="en-US" sz="4200"/>
              <a:t> Century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0662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33818" pathEditMode="relative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33818 L 0.0406 0.1824" pathEditMode="relative" ptsTypes="AA">
                                      <p:cBhvr>
                                        <p:cTn id="1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406 0.1824 L -0.10752 -0.18001" pathEditMode="relative" ptsTypes="AA">
                                      <p:cBhvr>
                                        <p:cTn id="14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0752 -0.18001 L -0.20898 -0.42838" pathEditMode="relative" ptsTypes="AA">
                                      <p:cBhvr>
                                        <p:cTn id="17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0898 -0.42838 L 0 0" pathEditMode="relative" ptsTypes="AA">
                                      <p:cBhvr>
                                        <p:cTn id="20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FD0CC9-D219-A941-B555-FE9D65BEF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9" t="7377" r="15200" b="12759"/>
          <a:stretch/>
        </p:blipFill>
        <p:spPr>
          <a:xfrm>
            <a:off x="883920" y="770793"/>
            <a:ext cx="3435051" cy="30040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2AD000-6345-D743-9A73-A65F0B467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3920" y="3900854"/>
            <a:ext cx="3435050" cy="1931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6DC1CD-2094-1543-9A0E-6DDCCD04E2FD}"/>
              </a:ext>
            </a:extLst>
          </p:cNvPr>
          <p:cNvSpPr txBox="1"/>
          <p:nvPr/>
        </p:nvSpPr>
        <p:spPr>
          <a:xfrm>
            <a:off x="4696412" y="770793"/>
            <a:ext cx="330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Vermeer’s comparator mirror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C9D71C-24A2-FB48-8E00-837D2825BBCD}"/>
              </a:ext>
            </a:extLst>
          </p:cNvPr>
          <p:cNvSpPr/>
          <p:nvPr/>
        </p:nvSpPr>
        <p:spPr>
          <a:xfrm>
            <a:off x="7697519" y="5969610"/>
            <a:ext cx="3390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/deAK0oV6Vt8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A6349E-53E0-BE47-A7FA-E99AEDF84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411" y="1268866"/>
            <a:ext cx="6264665" cy="46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C6DD6-1732-D248-BFBF-4B0D8684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casting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3425B-75AF-7247-8FF5-05A5C0079E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5011" y="1095958"/>
            <a:ext cx="6215510" cy="46492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01EB26-1CF2-6F41-AB0F-5810A77BB654}"/>
              </a:ext>
            </a:extLst>
          </p:cNvPr>
          <p:cNvSpPr/>
          <p:nvPr/>
        </p:nvSpPr>
        <p:spPr>
          <a:xfrm>
            <a:off x="8932725" y="6151335"/>
            <a:ext cx="2988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3"/>
              </a:rPr>
              <a:t>http://studiomaven.org/Context__Overview_of_Ray-Traced_Rendering.html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C2338-BBF7-E94B-A995-B046577068E6}"/>
              </a:ext>
            </a:extLst>
          </p:cNvPr>
          <p:cNvSpPr txBox="1"/>
          <p:nvPr/>
        </p:nvSpPr>
        <p:spPr>
          <a:xfrm>
            <a:off x="7652567" y="619635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1163861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265A-4F66-A344-B63D-431C72FA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casting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FF30714-86F6-0F4F-BA2A-19A3DCB1CB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195" y="1357702"/>
            <a:ext cx="4347113" cy="32516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D6403BE-B210-6946-9E24-5AC76C58BFFA}"/>
              </a:ext>
            </a:extLst>
          </p:cNvPr>
          <p:cNvSpPr txBox="1"/>
          <p:nvPr/>
        </p:nvSpPr>
        <p:spPr>
          <a:xfrm>
            <a:off x="5462954" y="1357702"/>
            <a:ext cx="52636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each pixel p</a:t>
            </a:r>
          </a:p>
          <a:p>
            <a:r>
              <a:rPr lang="en-US" sz="2400" dirty="0"/>
              <a:t>    cast ray r through p into the scene</a:t>
            </a:r>
          </a:p>
          <a:p>
            <a:r>
              <a:rPr lang="en-US" sz="2400" dirty="0"/>
              <a:t>    test if r intersects objects in the scene</a:t>
            </a:r>
          </a:p>
          <a:p>
            <a:r>
              <a:rPr lang="en-US" sz="2400" dirty="0"/>
              <a:t>    if yes</a:t>
            </a:r>
          </a:p>
          <a:p>
            <a:r>
              <a:rPr lang="en-US" sz="2400" dirty="0"/>
              <a:t>        find closest intersection point h</a:t>
            </a:r>
          </a:p>
          <a:p>
            <a:r>
              <a:rPr lang="en-US" sz="2400" dirty="0"/>
              <a:t>        shade h</a:t>
            </a:r>
          </a:p>
          <a:p>
            <a:r>
              <a:rPr lang="en-US" sz="2400" dirty="0"/>
              <a:t>    else </a:t>
            </a:r>
          </a:p>
          <a:p>
            <a:r>
              <a:rPr lang="en-US" sz="2400" dirty="0"/>
              <a:t>         return background </a:t>
            </a:r>
            <a:r>
              <a:rPr lang="en-US" sz="2400" dirty="0" err="1"/>
              <a:t>colour</a:t>
            </a:r>
            <a:r>
              <a:rPr lang="en-US" sz="2400" dirty="0"/>
              <a:t> (black)</a:t>
            </a:r>
          </a:p>
          <a:p>
            <a:r>
              <a:rPr lang="en-US" sz="2400" dirty="0"/>
              <a:t>    endif</a:t>
            </a:r>
          </a:p>
          <a:p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D8A847-A6CF-6843-943C-F84F9F9CFA76}"/>
              </a:ext>
            </a:extLst>
          </p:cNvPr>
          <p:cNvSpPr/>
          <p:nvPr/>
        </p:nvSpPr>
        <p:spPr>
          <a:xfrm>
            <a:off x="8932725" y="6151335"/>
            <a:ext cx="2988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3"/>
              </a:rPr>
              <a:t>http://studiomaven.org/Context__Overview_of_Ray-Traced_Rendering.html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4131B-34AC-9E42-A8AE-109342A33941}"/>
              </a:ext>
            </a:extLst>
          </p:cNvPr>
          <p:cNvSpPr txBox="1"/>
          <p:nvPr/>
        </p:nvSpPr>
        <p:spPr>
          <a:xfrm>
            <a:off x="7652567" y="6196353"/>
            <a:ext cx="149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32079487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53FB-A5A5-4844-96FE-9713651B8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intersection</a:t>
            </a:r>
          </a:p>
        </p:txBody>
      </p:sp>
      <p:sp>
        <p:nvSpPr>
          <p:cNvPr id="5" name="Trapezium 4">
            <a:extLst>
              <a:ext uri="{FF2B5EF4-FFF2-40B4-BE49-F238E27FC236}">
                <a16:creationId xmlns:a16="http://schemas.microsoft.com/office/drawing/2014/main" id="{36834D97-7F9E-BA44-A8A4-0A1EE5106519}"/>
              </a:ext>
            </a:extLst>
          </p:cNvPr>
          <p:cNvSpPr/>
          <p:nvPr/>
        </p:nvSpPr>
        <p:spPr>
          <a:xfrm>
            <a:off x="1202822" y="3073894"/>
            <a:ext cx="3137095" cy="1434905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F4F12E-EFD0-C746-93B3-1B1C2B66DA5C}"/>
              </a:ext>
            </a:extLst>
          </p:cNvPr>
          <p:cNvSpPr/>
          <p:nvPr/>
        </p:nvSpPr>
        <p:spPr>
          <a:xfrm>
            <a:off x="5233186" y="2377546"/>
            <a:ext cx="2546252" cy="2546252"/>
          </a:xfrm>
          <a:prstGeom prst="ellipse">
            <a:avLst/>
          </a:prstGeom>
          <a:ln>
            <a:noFill/>
          </a:ln>
          <a:scene3d>
            <a:camera prst="orthographicFront"/>
            <a:lightRig rig="freezing" dir="t"/>
          </a:scene3d>
          <a:sp3d extrusionH="127000">
            <a:bevelT w="1270000" h="12700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4BDA4AC0-BBEE-1445-9835-054F394FDF34}"/>
              </a:ext>
            </a:extLst>
          </p:cNvPr>
          <p:cNvSpPr/>
          <p:nvPr/>
        </p:nvSpPr>
        <p:spPr>
          <a:xfrm>
            <a:off x="8622806" y="2929551"/>
            <a:ext cx="2546252" cy="1378634"/>
          </a:xfrm>
          <a:prstGeom prst="triangle">
            <a:avLst>
              <a:gd name="adj" fmla="val 49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293850-3830-1A41-8005-708E44C5F1F7}"/>
              </a:ext>
            </a:extLst>
          </p:cNvPr>
          <p:cNvSpPr/>
          <p:nvPr/>
        </p:nvSpPr>
        <p:spPr>
          <a:xfrm flipH="1" flipV="1">
            <a:off x="2947808" y="3668428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43910D4-87C9-1C43-B1AF-682D2246359A}"/>
              </a:ext>
            </a:extLst>
          </p:cNvPr>
          <p:cNvSpPr/>
          <p:nvPr/>
        </p:nvSpPr>
        <p:spPr>
          <a:xfrm flipH="1" flipV="1">
            <a:off x="6101040" y="3552198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503215-FC4B-7148-B1CE-6979DB4C2EEF}"/>
              </a:ext>
            </a:extLst>
          </p:cNvPr>
          <p:cNvSpPr/>
          <p:nvPr/>
        </p:nvSpPr>
        <p:spPr>
          <a:xfrm flipH="1" flipV="1">
            <a:off x="9516256" y="3569918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7DC336-B86A-4A4A-9419-F4603E1C7FF8}"/>
              </a:ext>
            </a:extLst>
          </p:cNvPr>
          <p:cNvCxnSpPr>
            <a:cxnSpLocks/>
          </p:cNvCxnSpPr>
          <p:nvPr/>
        </p:nvCxnSpPr>
        <p:spPr>
          <a:xfrm>
            <a:off x="1541051" y="1853524"/>
            <a:ext cx="1477108" cy="189913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B058C2-53BB-1A49-B40B-F0FF5AC6EDA1}"/>
              </a:ext>
            </a:extLst>
          </p:cNvPr>
          <p:cNvCxnSpPr>
            <a:cxnSpLocks/>
          </p:cNvCxnSpPr>
          <p:nvPr/>
        </p:nvCxnSpPr>
        <p:spPr>
          <a:xfrm>
            <a:off x="4708876" y="1724570"/>
            <a:ext cx="1477108" cy="189913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5D2B6D-27DF-B94F-A586-C054F2AC0B80}"/>
              </a:ext>
            </a:extLst>
          </p:cNvPr>
          <p:cNvCxnSpPr>
            <a:cxnSpLocks/>
          </p:cNvCxnSpPr>
          <p:nvPr/>
        </p:nvCxnSpPr>
        <p:spPr>
          <a:xfrm>
            <a:off x="8108319" y="1719729"/>
            <a:ext cx="1477108" cy="1899139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5B2891B-C379-304E-8A80-8ACC4BEC6D18}"/>
              </a:ext>
            </a:extLst>
          </p:cNvPr>
          <p:cNvSpPr txBox="1"/>
          <p:nvPr/>
        </p:nvSpPr>
        <p:spPr>
          <a:xfrm>
            <a:off x="1550040" y="3874123"/>
            <a:ext cx="315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intersection point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3B775A-4E79-EC41-9A31-0A3F5969E4DF}"/>
              </a:ext>
            </a:extLst>
          </p:cNvPr>
          <p:cNvSpPr txBox="1"/>
          <p:nvPr/>
        </p:nvSpPr>
        <p:spPr>
          <a:xfrm>
            <a:off x="1290294" y="1354744"/>
            <a:ext cx="50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033F72-020A-9943-9F8A-4162E728DE99}"/>
              </a:ext>
            </a:extLst>
          </p:cNvPr>
          <p:cNvSpPr txBox="1"/>
          <p:nvPr/>
        </p:nvSpPr>
        <p:spPr>
          <a:xfrm>
            <a:off x="2279605" y="2377023"/>
            <a:ext cx="40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76866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BA097-2C43-7240-9B4C-070D32B3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– plane intersection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C74266-A342-064D-920E-6F81AC7F7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5" t="13569" r="12592" b="12222"/>
          <a:stretch/>
        </p:blipFill>
        <p:spPr>
          <a:xfrm>
            <a:off x="0" y="0"/>
            <a:ext cx="1371600" cy="185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19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265A-4F66-A344-B63D-431C72FA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Computation: test many objects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B934F86-4888-AD4E-81BE-1458352F2D8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18"/>
                    </a14:imgEffect>
                    <a14:imgEffect>
                      <a14:saturation sat="287000"/>
                    </a14:imgEffect>
                    <a14:imgEffect>
                      <a14:brightnessContrast bright="95000"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23" y="1352208"/>
            <a:ext cx="4262705" cy="445290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BF403C-5F0C-FF45-A5F8-9A3F384677AD}"/>
              </a:ext>
            </a:extLst>
          </p:cNvPr>
          <p:cNvCxnSpPr>
            <a:cxnSpLocks/>
          </p:cNvCxnSpPr>
          <p:nvPr/>
        </p:nvCxnSpPr>
        <p:spPr>
          <a:xfrm flipV="1">
            <a:off x="1274618" y="1352208"/>
            <a:ext cx="3241964" cy="3566157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B03C1E-986C-C94F-9BE0-D9A8F1B6B06A}"/>
              </a:ext>
            </a:extLst>
          </p:cNvPr>
          <p:cNvCxnSpPr>
            <a:cxnSpLocks/>
          </p:cNvCxnSpPr>
          <p:nvPr/>
        </p:nvCxnSpPr>
        <p:spPr>
          <a:xfrm flipV="1">
            <a:off x="1274618" y="4128655"/>
            <a:ext cx="4225637" cy="789711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CDCAD55-9D5F-2940-BDED-A57932E153EF}"/>
              </a:ext>
            </a:extLst>
          </p:cNvPr>
          <p:cNvCxnSpPr>
            <a:cxnSpLocks/>
          </p:cNvCxnSpPr>
          <p:nvPr/>
        </p:nvCxnSpPr>
        <p:spPr>
          <a:xfrm flipV="1">
            <a:off x="7273636" y="1853524"/>
            <a:ext cx="1551709" cy="598731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4758BB3-CD0F-7C4D-B613-1281555E696E}"/>
              </a:ext>
            </a:extLst>
          </p:cNvPr>
          <p:cNvCxnSpPr>
            <a:cxnSpLocks/>
          </p:cNvCxnSpPr>
          <p:nvPr/>
        </p:nvCxnSpPr>
        <p:spPr>
          <a:xfrm flipV="1">
            <a:off x="1274618" y="2105891"/>
            <a:ext cx="4225637" cy="2812474"/>
          </a:xfrm>
          <a:prstGeom prst="line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AA761A-5E5F-C643-B539-D3961E4B03D8}"/>
              </a:ext>
            </a:extLst>
          </p:cNvPr>
          <p:cNvCxnSpPr>
            <a:cxnSpLocks/>
          </p:cNvCxnSpPr>
          <p:nvPr/>
        </p:nvCxnSpPr>
        <p:spPr>
          <a:xfrm flipV="1">
            <a:off x="1274618" y="4779818"/>
            <a:ext cx="8589818" cy="138547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9751D7-6B10-A246-81C0-179BC133D30A}"/>
              </a:ext>
            </a:extLst>
          </p:cNvPr>
          <p:cNvCxnSpPr>
            <a:cxnSpLocks/>
          </p:cNvCxnSpPr>
          <p:nvPr/>
        </p:nvCxnSpPr>
        <p:spPr>
          <a:xfrm flipV="1">
            <a:off x="1274618" y="2909455"/>
            <a:ext cx="4946073" cy="2008910"/>
          </a:xfrm>
          <a:prstGeom prst="line">
            <a:avLst/>
          </a:prstGeom>
          <a:ln>
            <a:solidFill>
              <a:srgbClr val="FF0000"/>
            </a:solidFill>
            <a:tailEnd type="non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58760ABE-4E7B-A841-9D22-7DD984DC5C3D}"/>
              </a:ext>
            </a:extLst>
          </p:cNvPr>
          <p:cNvSpPr/>
          <p:nvPr/>
        </p:nvSpPr>
        <p:spPr>
          <a:xfrm flipH="1" flipV="1">
            <a:off x="5469469" y="1969800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3026732-1DDC-C54D-BD93-F1C7AABDB931}"/>
              </a:ext>
            </a:extLst>
          </p:cNvPr>
          <p:cNvSpPr/>
          <p:nvPr/>
        </p:nvSpPr>
        <p:spPr>
          <a:xfrm flipH="1" flipV="1">
            <a:off x="5440366" y="4027155"/>
            <a:ext cx="169887" cy="196947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scene3d>
            <a:camera prst="orthographicFront"/>
            <a:lightRig rig="freezing" dir="t"/>
          </a:scene3d>
          <a:sp3d extrusionH="127000">
            <a:bevelT w="63500" h="63500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3809C6-7303-5547-97E1-74F9DB7DADAA}"/>
              </a:ext>
            </a:extLst>
          </p:cNvPr>
          <p:cNvSpPr txBox="1"/>
          <p:nvPr/>
        </p:nvSpPr>
        <p:spPr>
          <a:xfrm>
            <a:off x="8825345" y="1533390"/>
            <a:ext cx="1263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missed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199227-CDC0-344B-B54C-9A681029C7D6}"/>
              </a:ext>
            </a:extLst>
          </p:cNvPr>
          <p:cNvSpPr txBox="1"/>
          <p:nvPr/>
        </p:nvSpPr>
        <p:spPr>
          <a:xfrm>
            <a:off x="5639356" y="1644226"/>
            <a:ext cx="65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hit!</a:t>
            </a:r>
          </a:p>
        </p:txBody>
      </p:sp>
    </p:spTree>
    <p:extLst>
      <p:ext uri="{BB962C8B-B14F-4D97-AF65-F5344CB8AC3E}">
        <p14:creationId xmlns:p14="http://schemas.microsoft.com/office/powerpoint/2010/main" val="19301970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5411</TotalTime>
  <Words>430</Words>
  <Application>Microsoft Macintosh PowerPoint</Application>
  <PresentationFormat>Widescreen</PresentationFormat>
  <Paragraphs>87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Calisto MT</vt:lpstr>
      <vt:lpstr>Wingdings 2</vt:lpstr>
      <vt:lpstr>Slate</vt:lpstr>
      <vt:lpstr>Computer Graphics</vt:lpstr>
      <vt:lpstr>PowerPoint Presentation</vt:lpstr>
      <vt:lpstr>PowerPoint Presentation</vt:lpstr>
      <vt:lpstr>PowerPoint Presentation</vt:lpstr>
      <vt:lpstr>Ray casting</vt:lpstr>
      <vt:lpstr>Ray casting</vt:lpstr>
      <vt:lpstr>Ray intersection</vt:lpstr>
      <vt:lpstr>Ray – plane intersection</vt:lpstr>
      <vt:lpstr>Computation: test many objects</vt:lpstr>
      <vt:lpstr>Acceleration data structures</vt:lpstr>
      <vt:lpstr>Acceleration: bounding volume hierarchy</vt:lpstr>
      <vt:lpstr>Acceleration: bounding volume hierarchy</vt:lpstr>
      <vt:lpstr>Acceleration: bounding volume hierarchy</vt:lpstr>
      <vt:lpstr>Ray intersection - GPU</vt:lpstr>
      <vt:lpstr>Ray intersection - GPU</vt:lpstr>
      <vt:lpstr>Shading</vt:lpstr>
      <vt:lpstr>Phong shading</vt:lpstr>
      <vt:lpstr>Shadows</vt:lpstr>
      <vt:lpstr>Mirror (specular) reflection/refraction</vt:lpstr>
      <vt:lpstr>Reflection</vt:lpstr>
      <vt:lpstr>What’s new?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SUBR Kartic</dc:creator>
  <cp:lastModifiedBy>SUBR Kartic</cp:lastModifiedBy>
  <cp:revision>92</cp:revision>
  <dcterms:created xsi:type="dcterms:W3CDTF">2019-09-26T14:03:05Z</dcterms:created>
  <dcterms:modified xsi:type="dcterms:W3CDTF">2019-09-30T08:16:59Z</dcterms:modified>
</cp:coreProperties>
</file>