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8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70" r:id="rId16"/>
    <p:sldId id="26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1" d="100"/>
          <a:sy n="91" d="100"/>
        </p:scale>
        <p:origin x="208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8FFCF-8EAC-4250-A265-C97E9517D4D2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AECC8-FAD9-445F-8C97-A9507726E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6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26" name="Picture 2" descr="Image result for school of informatics edinburgh logo">
            <a:extLst>
              <a:ext uri="{FF2B5EF4-FFF2-40B4-BE49-F238E27FC236}">
                <a16:creationId xmlns:a16="http://schemas.microsoft.com/office/drawing/2014/main" id="{64024A28-177C-4A86-9505-868CB12B17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0890783" y="133350"/>
            <a:ext cx="1157287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6E0014FD-60EF-45F1-99DA-44933AA3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767DAEEF-1902-4D3C-9B8F-48CBD86EC9E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6" r:id="rId2"/>
    <p:sldLayoutId id="2147483847" r:id="rId3"/>
    <p:sldLayoutId id="2147483842" r:id="rId4"/>
    <p:sldLayoutId id="2147483843" r:id="rId5"/>
    <p:sldLayoutId id="2147483844" r:id="rId6"/>
    <p:sldLayoutId id="2147483845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9.tiff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3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2.tiff"/><Relationship Id="rId5" Type="http://schemas.openxmlformats.org/officeDocument/2006/relationships/image" Target="../media/image16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2.tiff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19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microsoft.com/office/2007/relationships/hdphoto" Target="../media/hdphoto10.wdp"/><Relationship Id="rId4" Type="http://schemas.microsoft.com/office/2007/relationships/hdphoto" Target="../media/hdphoto8.wdp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7" Type="http://schemas.openxmlformats.org/officeDocument/2006/relationships/hyperlink" Target="https://www.cs.cmu.edu/~scoros/cs15869-s15/lectures/05-CSG_Procedural.pdf" TargetMode="External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f.ed.ac.uk/teaching/courses/cg/lectures/slides16.pdf" TargetMode="External"/><Relationship Id="rId5" Type="http://schemas.openxmlformats.org/officeDocument/2006/relationships/hyperlink" Target="https://www.cs.princeton.edu/courses/archive/spring03/cs426/lectures/16-procedural.pdf" TargetMode="External"/><Relationship Id="rId4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TffQIFFYR8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tiff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19.tiff"/><Relationship Id="rId5" Type="http://schemas.openxmlformats.org/officeDocument/2006/relationships/image" Target="../media/image1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3763-E18E-487D-A4DB-E0036745F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Computer Graphics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8100-21BC-4A77-81A4-F290A528D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Lecture 3: Modelling</a:t>
            </a:r>
          </a:p>
          <a:p>
            <a:r>
              <a:rPr lang="en-GB" dirty="0"/>
              <a:t>Kartic </a:t>
            </a:r>
            <a:r>
              <a:rPr lang="en-GB" dirty="0" err="1"/>
              <a:t>Subr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711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568A1A-3B35-F443-B5A0-E2C213D4B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" r="11222" b="2"/>
          <a:stretch/>
        </p:blipFill>
        <p:spPr>
          <a:xfrm>
            <a:off x="274134" y="203867"/>
            <a:ext cx="981985" cy="1114980"/>
          </a:xfrm>
          <a:custGeom>
            <a:avLst/>
            <a:gdLst>
              <a:gd name="connsiteX0" fmla="*/ 1114351 w 2577829"/>
              <a:gd name="connsiteY0" fmla="*/ 0 h 2926956"/>
              <a:gd name="connsiteX1" fmla="*/ 2577829 w 2577829"/>
              <a:gd name="connsiteY1" fmla="*/ 1463478 h 2926956"/>
              <a:gd name="connsiteX2" fmla="*/ 1114351 w 2577829"/>
              <a:gd name="connsiteY2" fmla="*/ 2926956 h 2926956"/>
              <a:gd name="connsiteX3" fmla="*/ 79516 w 2577829"/>
              <a:gd name="connsiteY3" fmla="*/ 2498313 h 2926956"/>
              <a:gd name="connsiteX4" fmla="*/ 0 w 2577829"/>
              <a:gd name="connsiteY4" fmla="*/ 2410824 h 2926956"/>
              <a:gd name="connsiteX5" fmla="*/ 69413 w 2577829"/>
              <a:gd name="connsiteY5" fmla="*/ 2266732 h 2926956"/>
              <a:gd name="connsiteX6" fmla="*/ 262142 w 2577829"/>
              <a:gd name="connsiteY6" fmla="*/ 1312109 h 2926956"/>
              <a:gd name="connsiteX7" fmla="*/ 151883 w 2577829"/>
              <a:gd name="connsiteY7" fmla="*/ 582811 h 2926956"/>
              <a:gd name="connsiteX8" fmla="*/ 91478 w 2577829"/>
              <a:gd name="connsiteY8" fmla="*/ 417771 h 2926956"/>
              <a:gd name="connsiteX9" fmla="*/ 183443 w 2577829"/>
              <a:gd name="connsiteY9" fmla="*/ 334187 h 2926956"/>
              <a:gd name="connsiteX10" fmla="*/ 1114351 w 2577829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FE34EB-E956-DC46-BAF3-C0F16D36D776}"/>
              </a:ext>
            </a:extLst>
          </p:cNvPr>
          <p:cNvSpPr txBox="1"/>
          <p:nvPr/>
        </p:nvSpPr>
        <p:spPr>
          <a:xfrm>
            <a:off x="1355148" y="429055"/>
            <a:ext cx="3686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measurement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302FF5-AC16-3242-82EF-BB8DD82C7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</a:extLst>
          </a:blip>
          <a:srcRect t="14611" r="-2" b="8104"/>
          <a:stretch/>
        </p:blipFill>
        <p:spPr>
          <a:xfrm>
            <a:off x="7981566" y="1416896"/>
            <a:ext cx="3793091" cy="164892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4832507 w 7698564"/>
              <a:gd name="connsiteY3" fmla="*/ 0 h 3346705"/>
              <a:gd name="connsiteX4" fmla="*/ 3282657 w 7698564"/>
              <a:gd name="connsiteY4" fmla="*/ 3346461 h 3346705"/>
              <a:gd name="connsiteX5" fmla="*/ 7698564 w 7698564"/>
              <a:gd name="connsiteY5" fmla="*/ 3346461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14ED00-7DCC-0E43-84E1-BBFF1B043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9000"/>
                    </a14:imgEffect>
                  </a14:imgLayer>
                </a14:imgProps>
              </a:ext>
            </a:extLst>
          </a:blip>
          <a:srcRect r="-3" b="2368"/>
          <a:stretch/>
        </p:blipFill>
        <p:spPr>
          <a:xfrm>
            <a:off x="2535934" y="1416900"/>
            <a:ext cx="2887119" cy="1648921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61BCBA-17A3-1D45-9A36-87FD7C8CAF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9000"/>
                    </a14:imgEffect>
                  </a14:imgLayer>
                </a14:imgProps>
              </a:ext>
            </a:extLst>
          </a:blip>
          <a:srcRect t="10048" r="2" b="32665"/>
          <a:stretch/>
        </p:blipFill>
        <p:spPr>
          <a:xfrm>
            <a:off x="7604707" y="4214206"/>
            <a:ext cx="2878316" cy="164892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320E57-F31E-574A-A605-224E4DEC27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3000"/>
                    </a14:imgEffect>
                  </a14:imgLayer>
                </a14:imgProps>
              </a:ext>
            </a:extLst>
          </a:blip>
          <a:srcRect t="7978" r="-2" b="31852"/>
          <a:stretch/>
        </p:blipFill>
        <p:spPr>
          <a:xfrm>
            <a:off x="1603213" y="4383018"/>
            <a:ext cx="3793091" cy="164892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C3C3E2-72D6-0D44-9CEA-2F6E482B9B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3213" y="1840527"/>
            <a:ext cx="1145907" cy="8016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AD0104-DD75-E64B-A340-4087787025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76251" y="1879211"/>
            <a:ext cx="1145907" cy="801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ADEFAC-3DD6-3849-A696-5AABB1AE7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37393" y="4637836"/>
            <a:ext cx="1145907" cy="8016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02B654-A9D1-EF43-9016-A6227827D3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126" y="4841923"/>
            <a:ext cx="1145907" cy="801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717508-7B9F-BF49-83D4-DE82902C17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81806" y="2338214"/>
            <a:ext cx="3471467" cy="2603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D5C815-34D5-354D-92E4-772B21DD99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21331" y="3065821"/>
            <a:ext cx="1033193" cy="103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043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C08495-BDA3-6443-81AD-C9199C9FE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52" r="28797" b="-2"/>
          <a:stretch/>
        </p:blipFill>
        <p:spPr>
          <a:xfrm>
            <a:off x="4716808" y="1829288"/>
            <a:ext cx="2425552" cy="2425553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B17D23-5A73-6341-AD95-D7C45DF96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08" r="37204" b="2"/>
          <a:stretch/>
        </p:blipFill>
        <p:spPr>
          <a:xfrm>
            <a:off x="3358889" y="2314020"/>
            <a:ext cx="1357919" cy="1534146"/>
          </a:xfrm>
          <a:custGeom>
            <a:avLst/>
            <a:gdLst>
              <a:gd name="connsiteX0" fmla="*/ 1463478 w 2590737"/>
              <a:gd name="connsiteY0" fmla="*/ 0 h 2926956"/>
              <a:gd name="connsiteX1" fmla="*/ 2498313 w 2590737"/>
              <a:gd name="connsiteY1" fmla="*/ 428643 h 2926956"/>
              <a:gd name="connsiteX2" fmla="*/ 2501029 w 2590737"/>
              <a:gd name="connsiteY2" fmla="*/ 431631 h 2926956"/>
              <a:gd name="connsiteX3" fmla="*/ 2445696 w 2590737"/>
              <a:gd name="connsiteY3" fmla="*/ 582811 h 2926956"/>
              <a:gd name="connsiteX4" fmla="*/ 2335437 w 2590737"/>
              <a:gd name="connsiteY4" fmla="*/ 1312109 h 2926956"/>
              <a:gd name="connsiteX5" fmla="*/ 2528166 w 2590737"/>
              <a:gd name="connsiteY5" fmla="*/ 2266732 h 2926956"/>
              <a:gd name="connsiteX6" fmla="*/ 2590737 w 2590737"/>
              <a:gd name="connsiteY6" fmla="*/ 2396622 h 2926956"/>
              <a:gd name="connsiteX7" fmla="*/ 2498313 w 2590737"/>
              <a:gd name="connsiteY7" fmla="*/ 2498313 h 2926956"/>
              <a:gd name="connsiteX8" fmla="*/ 1463478 w 2590737"/>
              <a:gd name="connsiteY8" fmla="*/ 2926956 h 2926956"/>
              <a:gd name="connsiteX9" fmla="*/ 0 w 2590737"/>
              <a:gd name="connsiteY9" fmla="*/ 1463478 h 2926956"/>
              <a:gd name="connsiteX10" fmla="*/ 1463478 w 2590737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568A1A-3B35-F443-B5A0-E2C213D4B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8" r="11222" b="2"/>
          <a:stretch/>
        </p:blipFill>
        <p:spPr>
          <a:xfrm>
            <a:off x="7111033" y="2314020"/>
            <a:ext cx="1351153" cy="1534146"/>
          </a:xfrm>
          <a:custGeom>
            <a:avLst/>
            <a:gdLst>
              <a:gd name="connsiteX0" fmla="*/ 1114351 w 2577829"/>
              <a:gd name="connsiteY0" fmla="*/ 0 h 2926956"/>
              <a:gd name="connsiteX1" fmla="*/ 2577829 w 2577829"/>
              <a:gd name="connsiteY1" fmla="*/ 1463478 h 2926956"/>
              <a:gd name="connsiteX2" fmla="*/ 1114351 w 2577829"/>
              <a:gd name="connsiteY2" fmla="*/ 2926956 h 2926956"/>
              <a:gd name="connsiteX3" fmla="*/ 79516 w 2577829"/>
              <a:gd name="connsiteY3" fmla="*/ 2498313 h 2926956"/>
              <a:gd name="connsiteX4" fmla="*/ 0 w 2577829"/>
              <a:gd name="connsiteY4" fmla="*/ 2410824 h 2926956"/>
              <a:gd name="connsiteX5" fmla="*/ 69413 w 2577829"/>
              <a:gd name="connsiteY5" fmla="*/ 2266732 h 2926956"/>
              <a:gd name="connsiteX6" fmla="*/ 262142 w 2577829"/>
              <a:gd name="connsiteY6" fmla="*/ 1312109 h 2926956"/>
              <a:gd name="connsiteX7" fmla="*/ 151883 w 2577829"/>
              <a:gd name="connsiteY7" fmla="*/ 582811 h 2926956"/>
              <a:gd name="connsiteX8" fmla="*/ 91478 w 2577829"/>
              <a:gd name="connsiteY8" fmla="*/ 417771 h 2926956"/>
              <a:gd name="connsiteX9" fmla="*/ 183443 w 2577829"/>
              <a:gd name="connsiteY9" fmla="*/ 334187 h 2926956"/>
              <a:gd name="connsiteX10" fmla="*/ 1114351 w 2577829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8679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B17D23-5A73-6341-AD95-D7C45DF96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08" r="37204" b="2"/>
          <a:stretch/>
        </p:blipFill>
        <p:spPr>
          <a:xfrm>
            <a:off x="249929" y="295142"/>
            <a:ext cx="1357919" cy="1534146"/>
          </a:xfrm>
          <a:custGeom>
            <a:avLst/>
            <a:gdLst>
              <a:gd name="connsiteX0" fmla="*/ 1463478 w 2590737"/>
              <a:gd name="connsiteY0" fmla="*/ 0 h 2926956"/>
              <a:gd name="connsiteX1" fmla="*/ 2498313 w 2590737"/>
              <a:gd name="connsiteY1" fmla="*/ 428643 h 2926956"/>
              <a:gd name="connsiteX2" fmla="*/ 2501029 w 2590737"/>
              <a:gd name="connsiteY2" fmla="*/ 431631 h 2926956"/>
              <a:gd name="connsiteX3" fmla="*/ 2445696 w 2590737"/>
              <a:gd name="connsiteY3" fmla="*/ 582811 h 2926956"/>
              <a:gd name="connsiteX4" fmla="*/ 2335437 w 2590737"/>
              <a:gd name="connsiteY4" fmla="*/ 1312109 h 2926956"/>
              <a:gd name="connsiteX5" fmla="*/ 2528166 w 2590737"/>
              <a:gd name="connsiteY5" fmla="*/ 2266732 h 2926956"/>
              <a:gd name="connsiteX6" fmla="*/ 2590737 w 2590737"/>
              <a:gd name="connsiteY6" fmla="*/ 2396622 h 2926956"/>
              <a:gd name="connsiteX7" fmla="*/ 2498313 w 2590737"/>
              <a:gd name="connsiteY7" fmla="*/ 2498313 h 2926956"/>
              <a:gd name="connsiteX8" fmla="*/ 1463478 w 2590737"/>
              <a:gd name="connsiteY8" fmla="*/ 2926956 h 2926956"/>
              <a:gd name="connsiteX9" fmla="*/ 0 w 2590737"/>
              <a:gd name="connsiteY9" fmla="*/ 1463478 h 2926956"/>
              <a:gd name="connsiteX10" fmla="*/ 1463478 w 2590737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BA1FFB-4310-354C-BECD-2FDA63B338D8}"/>
              </a:ext>
            </a:extLst>
          </p:cNvPr>
          <p:cNvSpPr txBox="1"/>
          <p:nvPr/>
        </p:nvSpPr>
        <p:spPr>
          <a:xfrm>
            <a:off x="1607848" y="738544"/>
            <a:ext cx="3686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mathematical models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FFE6CE-2170-E447-9657-4C06EAC944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</a:extLst>
          </a:blip>
          <a:srcRect t="14611" r="-2" b="8104"/>
          <a:stretch/>
        </p:blipFill>
        <p:spPr>
          <a:xfrm>
            <a:off x="7109370" y="1829288"/>
            <a:ext cx="3793091" cy="164892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4832507 w 7698564"/>
              <a:gd name="connsiteY3" fmla="*/ 0 h 3346705"/>
              <a:gd name="connsiteX4" fmla="*/ 3282657 w 7698564"/>
              <a:gd name="connsiteY4" fmla="*/ 3346461 h 3346705"/>
              <a:gd name="connsiteX5" fmla="*/ 7698564 w 7698564"/>
              <a:gd name="connsiteY5" fmla="*/ 3346461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0EB36B-C7F8-0343-8BF8-E73371722C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9000"/>
                    </a14:imgEffect>
                  </a14:imgLayer>
                </a14:imgProps>
              </a:ext>
            </a:extLst>
          </a:blip>
          <a:srcRect r="-3" b="2368"/>
          <a:stretch/>
        </p:blipFill>
        <p:spPr>
          <a:xfrm>
            <a:off x="4600155" y="1829291"/>
            <a:ext cx="2887119" cy="1648921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3B24D5-4670-3B48-8B89-0B16D39614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9000"/>
                    </a14:imgEffect>
                  </a14:imgLayer>
                </a14:imgProps>
              </a:ext>
            </a:extLst>
          </a:blip>
          <a:srcRect t="10048" r="2" b="32665"/>
          <a:stretch/>
        </p:blipFill>
        <p:spPr>
          <a:xfrm>
            <a:off x="6127600" y="3740035"/>
            <a:ext cx="2878316" cy="164892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DB57B6-3536-E642-99F4-35386EBC51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3000"/>
                    </a14:imgEffect>
                  </a14:imgLayer>
                </a14:imgProps>
              </a:ext>
            </a:extLst>
          </a:blip>
          <a:srcRect t="7978" r="-2" b="31852"/>
          <a:stretch/>
        </p:blipFill>
        <p:spPr>
          <a:xfrm>
            <a:off x="2741102" y="3740035"/>
            <a:ext cx="3793091" cy="164892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55302D-20E5-8A4E-A66F-BD7DDBC13C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3504" y="4013704"/>
            <a:ext cx="1917700" cy="127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48156F-FEF8-1F45-A5C6-DA31F37FC0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3296" y="2059334"/>
            <a:ext cx="1033193" cy="10331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6A9E56-42E9-9C47-8ED8-C4D4E6148C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91740" y="2252918"/>
            <a:ext cx="1145907" cy="801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6E82AB-98BB-B94E-850E-EBD15571C1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7396" y="4047900"/>
            <a:ext cx="1033193" cy="103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205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0E97F-E02D-E946-B88E-E0A6FEE5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shape representations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77C4E-AACA-1A44-BFED-65EF8B885C3D}"/>
              </a:ext>
            </a:extLst>
          </p:cNvPr>
          <p:cNvSpPr txBox="1"/>
          <p:nvPr/>
        </p:nvSpPr>
        <p:spPr>
          <a:xfrm>
            <a:off x="1321193" y="1661359"/>
            <a:ext cx="825890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600" dirty="0"/>
              <a:t>Implicit representation</a:t>
            </a:r>
          </a:p>
          <a:p>
            <a:pPr marL="342900" indent="-342900">
              <a:buFontTx/>
              <a:buChar char="-"/>
            </a:pPr>
            <a:endParaRPr lang="en-US" sz="2600" dirty="0"/>
          </a:p>
          <a:p>
            <a:pPr marL="342900" indent="-342900">
              <a:buFontTx/>
              <a:buChar char="-"/>
            </a:pPr>
            <a:r>
              <a:rPr lang="en-US" sz="2600" dirty="0"/>
              <a:t>Explicit representations</a:t>
            </a:r>
          </a:p>
          <a:p>
            <a:pPr marL="800100" lvl="1" indent="-342900">
              <a:buFontTx/>
              <a:buChar char="-"/>
            </a:pPr>
            <a:r>
              <a:rPr lang="en-US" sz="2600" dirty="0"/>
              <a:t>primitives</a:t>
            </a:r>
          </a:p>
          <a:p>
            <a:pPr marL="800100" lvl="1" indent="-342900">
              <a:buFontTx/>
              <a:buChar char="-"/>
            </a:pPr>
            <a:r>
              <a:rPr lang="en-US" sz="2600" dirty="0"/>
              <a:t>parametric</a:t>
            </a:r>
          </a:p>
        </p:txBody>
      </p:sp>
    </p:spTree>
    <p:extLst>
      <p:ext uri="{BB962C8B-B14F-4D97-AF65-F5344CB8AC3E}">
        <p14:creationId xmlns:p14="http://schemas.microsoft.com/office/powerpoint/2010/main" val="1331462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76C7426-0E04-FF41-8870-7B8464AFEF42}"/>
              </a:ext>
            </a:extLst>
          </p:cNvPr>
          <p:cNvGrpSpPr/>
          <p:nvPr/>
        </p:nvGrpSpPr>
        <p:grpSpPr>
          <a:xfrm>
            <a:off x="425160" y="1287579"/>
            <a:ext cx="3556000" cy="1981200"/>
            <a:chOff x="1180905" y="1763151"/>
            <a:chExt cx="3556000" cy="19812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2F73D1-25A1-C347-A61C-164285DE50E4}"/>
                </a:ext>
              </a:extLst>
            </p:cNvPr>
            <p:cNvSpPr/>
            <p:nvPr/>
          </p:nvSpPr>
          <p:spPr>
            <a:xfrm>
              <a:off x="1180905" y="1763151"/>
              <a:ext cx="3556000" cy="19812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9E48AE-7CBF-4F44-8AD7-E63C146F1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0905" y="1763151"/>
              <a:ext cx="3556000" cy="19812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CFB0F60-F974-0440-A434-E1FB0CA7BA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98" t="23048" r="29201" b="19413"/>
          <a:stretch/>
        </p:blipFill>
        <p:spPr>
          <a:xfrm>
            <a:off x="4253129" y="1300279"/>
            <a:ext cx="3720645" cy="20584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2E716E-AF7E-6640-833A-677149CE1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012" y="1300279"/>
            <a:ext cx="3352800" cy="19685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4C99D9-4590-FE46-846F-58E0CA09A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3D modelling – common approaches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D0E694-E976-2349-8F82-3733B737A165}"/>
              </a:ext>
            </a:extLst>
          </p:cNvPr>
          <p:cNvSpPr txBox="1"/>
          <p:nvPr/>
        </p:nvSpPr>
        <p:spPr>
          <a:xfrm>
            <a:off x="425161" y="3268779"/>
            <a:ext cx="3555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constructive solid geometry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21B7DC-3D95-FD41-9556-0903B799AAB1}"/>
              </a:ext>
            </a:extLst>
          </p:cNvPr>
          <p:cNvSpPr txBox="1"/>
          <p:nvPr/>
        </p:nvSpPr>
        <p:spPr>
          <a:xfrm>
            <a:off x="4701646" y="3283814"/>
            <a:ext cx="28517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parametric surfaces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6AAF9C-E11F-DB43-B9AC-C416114AB4B9}"/>
              </a:ext>
            </a:extLst>
          </p:cNvPr>
          <p:cNvSpPr txBox="1"/>
          <p:nvPr/>
        </p:nvSpPr>
        <p:spPr>
          <a:xfrm>
            <a:off x="8499258" y="3283814"/>
            <a:ext cx="28517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procedural modelling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46E308-0519-C24B-A5F7-63A94D44D648}"/>
              </a:ext>
            </a:extLst>
          </p:cNvPr>
          <p:cNvSpPr/>
          <p:nvPr/>
        </p:nvSpPr>
        <p:spPr>
          <a:xfrm>
            <a:off x="8246012" y="3730566"/>
            <a:ext cx="32054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https://www.cs.princeton.edu/courses/archive/spring03/cs426/lectures/16-procedural.pdf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BEF4EB-7364-BE44-A7B1-AD840313B9BB}"/>
              </a:ext>
            </a:extLst>
          </p:cNvPr>
          <p:cNvSpPr/>
          <p:nvPr/>
        </p:nvSpPr>
        <p:spPr>
          <a:xfrm>
            <a:off x="4603519" y="3758702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http://www.inf.ed.ac.uk/teaching/courses/cg/lectures/slides16.pdf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3A77FF-C48A-CC40-8B41-0ADAEF2DC7CC}"/>
              </a:ext>
            </a:extLst>
          </p:cNvPr>
          <p:cNvSpPr/>
          <p:nvPr/>
        </p:nvSpPr>
        <p:spPr>
          <a:xfrm>
            <a:off x="600292" y="3758702"/>
            <a:ext cx="32054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7"/>
              </a:rPr>
              <a:t>https://www.cs.cmu.edu/~scoros/cs15869-s15/lectures/05-CSG_Procedural.pdf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655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F4C99D9-4590-FE46-846F-58E0CA09A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Materials – common approaches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D0E694-E976-2349-8F82-3733B737A165}"/>
              </a:ext>
            </a:extLst>
          </p:cNvPr>
          <p:cNvSpPr txBox="1"/>
          <p:nvPr/>
        </p:nvSpPr>
        <p:spPr>
          <a:xfrm>
            <a:off x="411093" y="4126904"/>
            <a:ext cx="3555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measured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21B7DC-3D95-FD41-9556-0903B799AAB1}"/>
              </a:ext>
            </a:extLst>
          </p:cNvPr>
          <p:cNvSpPr txBox="1"/>
          <p:nvPr/>
        </p:nvSpPr>
        <p:spPr>
          <a:xfrm>
            <a:off x="4178128" y="4126904"/>
            <a:ext cx="35792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parametric e.g. </a:t>
            </a:r>
            <a:r>
              <a:rPr lang="en-US" sz="2200" dirty="0" err="1"/>
              <a:t>ggx</a:t>
            </a:r>
            <a:r>
              <a:rPr lang="en-US" sz="2200" dirty="0"/>
              <a:t>, </a:t>
            </a:r>
            <a:r>
              <a:rPr lang="en-US" sz="2200" dirty="0" err="1"/>
              <a:t>bssrdf</a:t>
            </a:r>
            <a:endParaRPr lang="en-US" sz="2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6AAF9C-E11F-DB43-B9AC-C416114AB4B9}"/>
              </a:ext>
            </a:extLst>
          </p:cNvPr>
          <p:cNvSpPr txBox="1"/>
          <p:nvPr/>
        </p:nvSpPr>
        <p:spPr>
          <a:xfrm>
            <a:off x="8485190" y="4141939"/>
            <a:ext cx="28517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procedural modelling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45D24C-90EF-DE4B-9010-8C2C7390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451" y="1246192"/>
            <a:ext cx="1670672" cy="16706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5F5169-8FE4-B342-BDA3-54EA7F5B6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68" y="1582553"/>
            <a:ext cx="3899682" cy="22670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9038C0-5C34-1C48-8825-5DC2BB954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385" y="2484926"/>
            <a:ext cx="2430581" cy="1361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2BDB74-3E84-404F-B0EB-BE3A25A87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54" y="2342814"/>
            <a:ext cx="3191208" cy="17991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32DA78-D0AC-E34A-83A8-869DA3B9E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049" y="1060425"/>
            <a:ext cx="2695855" cy="16706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41E90F4-BAF6-D444-AE1F-8303C858DE0B}"/>
              </a:ext>
            </a:extLst>
          </p:cNvPr>
          <p:cNvSpPr txBox="1"/>
          <p:nvPr/>
        </p:nvSpPr>
        <p:spPr>
          <a:xfrm>
            <a:off x="3772038" y="5538096"/>
            <a:ext cx="46372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more about this, later in the course …</a:t>
            </a:r>
          </a:p>
        </p:txBody>
      </p:sp>
    </p:spTree>
    <p:extLst>
      <p:ext uri="{BB962C8B-B14F-4D97-AF65-F5344CB8AC3E}">
        <p14:creationId xmlns:p14="http://schemas.microsoft.com/office/powerpoint/2010/main" val="3486798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742DF5-5CBD-1440-877B-D0346F2033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4439"/>
          <a:stretch/>
        </p:blipFill>
        <p:spPr>
          <a:xfrm>
            <a:off x="1321193" y="1190752"/>
            <a:ext cx="4774807" cy="25665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63DD51-E7A4-4547-9454-4D27412F22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79" r="-3" b="-3"/>
          <a:stretch/>
        </p:blipFill>
        <p:spPr>
          <a:xfrm>
            <a:off x="1321192" y="3971512"/>
            <a:ext cx="4774807" cy="2539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B2E840-9867-C64D-AB93-5935FD4A96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121" r="6027" b="-1"/>
          <a:stretch/>
        </p:blipFill>
        <p:spPr>
          <a:xfrm>
            <a:off x="6282401" y="1190752"/>
            <a:ext cx="4774806" cy="517988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38507856-4B63-6949-A82E-05EA36D4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Lighting</a:t>
            </a:r>
          </a:p>
        </p:txBody>
      </p:sp>
    </p:spTree>
    <p:extLst>
      <p:ext uri="{BB962C8B-B14F-4D97-AF65-F5344CB8AC3E}">
        <p14:creationId xmlns:p14="http://schemas.microsoft.com/office/powerpoint/2010/main" val="2706166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5ED2-2304-1E41-BBFD-6830D8E50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model?</a:t>
            </a:r>
          </a:p>
        </p:txBody>
      </p:sp>
    </p:spTree>
    <p:extLst>
      <p:ext uri="{BB962C8B-B14F-4D97-AF65-F5344CB8AC3E}">
        <p14:creationId xmlns:p14="http://schemas.microsoft.com/office/powerpoint/2010/main" val="1260286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5ED2-2304-1E41-BBFD-6830D8E50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model?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8FED7-34A1-BB45-B77A-1646855F7D19}"/>
              </a:ext>
            </a:extLst>
          </p:cNvPr>
          <p:cNvSpPr txBox="1"/>
          <p:nvPr/>
        </p:nvSpPr>
        <p:spPr>
          <a:xfrm>
            <a:off x="2065801" y="1691640"/>
            <a:ext cx="9076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use (a system, procedure, etc.) as an example to follow or imitate.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6477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E1EE7A-DF17-134E-B168-BF8AAE34C8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888" b="2"/>
          <a:stretch/>
        </p:blipFill>
        <p:spPr>
          <a:xfrm>
            <a:off x="7967351" y="-1"/>
            <a:ext cx="4224651" cy="3346705"/>
          </a:xfrm>
          <a:custGeom>
            <a:avLst/>
            <a:gdLst>
              <a:gd name="connsiteX0" fmla="*/ 1549963 w 4224651"/>
              <a:gd name="connsiteY0" fmla="*/ 0 h 3346705"/>
              <a:gd name="connsiteX1" fmla="*/ 1555540 w 4224651"/>
              <a:gd name="connsiteY1" fmla="*/ 0 h 3346705"/>
              <a:gd name="connsiteX2" fmla="*/ 2621768 w 4224651"/>
              <a:gd name="connsiteY2" fmla="*/ 0 h 3346705"/>
              <a:gd name="connsiteX3" fmla="*/ 4224651 w 4224651"/>
              <a:gd name="connsiteY3" fmla="*/ 0 h 3346705"/>
              <a:gd name="connsiteX4" fmla="*/ 4224651 w 4224651"/>
              <a:gd name="connsiteY4" fmla="*/ 3346705 h 3346705"/>
              <a:gd name="connsiteX5" fmla="*/ 0 w 422465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47F832-883D-3948-B91F-0E0C5B6320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11" r="-2" b="8104"/>
          <a:stretch/>
        </p:blipFill>
        <p:spPr>
          <a:xfrm>
            <a:off x="4493435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4832507 w 7698564"/>
              <a:gd name="connsiteY3" fmla="*/ 0 h 3346705"/>
              <a:gd name="connsiteX4" fmla="*/ 3282657 w 7698564"/>
              <a:gd name="connsiteY4" fmla="*/ 3346461 h 3346705"/>
              <a:gd name="connsiteX5" fmla="*/ 7698564 w 7698564"/>
              <a:gd name="connsiteY5" fmla="*/ 3346461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DFFE2A-B28E-8F48-831D-85AB5F3791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2368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8EFA85-62EB-E749-92A1-665551CFD2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48" r="2" b="32665"/>
          <a:stretch/>
        </p:blipFill>
        <p:spPr>
          <a:xfrm>
            <a:off x="6350090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179C5F-E34E-7B46-9072-4964A9F5F5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978" r="-2" b="31852"/>
          <a:stretch/>
        </p:blipFill>
        <p:spPr>
          <a:xfrm>
            <a:off x="-1" y="3511295"/>
            <a:ext cx="769856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E6412A6-0D8B-B842-9AE7-321B4C521777}"/>
              </a:ext>
            </a:extLst>
          </p:cNvPr>
          <p:cNvSpPr txBox="1"/>
          <p:nvPr/>
        </p:nvSpPr>
        <p:spPr>
          <a:xfrm>
            <a:off x="10672590" y="3511051"/>
            <a:ext cx="1519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geometry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6EC779-11C3-104B-8FC1-F4F32C09D0B3}"/>
              </a:ext>
            </a:extLst>
          </p:cNvPr>
          <p:cNvSpPr txBox="1"/>
          <p:nvPr/>
        </p:nvSpPr>
        <p:spPr>
          <a:xfrm>
            <a:off x="10672571" y="0"/>
            <a:ext cx="1519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lighting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4EEFEF-7B56-DE44-890F-B72A5B132CC9}"/>
              </a:ext>
            </a:extLst>
          </p:cNvPr>
          <p:cNvSpPr txBox="1"/>
          <p:nvPr/>
        </p:nvSpPr>
        <p:spPr>
          <a:xfrm>
            <a:off x="7666159" y="-245"/>
            <a:ext cx="1519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animation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9A00F9-A789-9C4A-AE7D-0766D9454AF4}"/>
              </a:ext>
            </a:extLst>
          </p:cNvPr>
          <p:cNvSpPr txBox="1"/>
          <p:nvPr/>
        </p:nvSpPr>
        <p:spPr>
          <a:xfrm>
            <a:off x="4453402" y="0"/>
            <a:ext cx="1519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materials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B5A3F3-A5C4-A848-9C3C-4A63196964A2}"/>
              </a:ext>
            </a:extLst>
          </p:cNvPr>
          <p:cNvSpPr txBox="1"/>
          <p:nvPr/>
        </p:nvSpPr>
        <p:spPr>
          <a:xfrm>
            <a:off x="16764" y="3739965"/>
            <a:ext cx="1519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textures</a:t>
            </a:r>
          </a:p>
        </p:txBody>
      </p:sp>
    </p:spTree>
    <p:extLst>
      <p:ext uri="{BB962C8B-B14F-4D97-AF65-F5344CB8AC3E}">
        <p14:creationId xmlns:p14="http://schemas.microsoft.com/office/powerpoint/2010/main" val="818232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5ED2-2304-1E41-BBFD-6830D8E50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videos showing ‘effects breakdown’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3CF881-C2F0-D54B-8950-D0F5EE6858CA}"/>
              </a:ext>
            </a:extLst>
          </p:cNvPr>
          <p:cNvSpPr/>
          <p:nvPr/>
        </p:nvSpPr>
        <p:spPr>
          <a:xfrm>
            <a:off x="3266866" y="1998464"/>
            <a:ext cx="5269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https://www.youtube.com/watch?v=pTffQIFFYR8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291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C08495-BDA3-6443-81AD-C9199C9FE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52" r="28797" b="-2"/>
          <a:stretch/>
        </p:blipFill>
        <p:spPr>
          <a:xfrm>
            <a:off x="3793813" y="1841623"/>
            <a:ext cx="4627646" cy="4627648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B17D23-5A73-6341-AD95-D7C45DF96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08" r="37204" b="2"/>
          <a:stretch/>
        </p:blipFill>
        <p:spPr>
          <a:xfrm>
            <a:off x="1319706" y="2854974"/>
            <a:ext cx="2590737" cy="2926956"/>
          </a:xfrm>
          <a:custGeom>
            <a:avLst/>
            <a:gdLst>
              <a:gd name="connsiteX0" fmla="*/ 1463478 w 2590737"/>
              <a:gd name="connsiteY0" fmla="*/ 0 h 2926956"/>
              <a:gd name="connsiteX1" fmla="*/ 2498313 w 2590737"/>
              <a:gd name="connsiteY1" fmla="*/ 428643 h 2926956"/>
              <a:gd name="connsiteX2" fmla="*/ 2501029 w 2590737"/>
              <a:gd name="connsiteY2" fmla="*/ 431631 h 2926956"/>
              <a:gd name="connsiteX3" fmla="*/ 2445696 w 2590737"/>
              <a:gd name="connsiteY3" fmla="*/ 582811 h 2926956"/>
              <a:gd name="connsiteX4" fmla="*/ 2335437 w 2590737"/>
              <a:gd name="connsiteY4" fmla="*/ 1312109 h 2926956"/>
              <a:gd name="connsiteX5" fmla="*/ 2528166 w 2590737"/>
              <a:gd name="connsiteY5" fmla="*/ 2266732 h 2926956"/>
              <a:gd name="connsiteX6" fmla="*/ 2590737 w 2590737"/>
              <a:gd name="connsiteY6" fmla="*/ 2396622 h 2926956"/>
              <a:gd name="connsiteX7" fmla="*/ 2498313 w 2590737"/>
              <a:gd name="connsiteY7" fmla="*/ 2498313 h 2926956"/>
              <a:gd name="connsiteX8" fmla="*/ 1463478 w 2590737"/>
              <a:gd name="connsiteY8" fmla="*/ 2926956 h 2926956"/>
              <a:gd name="connsiteX9" fmla="*/ 0 w 2590737"/>
              <a:gd name="connsiteY9" fmla="*/ 1463478 h 2926956"/>
              <a:gd name="connsiteX10" fmla="*/ 1463478 w 2590737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568A1A-3B35-F443-B5A0-E2C213D4B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8" r="11222" b="2"/>
          <a:stretch/>
        </p:blipFill>
        <p:spPr>
          <a:xfrm>
            <a:off x="8297994" y="2854974"/>
            <a:ext cx="2577829" cy="2926956"/>
          </a:xfrm>
          <a:custGeom>
            <a:avLst/>
            <a:gdLst>
              <a:gd name="connsiteX0" fmla="*/ 1114351 w 2577829"/>
              <a:gd name="connsiteY0" fmla="*/ 0 h 2926956"/>
              <a:gd name="connsiteX1" fmla="*/ 2577829 w 2577829"/>
              <a:gd name="connsiteY1" fmla="*/ 1463478 h 2926956"/>
              <a:gd name="connsiteX2" fmla="*/ 1114351 w 2577829"/>
              <a:gd name="connsiteY2" fmla="*/ 2926956 h 2926956"/>
              <a:gd name="connsiteX3" fmla="*/ 79516 w 2577829"/>
              <a:gd name="connsiteY3" fmla="*/ 2498313 h 2926956"/>
              <a:gd name="connsiteX4" fmla="*/ 0 w 2577829"/>
              <a:gd name="connsiteY4" fmla="*/ 2410824 h 2926956"/>
              <a:gd name="connsiteX5" fmla="*/ 69413 w 2577829"/>
              <a:gd name="connsiteY5" fmla="*/ 2266732 h 2926956"/>
              <a:gd name="connsiteX6" fmla="*/ 262142 w 2577829"/>
              <a:gd name="connsiteY6" fmla="*/ 1312109 h 2926956"/>
              <a:gd name="connsiteX7" fmla="*/ 151883 w 2577829"/>
              <a:gd name="connsiteY7" fmla="*/ 582811 h 2926956"/>
              <a:gd name="connsiteX8" fmla="*/ 91478 w 2577829"/>
              <a:gd name="connsiteY8" fmla="*/ 417771 h 2926956"/>
              <a:gd name="connsiteX9" fmla="*/ 183443 w 2577829"/>
              <a:gd name="connsiteY9" fmla="*/ 334187 h 2926956"/>
              <a:gd name="connsiteX10" fmla="*/ 1114351 w 2577829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21715E7-84B0-D348-91A3-763561DAB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Approaches to modelling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78AEEE-3733-964A-B58A-B11D47A227EB}"/>
              </a:ext>
            </a:extLst>
          </p:cNvPr>
          <p:cNvSpPr txBox="1"/>
          <p:nvPr/>
        </p:nvSpPr>
        <p:spPr>
          <a:xfrm>
            <a:off x="4913620" y="1329135"/>
            <a:ext cx="23541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Artistic creation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1C8B71-7ADE-6143-9D3C-7AB3903F50D2}"/>
              </a:ext>
            </a:extLst>
          </p:cNvPr>
          <p:cNvSpPr txBox="1"/>
          <p:nvPr/>
        </p:nvSpPr>
        <p:spPr>
          <a:xfrm>
            <a:off x="8538740" y="2424087"/>
            <a:ext cx="18150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measurement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18BA63-2B9D-5644-851D-72EE375D80C2}"/>
              </a:ext>
            </a:extLst>
          </p:cNvPr>
          <p:cNvSpPr txBox="1"/>
          <p:nvPr/>
        </p:nvSpPr>
        <p:spPr>
          <a:xfrm>
            <a:off x="2282510" y="2383286"/>
            <a:ext cx="1519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maths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41876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C08495-BDA3-6443-81AD-C9199C9FE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52" r="28797" b="-2"/>
          <a:stretch/>
        </p:blipFill>
        <p:spPr>
          <a:xfrm>
            <a:off x="4716808" y="1829288"/>
            <a:ext cx="2425552" cy="2425553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B17D23-5A73-6341-AD95-D7C45DF96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08" r="37204" b="2"/>
          <a:stretch/>
        </p:blipFill>
        <p:spPr>
          <a:xfrm>
            <a:off x="3358889" y="2314020"/>
            <a:ext cx="1357919" cy="1534146"/>
          </a:xfrm>
          <a:custGeom>
            <a:avLst/>
            <a:gdLst>
              <a:gd name="connsiteX0" fmla="*/ 1463478 w 2590737"/>
              <a:gd name="connsiteY0" fmla="*/ 0 h 2926956"/>
              <a:gd name="connsiteX1" fmla="*/ 2498313 w 2590737"/>
              <a:gd name="connsiteY1" fmla="*/ 428643 h 2926956"/>
              <a:gd name="connsiteX2" fmla="*/ 2501029 w 2590737"/>
              <a:gd name="connsiteY2" fmla="*/ 431631 h 2926956"/>
              <a:gd name="connsiteX3" fmla="*/ 2445696 w 2590737"/>
              <a:gd name="connsiteY3" fmla="*/ 582811 h 2926956"/>
              <a:gd name="connsiteX4" fmla="*/ 2335437 w 2590737"/>
              <a:gd name="connsiteY4" fmla="*/ 1312109 h 2926956"/>
              <a:gd name="connsiteX5" fmla="*/ 2528166 w 2590737"/>
              <a:gd name="connsiteY5" fmla="*/ 2266732 h 2926956"/>
              <a:gd name="connsiteX6" fmla="*/ 2590737 w 2590737"/>
              <a:gd name="connsiteY6" fmla="*/ 2396622 h 2926956"/>
              <a:gd name="connsiteX7" fmla="*/ 2498313 w 2590737"/>
              <a:gd name="connsiteY7" fmla="*/ 2498313 h 2926956"/>
              <a:gd name="connsiteX8" fmla="*/ 1463478 w 2590737"/>
              <a:gd name="connsiteY8" fmla="*/ 2926956 h 2926956"/>
              <a:gd name="connsiteX9" fmla="*/ 0 w 2590737"/>
              <a:gd name="connsiteY9" fmla="*/ 1463478 h 2926956"/>
              <a:gd name="connsiteX10" fmla="*/ 1463478 w 2590737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568A1A-3B35-F443-B5A0-E2C213D4B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8" r="11222" b="2"/>
          <a:stretch/>
        </p:blipFill>
        <p:spPr>
          <a:xfrm>
            <a:off x="7111033" y="2314020"/>
            <a:ext cx="1351153" cy="1534146"/>
          </a:xfrm>
          <a:custGeom>
            <a:avLst/>
            <a:gdLst>
              <a:gd name="connsiteX0" fmla="*/ 1114351 w 2577829"/>
              <a:gd name="connsiteY0" fmla="*/ 0 h 2926956"/>
              <a:gd name="connsiteX1" fmla="*/ 2577829 w 2577829"/>
              <a:gd name="connsiteY1" fmla="*/ 1463478 h 2926956"/>
              <a:gd name="connsiteX2" fmla="*/ 1114351 w 2577829"/>
              <a:gd name="connsiteY2" fmla="*/ 2926956 h 2926956"/>
              <a:gd name="connsiteX3" fmla="*/ 79516 w 2577829"/>
              <a:gd name="connsiteY3" fmla="*/ 2498313 h 2926956"/>
              <a:gd name="connsiteX4" fmla="*/ 0 w 2577829"/>
              <a:gd name="connsiteY4" fmla="*/ 2410824 h 2926956"/>
              <a:gd name="connsiteX5" fmla="*/ 69413 w 2577829"/>
              <a:gd name="connsiteY5" fmla="*/ 2266732 h 2926956"/>
              <a:gd name="connsiteX6" fmla="*/ 262142 w 2577829"/>
              <a:gd name="connsiteY6" fmla="*/ 1312109 h 2926956"/>
              <a:gd name="connsiteX7" fmla="*/ 151883 w 2577829"/>
              <a:gd name="connsiteY7" fmla="*/ 582811 h 2926956"/>
              <a:gd name="connsiteX8" fmla="*/ 91478 w 2577829"/>
              <a:gd name="connsiteY8" fmla="*/ 417771 h 2926956"/>
              <a:gd name="connsiteX9" fmla="*/ 183443 w 2577829"/>
              <a:gd name="connsiteY9" fmla="*/ 334187 h 2926956"/>
              <a:gd name="connsiteX10" fmla="*/ 1114351 w 2577829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21715E7-84B0-D348-91A3-763561DAB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Approaches to modelling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78AEEE-3733-964A-B58A-B11D47A227EB}"/>
              </a:ext>
            </a:extLst>
          </p:cNvPr>
          <p:cNvSpPr txBox="1"/>
          <p:nvPr/>
        </p:nvSpPr>
        <p:spPr>
          <a:xfrm>
            <a:off x="4913620" y="1329135"/>
            <a:ext cx="23541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Artistic creation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1C8B71-7ADE-6143-9D3C-7AB3903F50D2}"/>
              </a:ext>
            </a:extLst>
          </p:cNvPr>
          <p:cNvSpPr txBox="1"/>
          <p:nvPr/>
        </p:nvSpPr>
        <p:spPr>
          <a:xfrm>
            <a:off x="8538740" y="2424087"/>
            <a:ext cx="18150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measurement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18BA63-2B9D-5644-851D-72EE375D80C2}"/>
              </a:ext>
            </a:extLst>
          </p:cNvPr>
          <p:cNvSpPr txBox="1"/>
          <p:nvPr/>
        </p:nvSpPr>
        <p:spPr>
          <a:xfrm>
            <a:off x="2282510" y="2383286"/>
            <a:ext cx="1519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maths</a:t>
            </a:r>
            <a:endParaRPr lang="en-US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3ECEFF-7670-1B45-A775-F6DC1319D54E}"/>
              </a:ext>
            </a:extLst>
          </p:cNvPr>
          <p:cNvSpPr txBox="1"/>
          <p:nvPr/>
        </p:nvSpPr>
        <p:spPr>
          <a:xfrm>
            <a:off x="8462186" y="3294168"/>
            <a:ext cx="25778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200" dirty="0"/>
              <a:t>3D scan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Photograph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Motion capture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72B3B9-E5F1-7F41-996C-1C86FA0A5D6F}"/>
              </a:ext>
            </a:extLst>
          </p:cNvPr>
          <p:cNvSpPr txBox="1"/>
          <p:nvPr/>
        </p:nvSpPr>
        <p:spPr>
          <a:xfrm>
            <a:off x="583796" y="3429000"/>
            <a:ext cx="36755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200" dirty="0"/>
              <a:t>Use physics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Repeated procedure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Analytical shapes (sphere)</a:t>
            </a:r>
          </a:p>
        </p:txBody>
      </p:sp>
    </p:spTree>
    <p:extLst>
      <p:ext uri="{BB962C8B-B14F-4D97-AF65-F5344CB8AC3E}">
        <p14:creationId xmlns:p14="http://schemas.microsoft.com/office/powerpoint/2010/main" val="1514899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36AC32-B225-DC41-AECA-00B3AE64C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52" r="28797" b="-2"/>
          <a:stretch/>
        </p:blipFill>
        <p:spPr>
          <a:xfrm>
            <a:off x="257349" y="98961"/>
            <a:ext cx="1613654" cy="1613655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B70EA9-BB5C-7648-A8CB-CD1227BE06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</a:extLst>
          </a:blip>
          <a:srcRect t="14611" r="-2" b="8104"/>
          <a:stretch/>
        </p:blipFill>
        <p:spPr>
          <a:xfrm>
            <a:off x="5716668" y="1712616"/>
            <a:ext cx="3793091" cy="164892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4832507 w 7698564"/>
              <a:gd name="connsiteY3" fmla="*/ 0 h 3346705"/>
              <a:gd name="connsiteX4" fmla="*/ 3282657 w 7698564"/>
              <a:gd name="connsiteY4" fmla="*/ 3346461 h 3346705"/>
              <a:gd name="connsiteX5" fmla="*/ 7698564 w 7698564"/>
              <a:gd name="connsiteY5" fmla="*/ 3346461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565150-A3CE-E449-A9A9-0B64E7260D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9000"/>
                    </a14:imgEffect>
                  </a14:imgLayer>
                </a14:imgProps>
              </a:ext>
            </a:extLst>
          </a:blip>
          <a:srcRect r="-3" b="2368"/>
          <a:stretch/>
        </p:blipFill>
        <p:spPr>
          <a:xfrm>
            <a:off x="3207453" y="1712619"/>
            <a:ext cx="2887119" cy="1648921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900387-8F7F-7D42-9EC0-4B91A7DE4E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9000"/>
                    </a14:imgEffect>
                  </a14:imgLayer>
                </a14:imgProps>
              </a:ext>
            </a:extLst>
          </a:blip>
          <a:srcRect t="10048" r="2" b="32665"/>
          <a:stretch/>
        </p:blipFill>
        <p:spPr>
          <a:xfrm>
            <a:off x="4734898" y="3623363"/>
            <a:ext cx="2878316" cy="164892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9D5C44-3805-5A4A-8194-34921D30688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3000"/>
                    </a14:imgEffect>
                  </a14:imgLayer>
                </a14:imgProps>
              </a:ext>
            </a:extLst>
          </a:blip>
          <a:srcRect t="7978" r="-2" b="31852"/>
          <a:stretch/>
        </p:blipFill>
        <p:spPr>
          <a:xfrm>
            <a:off x="1348400" y="3623363"/>
            <a:ext cx="3793091" cy="164892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DE6A6F-DE8D-444E-B209-D877192AF8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7638" y="3931227"/>
            <a:ext cx="1033193" cy="10331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299C3D-5BB3-C049-AB93-E1D3817AFB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6615" y="2005107"/>
            <a:ext cx="1033193" cy="10331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229917-AE54-314D-B5FD-7FC57FBD88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79920" y="1958299"/>
            <a:ext cx="1917700" cy="127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32273B-9E49-374F-8114-EBAD16E8E5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7751" y="3890347"/>
            <a:ext cx="1033193" cy="10331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8AE1F1-F571-784C-8E96-ACEA6F2C5D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18276" y="2188299"/>
            <a:ext cx="2608306" cy="26083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DA24258-43A0-2446-A72D-24C290C6FF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19080" y="3028168"/>
            <a:ext cx="1145907" cy="8016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4D2781D-D967-D543-9C3F-2461F07E622E}"/>
              </a:ext>
            </a:extLst>
          </p:cNvPr>
          <p:cNvSpPr txBox="1"/>
          <p:nvPr/>
        </p:nvSpPr>
        <p:spPr>
          <a:xfrm>
            <a:off x="9017506" y="4841401"/>
            <a:ext cx="28871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artistic expression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68DB62-7220-F04C-AC3C-C799C9FFD373}"/>
              </a:ext>
            </a:extLst>
          </p:cNvPr>
          <p:cNvSpPr txBox="1"/>
          <p:nvPr/>
        </p:nvSpPr>
        <p:spPr>
          <a:xfrm>
            <a:off x="2030397" y="429055"/>
            <a:ext cx="3686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manually created models</a:t>
            </a:r>
          </a:p>
        </p:txBody>
      </p:sp>
    </p:spTree>
    <p:extLst>
      <p:ext uri="{BB962C8B-B14F-4D97-AF65-F5344CB8AC3E}">
        <p14:creationId xmlns:p14="http://schemas.microsoft.com/office/powerpoint/2010/main" val="33687362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C08495-BDA3-6443-81AD-C9199C9FE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52" r="28797" b="-2"/>
          <a:stretch/>
        </p:blipFill>
        <p:spPr>
          <a:xfrm>
            <a:off x="4716808" y="1829288"/>
            <a:ext cx="2425552" cy="2425553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B17D23-5A73-6341-AD95-D7C45DF96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08" r="37204" b="2"/>
          <a:stretch/>
        </p:blipFill>
        <p:spPr>
          <a:xfrm>
            <a:off x="3358889" y="2314020"/>
            <a:ext cx="1357919" cy="1534146"/>
          </a:xfrm>
          <a:custGeom>
            <a:avLst/>
            <a:gdLst>
              <a:gd name="connsiteX0" fmla="*/ 1463478 w 2590737"/>
              <a:gd name="connsiteY0" fmla="*/ 0 h 2926956"/>
              <a:gd name="connsiteX1" fmla="*/ 2498313 w 2590737"/>
              <a:gd name="connsiteY1" fmla="*/ 428643 h 2926956"/>
              <a:gd name="connsiteX2" fmla="*/ 2501029 w 2590737"/>
              <a:gd name="connsiteY2" fmla="*/ 431631 h 2926956"/>
              <a:gd name="connsiteX3" fmla="*/ 2445696 w 2590737"/>
              <a:gd name="connsiteY3" fmla="*/ 582811 h 2926956"/>
              <a:gd name="connsiteX4" fmla="*/ 2335437 w 2590737"/>
              <a:gd name="connsiteY4" fmla="*/ 1312109 h 2926956"/>
              <a:gd name="connsiteX5" fmla="*/ 2528166 w 2590737"/>
              <a:gd name="connsiteY5" fmla="*/ 2266732 h 2926956"/>
              <a:gd name="connsiteX6" fmla="*/ 2590737 w 2590737"/>
              <a:gd name="connsiteY6" fmla="*/ 2396622 h 2926956"/>
              <a:gd name="connsiteX7" fmla="*/ 2498313 w 2590737"/>
              <a:gd name="connsiteY7" fmla="*/ 2498313 h 2926956"/>
              <a:gd name="connsiteX8" fmla="*/ 1463478 w 2590737"/>
              <a:gd name="connsiteY8" fmla="*/ 2926956 h 2926956"/>
              <a:gd name="connsiteX9" fmla="*/ 0 w 2590737"/>
              <a:gd name="connsiteY9" fmla="*/ 1463478 h 2926956"/>
              <a:gd name="connsiteX10" fmla="*/ 1463478 w 2590737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568A1A-3B35-F443-B5A0-E2C213D4B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8" r="11222" b="2"/>
          <a:stretch/>
        </p:blipFill>
        <p:spPr>
          <a:xfrm>
            <a:off x="7111033" y="2314020"/>
            <a:ext cx="1351153" cy="1534146"/>
          </a:xfrm>
          <a:custGeom>
            <a:avLst/>
            <a:gdLst>
              <a:gd name="connsiteX0" fmla="*/ 1114351 w 2577829"/>
              <a:gd name="connsiteY0" fmla="*/ 0 h 2926956"/>
              <a:gd name="connsiteX1" fmla="*/ 2577829 w 2577829"/>
              <a:gd name="connsiteY1" fmla="*/ 1463478 h 2926956"/>
              <a:gd name="connsiteX2" fmla="*/ 1114351 w 2577829"/>
              <a:gd name="connsiteY2" fmla="*/ 2926956 h 2926956"/>
              <a:gd name="connsiteX3" fmla="*/ 79516 w 2577829"/>
              <a:gd name="connsiteY3" fmla="*/ 2498313 h 2926956"/>
              <a:gd name="connsiteX4" fmla="*/ 0 w 2577829"/>
              <a:gd name="connsiteY4" fmla="*/ 2410824 h 2926956"/>
              <a:gd name="connsiteX5" fmla="*/ 69413 w 2577829"/>
              <a:gd name="connsiteY5" fmla="*/ 2266732 h 2926956"/>
              <a:gd name="connsiteX6" fmla="*/ 262142 w 2577829"/>
              <a:gd name="connsiteY6" fmla="*/ 1312109 h 2926956"/>
              <a:gd name="connsiteX7" fmla="*/ 151883 w 2577829"/>
              <a:gd name="connsiteY7" fmla="*/ 582811 h 2926956"/>
              <a:gd name="connsiteX8" fmla="*/ 91478 w 2577829"/>
              <a:gd name="connsiteY8" fmla="*/ 417771 h 2926956"/>
              <a:gd name="connsiteX9" fmla="*/ 183443 w 2577829"/>
              <a:gd name="connsiteY9" fmla="*/ 334187 h 2926956"/>
              <a:gd name="connsiteX10" fmla="*/ 1114351 w 2577829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03385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209</Words>
  <Application>Microsoft Macintosh PowerPoint</Application>
  <PresentationFormat>Widescreen</PresentationFormat>
  <Paragraphs>50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Calisto MT</vt:lpstr>
      <vt:lpstr>Wingdings 2</vt:lpstr>
      <vt:lpstr>Slate</vt:lpstr>
      <vt:lpstr>Computer Graphics</vt:lpstr>
      <vt:lpstr>What is a model?</vt:lpstr>
      <vt:lpstr>What is a model?</vt:lpstr>
      <vt:lpstr>PowerPoint Presentation</vt:lpstr>
      <vt:lpstr>Search videos showing ‘effects breakdown’</vt:lpstr>
      <vt:lpstr>Approaches to modelling</vt:lpstr>
      <vt:lpstr>Approaches to modelling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3D shape representations</vt:lpstr>
      <vt:lpstr>3D modelling – common approaches</vt:lpstr>
      <vt:lpstr>Materials – common approaches</vt:lpstr>
      <vt:lpstr>Lighting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</dc:title>
  <dc:creator>SUBR Kartic</dc:creator>
  <cp:lastModifiedBy>SUBR Kartic</cp:lastModifiedBy>
  <cp:revision>5</cp:revision>
  <dcterms:created xsi:type="dcterms:W3CDTF">2019-09-24T09:14:17Z</dcterms:created>
  <dcterms:modified xsi:type="dcterms:W3CDTF">2019-09-24T09:47:08Z</dcterms:modified>
</cp:coreProperties>
</file>