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5"/>
  </p:notesMasterIdLst>
  <p:sldIdLst>
    <p:sldId id="256" r:id="rId2"/>
    <p:sldId id="257" r:id="rId3"/>
    <p:sldId id="365" r:id="rId4"/>
    <p:sldId id="366" r:id="rId5"/>
    <p:sldId id="373" r:id="rId6"/>
    <p:sldId id="374" r:id="rId7"/>
    <p:sldId id="375" r:id="rId8"/>
    <p:sldId id="377" r:id="rId9"/>
    <p:sldId id="376" r:id="rId10"/>
    <p:sldId id="407" r:id="rId11"/>
    <p:sldId id="277" r:id="rId12"/>
    <p:sldId id="260" r:id="rId13"/>
    <p:sldId id="25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8FFCF-8EAC-4250-A265-C97E9517D4D2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AECC8-FAD9-445F-8C97-A9507726E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6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common goal is to develop models and simulation mechanisms that mimic reality as closely as possible. But how is this ‘closely as possible’ defined?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A37CA-0B1D-4434-90E3-4DDA7D3FCB7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58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26" name="Picture 2" descr="Image result for school of informatics edinburgh logo">
            <a:extLst>
              <a:ext uri="{FF2B5EF4-FFF2-40B4-BE49-F238E27FC236}">
                <a16:creationId xmlns:a16="http://schemas.microsoft.com/office/drawing/2014/main" id="{64024A28-177C-4A86-9505-868CB12B17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0890783" y="133350"/>
            <a:ext cx="1157287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6E0014FD-60EF-45F1-99DA-44933AA3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767DAEEF-1902-4D3C-9B8F-48CBD86EC9E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6" r:id="rId2"/>
    <p:sldLayoutId id="2147483847" r:id="rId3"/>
    <p:sldLayoutId id="2147483842" r:id="rId4"/>
    <p:sldLayoutId id="2147483843" r:id="rId5"/>
    <p:sldLayoutId id="2147483844" r:id="rId6"/>
    <p:sldLayoutId id="2147483845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wmf"/><Relationship Id="rId10" Type="http://schemas.openxmlformats.org/officeDocument/2006/relationships/image" Target="../media/image47.wmf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f.ed.ac.uk/teaching/courses/cg/index2019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prezi.com/view/fgJVmBlMT9RVpE7JzKZz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onelightvfx.com/studio-list/complete-list-of-2d-3d-animation-post-production-and-vfx-studios-in-england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3763-E18E-487D-A4DB-E0036745F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Computer Graphics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8100-21BC-4A77-81A4-F290A528D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Lecture 1: Introduction and Course Organisation</a:t>
            </a:r>
          </a:p>
          <a:p>
            <a:r>
              <a:rPr lang="en-GB" dirty="0"/>
              <a:t>Kartic </a:t>
            </a:r>
            <a:r>
              <a:rPr lang="en-GB" dirty="0" err="1"/>
              <a:t>Subr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711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3582" y="1365078"/>
            <a:ext cx="2175549" cy="135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1697" y="3237126"/>
            <a:ext cx="3172349" cy="190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8085" y="1455944"/>
            <a:ext cx="2635961" cy="19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33306" y="3289988"/>
            <a:ext cx="2835191" cy="204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526239" y="5098198"/>
            <a:ext cx="77777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350" dirty="0"/>
              <a:t>Defense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134135" y="1180196"/>
            <a:ext cx="103086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350" dirty="0"/>
              <a:t>Advertising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7935292" y="5335924"/>
            <a:ext cx="124790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350" dirty="0"/>
              <a:t>Entertainment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7376413" y="1117984"/>
            <a:ext cx="107273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350" dirty="0"/>
              <a:t>Engineering</a:t>
            </a:r>
          </a:p>
        </p:txBody>
      </p:sp>
      <p:pic>
        <p:nvPicPr>
          <p:cNvPr id="7170" name="Picture 2" descr="http://4.bp.blogspot.com/-rp9ehBLT8dU/Tob61FxXcbI/AAAAAAAABg4/dLrpjRvuJKM/s400/volumetricCUDApathtracer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32" y="1955779"/>
            <a:ext cx="1693069" cy="169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8768497" y="1690188"/>
            <a:ext cx="87395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350" dirty="0"/>
              <a:t>Medicine</a:t>
            </a:r>
          </a:p>
        </p:txBody>
      </p:sp>
      <p:pic>
        <p:nvPicPr>
          <p:cNvPr id="7172" name="Picture 4" descr="http://www.siemens.com/content/dam/internet/siemens-com/innovation/pictures-of-the-future/2016/health-and-wellbeing/photos/20160229-comp.jpg.adapt.full.high.jpg/14568265020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305" y="2635803"/>
            <a:ext cx="2062728" cy="77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014F-B254-430C-8246-BEE23660095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53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538240" y="2032206"/>
            <a:ext cx="2116041" cy="1494609"/>
            <a:chOff x="1143000" y="1600200"/>
            <a:chExt cx="6778625" cy="478790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1143000" y="1600200"/>
              <a:ext cx="3200400" cy="2403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724400" y="1600200"/>
              <a:ext cx="3197225" cy="2330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587625" y="3733800"/>
              <a:ext cx="3965575" cy="265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63654" y="2032205"/>
            <a:ext cx="1343030" cy="1065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Group 15"/>
          <p:cNvGrpSpPr/>
          <p:nvPr/>
        </p:nvGrpSpPr>
        <p:grpSpPr>
          <a:xfrm>
            <a:off x="7584890" y="1742862"/>
            <a:ext cx="2016231" cy="1310426"/>
            <a:chOff x="6000760" y="1285866"/>
            <a:chExt cx="2857790" cy="185738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6000760" y="1285866"/>
              <a:ext cx="1452624" cy="10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429520" y="2174838"/>
              <a:ext cx="1289712" cy="968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6215074" y="2291364"/>
              <a:ext cx="1134722" cy="851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7500958" y="1285866"/>
              <a:ext cx="1357592" cy="1088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82846" y="3356383"/>
            <a:ext cx="3357586" cy="247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66977" y="3571878"/>
            <a:ext cx="3286148" cy="21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2419306" y="2749378"/>
            <a:ext cx="6238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lenses</a:t>
            </a:r>
            <a:endParaRPr lang="en-GB" sz="135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91903" y="3057706"/>
            <a:ext cx="7457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defocus</a:t>
            </a:r>
            <a:endParaRPr lang="en-GB" sz="135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6978" y="5450890"/>
            <a:ext cx="8547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materials</a:t>
            </a:r>
            <a:endParaRPr lang="en-GB" sz="1350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1" y="3643314"/>
            <a:ext cx="10583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light, media</a:t>
            </a:r>
            <a:endParaRPr lang="en-GB" sz="1350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89273" y="3088964"/>
            <a:ext cx="12097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exposure time</a:t>
            </a:r>
            <a:endParaRPr lang="en-GB" sz="1350" dirty="0">
              <a:solidFill>
                <a:srgbClr val="FFFF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Simulate the physics of light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014F-B254-430C-8246-BEE23660095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673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3B6F3-289E-403D-88E3-FF26AC433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the course 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760E19-721E-413A-8ED6-BA8AE3BC6DD4}"/>
              </a:ext>
            </a:extLst>
          </p:cNvPr>
          <p:cNvSpPr/>
          <p:nvPr/>
        </p:nvSpPr>
        <p:spPr>
          <a:xfrm>
            <a:off x="2940423" y="3429000"/>
            <a:ext cx="6763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http://www.inf.ed.ac.uk/teaching/courses/cg/index2019.html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5763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E5778-D222-4910-8179-7EF009D27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 time!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79C283-8B08-4473-AD94-FF02E199881B}"/>
              </a:ext>
            </a:extLst>
          </p:cNvPr>
          <p:cNvSpPr/>
          <p:nvPr/>
        </p:nvSpPr>
        <p:spPr>
          <a:xfrm>
            <a:off x="3529247" y="3301715"/>
            <a:ext cx="5456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https://prezi.com/view/fgJVmBlMT9RVpE7JzKZz/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3433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A68AE-879E-4F04-B7D7-748ED8C2D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44826"/>
            <a:ext cx="10353762" cy="970450"/>
          </a:xfrm>
        </p:spPr>
        <p:txBody>
          <a:bodyPr/>
          <a:lstStyle/>
          <a:p>
            <a:r>
              <a:rPr lang="en-GB" dirty="0"/>
              <a:t>Me: A brief history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FFEBCDD-D1E7-43E5-912E-535451F59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859" y="4440167"/>
            <a:ext cx="9100860" cy="183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022B3F87-F1F6-4AAB-91B2-7ACA49D3C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273" y="2813659"/>
            <a:ext cx="1928956" cy="144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Image result for laguna beach">
            <a:extLst>
              <a:ext uri="{FF2B5EF4-FFF2-40B4-BE49-F238E27FC236}">
                <a16:creationId xmlns:a16="http://schemas.microsoft.com/office/drawing/2014/main" id="{9ECECB77-153D-4EDD-88CC-5443C217B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210" y="2709952"/>
            <a:ext cx="2755653" cy="144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Image result for hollywood">
            <a:extLst>
              <a:ext uri="{FF2B5EF4-FFF2-40B4-BE49-F238E27FC236}">
                <a16:creationId xmlns:a16="http://schemas.microsoft.com/office/drawing/2014/main" id="{8E01D37A-F0C9-42CC-B47C-083031E8A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095" y="1675549"/>
            <a:ext cx="1928956" cy="12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Image result for singapore">
            <a:extLst>
              <a:ext uri="{FF2B5EF4-FFF2-40B4-BE49-F238E27FC236}">
                <a16:creationId xmlns:a16="http://schemas.microsoft.com/office/drawing/2014/main" id="{C4028090-EB21-4AE8-9A4A-826F6E91F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852" y="1507909"/>
            <a:ext cx="2439292" cy="137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Image result for grenoble">
            <a:extLst>
              <a:ext uri="{FF2B5EF4-FFF2-40B4-BE49-F238E27FC236}">
                <a16:creationId xmlns:a16="http://schemas.microsoft.com/office/drawing/2014/main" id="{071418EA-6157-4103-9077-5AA75F76F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223" y="2770687"/>
            <a:ext cx="2681344" cy="150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Image result for bay area">
            <a:extLst>
              <a:ext uri="{FF2B5EF4-FFF2-40B4-BE49-F238E27FC236}">
                <a16:creationId xmlns:a16="http://schemas.microsoft.com/office/drawing/2014/main" id="{DC63359A-ED4E-428B-A1E2-1EEC0CA03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54" y="1549029"/>
            <a:ext cx="1520440" cy="152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Image result for london">
            <a:extLst>
              <a:ext uri="{FF2B5EF4-FFF2-40B4-BE49-F238E27FC236}">
                <a16:creationId xmlns:a16="http://schemas.microsoft.com/office/drawing/2014/main" id="{BBF7F8A3-9D52-46E9-875A-46872D27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711" y="1380809"/>
            <a:ext cx="2649071" cy="149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Image result for edinburgh">
            <a:extLst>
              <a:ext uri="{FF2B5EF4-FFF2-40B4-BE49-F238E27FC236}">
                <a16:creationId xmlns:a16="http://schemas.microsoft.com/office/drawing/2014/main" id="{EFA4FAE9-0920-4058-9EA0-4AAEBAC87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0" y="1858428"/>
            <a:ext cx="3119718" cy="19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282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media.giphy.com/media/VJ6V8cNpMnR7LBa4JU/giphy.gif">
            <a:extLst>
              <a:ext uri="{FF2B5EF4-FFF2-40B4-BE49-F238E27FC236}">
                <a16:creationId xmlns:a16="http://schemas.microsoft.com/office/drawing/2014/main" id="{C96CC76D-3E3D-482D-BC5A-8C9A1D29D5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39" y="331476"/>
            <a:ext cx="5771314" cy="3246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kartic\Downloads\alFdkBr - Imgur.gif">
            <a:extLst>
              <a:ext uri="{FF2B5EF4-FFF2-40B4-BE49-F238E27FC236}">
                <a16:creationId xmlns:a16="http://schemas.microsoft.com/office/drawing/2014/main" id="{17433670-63BC-4BF8-A2FE-BD3F061DEC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24" y="3698752"/>
            <a:ext cx="5229196" cy="293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B799B4-21F6-4503-8E37-2CA250A52AF8}"/>
              </a:ext>
            </a:extLst>
          </p:cNvPr>
          <p:cNvSpPr txBox="1"/>
          <p:nvPr/>
        </p:nvSpPr>
        <p:spPr>
          <a:xfrm>
            <a:off x="657396" y="3121224"/>
            <a:ext cx="2629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Important Looking Pirates VFX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60907C-6F2E-46B2-AF88-ECAA4005911E}"/>
              </a:ext>
            </a:extLst>
          </p:cNvPr>
          <p:cNvSpPr txBox="1"/>
          <p:nvPr/>
        </p:nvSpPr>
        <p:spPr>
          <a:xfrm>
            <a:off x="6013976" y="6341944"/>
            <a:ext cx="2566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/>
              <a:t>Google Stadia tech demo 2019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845DE2-0212-4A0D-8D3B-A0BDC1DDA4BF}"/>
              </a:ext>
            </a:extLst>
          </p:cNvPr>
          <p:cNvSpPr txBox="1"/>
          <p:nvPr/>
        </p:nvSpPr>
        <p:spPr>
          <a:xfrm>
            <a:off x="6275473" y="331477"/>
            <a:ext cx="2077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Special Effects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9641B3-F412-49F6-836E-F1BF07F10E41}"/>
              </a:ext>
            </a:extLst>
          </p:cNvPr>
          <p:cNvSpPr txBox="1"/>
          <p:nvPr/>
        </p:nvSpPr>
        <p:spPr>
          <a:xfrm>
            <a:off x="4167327" y="3914766"/>
            <a:ext cx="1955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Video Games</a:t>
            </a:r>
          </a:p>
          <a:p>
            <a:r>
              <a:rPr lang="en-GB" sz="2400" dirty="0"/>
              <a:t>(real-time)</a:t>
            </a:r>
          </a:p>
        </p:txBody>
      </p:sp>
    </p:spTree>
    <p:extLst>
      <p:ext uri="{BB962C8B-B14F-4D97-AF65-F5344CB8AC3E}">
        <p14:creationId xmlns:p14="http://schemas.microsoft.com/office/powerpoint/2010/main" val="1602070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Image result for fluid">
            <a:extLst>
              <a:ext uri="{FF2B5EF4-FFF2-40B4-BE49-F238E27FC236}">
                <a16:creationId xmlns:a16="http://schemas.microsoft.com/office/drawing/2014/main" id="{DE0A5866-EDDD-422A-8843-90E8654E7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0" r="1" b="1"/>
          <a:stretch/>
        </p:blipFill>
        <p:spPr bwMode="auto">
          <a:xfrm>
            <a:off x="1524020" y="10"/>
            <a:ext cx="5411530" cy="2969294"/>
          </a:xfrm>
          <a:custGeom>
            <a:avLst/>
            <a:gdLst>
              <a:gd name="connsiteX0" fmla="*/ 0 w 7215401"/>
              <a:gd name="connsiteY0" fmla="*/ 0 h 2969304"/>
              <a:gd name="connsiteX1" fmla="*/ 677334 w 7215401"/>
              <a:gd name="connsiteY1" fmla="*/ 0 h 2969304"/>
              <a:gd name="connsiteX2" fmla="*/ 1168036 w 7215401"/>
              <a:gd name="connsiteY2" fmla="*/ 0 h 2969304"/>
              <a:gd name="connsiteX3" fmla="*/ 1205499 w 7215401"/>
              <a:gd name="connsiteY3" fmla="*/ 0 h 2969304"/>
              <a:gd name="connsiteX4" fmla="*/ 1647632 w 7215401"/>
              <a:gd name="connsiteY4" fmla="*/ 0 h 2969304"/>
              <a:gd name="connsiteX5" fmla="*/ 7215401 w 7215401"/>
              <a:gd name="connsiteY5" fmla="*/ 0 h 2969304"/>
              <a:gd name="connsiteX6" fmla="*/ 5840224 w 7215401"/>
              <a:gd name="connsiteY6" fmla="*/ 2969304 h 2969304"/>
              <a:gd name="connsiteX7" fmla="*/ 0 w 7215401"/>
              <a:gd name="connsiteY7" fmla="*/ 2969304 h 29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 result for light">
            <a:extLst>
              <a:ext uri="{FF2B5EF4-FFF2-40B4-BE49-F238E27FC236}">
                <a16:creationId xmlns:a16="http://schemas.microsoft.com/office/drawing/2014/main" id="{497A200D-EAFB-48A4-858E-A45F7679A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0" r="2" b="2"/>
          <a:stretch/>
        </p:blipFill>
        <p:spPr bwMode="auto">
          <a:xfrm>
            <a:off x="5740675" y="10"/>
            <a:ext cx="4927327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sound">
            <a:extLst>
              <a:ext uri="{FF2B5EF4-FFF2-40B4-BE49-F238E27FC236}">
                <a16:creationId xmlns:a16="http://schemas.microsoft.com/office/drawing/2014/main" id="{3EB0B7D0-2E8B-420C-A8E8-ACA932D54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4" r="2" b="2"/>
          <a:stretch/>
        </p:blipFill>
        <p:spPr bwMode="auto">
          <a:xfrm>
            <a:off x="4660509" y="3887894"/>
            <a:ext cx="6007493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 result for shatter glass">
            <a:extLst>
              <a:ext uri="{FF2B5EF4-FFF2-40B4-BE49-F238E27FC236}">
                <a16:creationId xmlns:a16="http://schemas.microsoft.com/office/drawing/2014/main" id="{D3F9078A-23B7-4B92-B744-62942AAA2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5" r="16789" b="-1"/>
          <a:stretch/>
        </p:blipFill>
        <p:spPr bwMode="auto">
          <a:xfrm>
            <a:off x="1524021" y="3106464"/>
            <a:ext cx="4657145" cy="3751536"/>
          </a:xfrm>
          <a:custGeom>
            <a:avLst/>
            <a:gdLst>
              <a:gd name="connsiteX0" fmla="*/ 0 w 6209553"/>
              <a:gd name="connsiteY0" fmla="*/ 0 h 3751536"/>
              <a:gd name="connsiteX1" fmla="*/ 5776701 w 6209553"/>
              <a:gd name="connsiteY1" fmla="*/ 0 h 3751536"/>
              <a:gd name="connsiteX2" fmla="*/ 4041567 w 6209553"/>
              <a:gd name="connsiteY2" fmla="*/ 3746529 h 3751536"/>
              <a:gd name="connsiteX3" fmla="*/ 6209553 w 6209553"/>
              <a:gd name="connsiteY3" fmla="*/ 3746529 h 3751536"/>
              <a:gd name="connsiteX4" fmla="*/ 6209553 w 6209553"/>
              <a:gd name="connsiteY4" fmla="*/ 3746530 h 3751536"/>
              <a:gd name="connsiteX5" fmla="*/ 1647632 w 6209553"/>
              <a:gd name="connsiteY5" fmla="*/ 3746530 h 3751536"/>
              <a:gd name="connsiteX6" fmla="*/ 1647632 w 6209553"/>
              <a:gd name="connsiteY6" fmla="*/ 3751536 h 3751536"/>
              <a:gd name="connsiteX7" fmla="*/ 0 w 6209553"/>
              <a:gd name="connsiteY7" fmla="*/ 3751536 h 37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056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 for robot operating">
            <a:extLst>
              <a:ext uri="{FF2B5EF4-FFF2-40B4-BE49-F238E27FC236}">
                <a16:creationId xmlns:a16="http://schemas.microsoft.com/office/drawing/2014/main" id="{57106602-179A-40F7-A4C2-4904BDA6D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" r="19667" b="1"/>
          <a:stretch/>
        </p:blipFill>
        <p:spPr bwMode="auto">
          <a:xfrm>
            <a:off x="5740675" y="10"/>
            <a:ext cx="4927327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robot cooking">
            <a:extLst>
              <a:ext uri="{FF2B5EF4-FFF2-40B4-BE49-F238E27FC236}">
                <a16:creationId xmlns:a16="http://schemas.microsoft.com/office/drawing/2014/main" id="{3019FCCC-A4B7-40B5-932F-6E0D475ED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1" r="2" b="8928"/>
          <a:stretch/>
        </p:blipFill>
        <p:spPr bwMode="auto">
          <a:xfrm>
            <a:off x="4660509" y="3887894"/>
            <a:ext cx="6007493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www.supplychainbrain.com/ext/resources/0-images/article-images/2018/1010_AmericasFirstRobotFarm.jpg?1539183667">
            <a:extLst>
              <a:ext uri="{FF2B5EF4-FFF2-40B4-BE49-F238E27FC236}">
                <a16:creationId xmlns:a16="http://schemas.microsoft.com/office/drawing/2014/main" id="{5E3D9D6C-12B3-4514-AB2E-154097EC2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3" r="7086"/>
          <a:stretch/>
        </p:blipFill>
        <p:spPr bwMode="auto">
          <a:xfrm>
            <a:off x="1524021" y="10"/>
            <a:ext cx="5627313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00D6C9-AB00-4533-B120-999D23972AF0}"/>
              </a:ext>
            </a:extLst>
          </p:cNvPr>
          <p:cNvSpPr txBox="1"/>
          <p:nvPr/>
        </p:nvSpPr>
        <p:spPr>
          <a:xfrm>
            <a:off x="1811854" y="207343"/>
            <a:ext cx="8488542" cy="1015663"/>
          </a:xfrm>
          <a:prstGeom prst="rect">
            <a:avLst/>
          </a:prstGeom>
          <a:solidFill>
            <a:srgbClr val="000000">
              <a:alpha val="67843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Autonomous Interaction</a:t>
            </a:r>
          </a:p>
        </p:txBody>
      </p:sp>
    </p:spTree>
    <p:extLst>
      <p:ext uri="{BB962C8B-B14F-4D97-AF65-F5344CB8AC3E}">
        <p14:creationId xmlns:p14="http://schemas.microsoft.com/office/powerpoint/2010/main" val="2132774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03F3F-0970-4BA9-BFD0-398A5B772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CG is central to the creative industries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4C091-3075-4273-B832-FDF7225EB7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9" t="14433" r="19008" b="5017"/>
          <a:stretch/>
        </p:blipFill>
        <p:spPr>
          <a:xfrm>
            <a:off x="1385740" y="1150069"/>
            <a:ext cx="9521072" cy="552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45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4A69B-F0DC-4351-B1C3-D7034A5F2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It’s all happening in London now!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D4363E-9CD5-4843-AF75-4FFF3B44C459}"/>
              </a:ext>
            </a:extLst>
          </p:cNvPr>
          <p:cNvSpPr/>
          <p:nvPr/>
        </p:nvSpPr>
        <p:spPr>
          <a:xfrm>
            <a:off x="439270" y="1451848"/>
            <a:ext cx="118065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https://onelightvfx.com/studio-list/complete-list-of-2d-3d-animation-post-production-and-vfx-studios-in-england/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66E4F0-679A-4442-8711-7840FA4BAD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99" t="33340" r="15110" b="21170"/>
          <a:stretch/>
        </p:blipFill>
        <p:spPr>
          <a:xfrm>
            <a:off x="1510554" y="2878104"/>
            <a:ext cx="9045388" cy="3119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2A59B4-6ABB-4EC2-A302-9DBC7C64F2FE}"/>
              </a:ext>
            </a:extLst>
          </p:cNvPr>
          <p:cNvSpPr/>
          <p:nvPr/>
        </p:nvSpPr>
        <p:spPr>
          <a:xfrm>
            <a:off x="1411943" y="2468887"/>
            <a:ext cx="3294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cap="all" dirty="0">
                <a:solidFill>
                  <a:srgbClr val="B7A064"/>
                </a:solidFill>
                <a:latin typeface="Futura"/>
              </a:rPr>
              <a:t>OSCAR NOMINEES, 2019-20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859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59624-9CBA-4599-98FF-00BDC6393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Simulating photorealistic pictures?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4D65CA-535A-48E4-8802-74AA30B5B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r="2499"/>
          <a:stretch>
            <a:fillRect/>
          </a:stretch>
        </p:blipFill>
        <p:spPr bwMode="auto">
          <a:xfrm>
            <a:off x="5287677" y="2482864"/>
            <a:ext cx="29718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843204-2ABA-41FF-9FFF-B8E86C687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7461" y="4690648"/>
            <a:ext cx="11191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Pedro Campos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DD0DD9A5-20CF-47C8-8BFA-2F9EB093AB8C}"/>
              </a:ext>
            </a:extLst>
          </p:cNvPr>
          <p:cNvSpPr txBox="1"/>
          <p:nvPr/>
        </p:nvSpPr>
        <p:spPr>
          <a:xfrm>
            <a:off x="5833262" y="2125396"/>
            <a:ext cx="181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manually painted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C7112B83-7C64-4756-995C-EA9ADC868F0C}"/>
              </a:ext>
            </a:extLst>
          </p:cNvPr>
          <p:cNvSpPr txBox="1"/>
          <p:nvPr/>
        </p:nvSpPr>
        <p:spPr>
          <a:xfrm>
            <a:off x="2456784" y="2125396"/>
            <a:ext cx="1285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photograph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6B1CB8-7B22-4E4E-A177-3ADF10D6D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969" y="4733512"/>
            <a:ext cx="1752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Colourbox.com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2A32F31A-2029-485A-9029-2FB37B6A6E82}"/>
              </a:ext>
            </a:extLst>
          </p:cNvPr>
          <p:cNvSpPr txBox="1"/>
          <p:nvPr/>
        </p:nvSpPr>
        <p:spPr>
          <a:xfrm>
            <a:off x="8662048" y="2125396"/>
            <a:ext cx="2108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computer generated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BC4704-AC3E-47B8-8C69-BA408FBE8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01717" y="2521866"/>
            <a:ext cx="1735138" cy="2119313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E72FF9-3B22-4031-BC2A-3A134D3C3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2774" y="2450077"/>
            <a:ext cx="3460528" cy="23074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6410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39326-7B55-4404-AF1A-9C71E0B5E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25508"/>
            <a:ext cx="10353762" cy="970450"/>
          </a:xfrm>
        </p:spPr>
        <p:txBody>
          <a:bodyPr/>
          <a:lstStyle/>
          <a:p>
            <a:r>
              <a:rPr lang="en-GB" dirty="0"/>
              <a:t>Physically based simulation, at its core!</a:t>
            </a:r>
          </a:p>
        </p:txBody>
      </p:sp>
      <p:pic>
        <p:nvPicPr>
          <p:cNvPr id="3" name="Picture 2" descr="Camera Obscura diagram">
            <a:extLst>
              <a:ext uri="{FF2B5EF4-FFF2-40B4-BE49-F238E27FC236}">
                <a16:creationId xmlns:a16="http://schemas.microsoft.com/office/drawing/2014/main" id="{3C583C0E-DF88-4135-B8F9-65B3FA0AD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92" y="2196143"/>
            <a:ext cx="4523576" cy="269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9C7FD7-B172-4D75-B49D-D07A193B9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440" y="3429000"/>
            <a:ext cx="3428574" cy="257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73A97A-DB6B-405A-844C-4629BF787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147" y="1646362"/>
            <a:ext cx="3428574" cy="257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644FADAB-92B9-4115-AA6C-53497DA45897}"/>
              </a:ext>
            </a:extLst>
          </p:cNvPr>
          <p:cNvSpPr txBox="1"/>
          <p:nvPr/>
        </p:nvSpPr>
        <p:spPr>
          <a:xfrm>
            <a:off x="1481111" y="1770599"/>
            <a:ext cx="220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Projective geometry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3A75CD6D-FFF2-4E70-8FBD-CD0A2E234259}"/>
              </a:ext>
            </a:extLst>
          </p:cNvPr>
          <p:cNvSpPr txBox="1"/>
          <p:nvPr/>
        </p:nvSpPr>
        <p:spPr>
          <a:xfrm>
            <a:off x="9107721" y="2718735"/>
            <a:ext cx="1712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Energy</a:t>
            </a:r>
          </a:p>
          <a:p>
            <a:r>
              <a:rPr lang="en-US" dirty="0">
                <a:solidFill>
                  <a:srgbClr val="FFFF00"/>
                </a:solidFill>
              </a:rPr>
              <a:t>(light transport)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391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52</TotalTime>
  <Words>179</Words>
  <Application>Microsoft Macintosh PowerPoint</Application>
  <PresentationFormat>Widescreen</PresentationFormat>
  <Paragraphs>43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Calisto MT</vt:lpstr>
      <vt:lpstr>Futura</vt:lpstr>
      <vt:lpstr>Wingdings 2</vt:lpstr>
      <vt:lpstr>Slate</vt:lpstr>
      <vt:lpstr>Computer Graphics</vt:lpstr>
      <vt:lpstr>Me: A brief history</vt:lpstr>
      <vt:lpstr>PowerPoint Presentation</vt:lpstr>
      <vt:lpstr>PowerPoint Presentation</vt:lpstr>
      <vt:lpstr>PowerPoint Presentation</vt:lpstr>
      <vt:lpstr>CG is central to the creative industries</vt:lpstr>
      <vt:lpstr>It’s all happening in London now!</vt:lpstr>
      <vt:lpstr>Simulating photorealistic pictures?</vt:lpstr>
      <vt:lpstr>Physically based simulation, at its core!</vt:lpstr>
      <vt:lpstr>PowerPoint Presentation</vt:lpstr>
      <vt:lpstr>Simulate the physics of light</vt:lpstr>
      <vt:lpstr>About the course …</vt:lpstr>
      <vt:lpstr>Exam time!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</dc:title>
  <dc:creator>kartic</dc:creator>
  <cp:lastModifiedBy>SUBR Kartic</cp:lastModifiedBy>
  <cp:revision>37</cp:revision>
  <dcterms:created xsi:type="dcterms:W3CDTF">2019-09-17T08:37:08Z</dcterms:created>
  <dcterms:modified xsi:type="dcterms:W3CDTF">2019-09-23T15:12:02Z</dcterms:modified>
</cp:coreProperties>
</file>