
<file path=[Content_Types].xml><?xml version="1.0" encoding="utf-8"?>
<Types xmlns="http://schemas.openxmlformats.org/package/2006/content-types">
  <Default Extension="xml" ContentType="application/xml"/>
  <Default Extension="doc" ContentType="application/msword"/>
  <Default Extension="wmf" ContentType="image/x-wmf"/>
  <Default Extension="jpe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43"/>
  </p:notesMasterIdLst>
  <p:sldIdLst>
    <p:sldId id="256" r:id="rId3"/>
    <p:sldId id="282" r:id="rId4"/>
    <p:sldId id="274" r:id="rId5"/>
    <p:sldId id="275" r:id="rId6"/>
    <p:sldId id="284" r:id="rId7"/>
    <p:sldId id="276" r:id="rId8"/>
    <p:sldId id="285" r:id="rId9"/>
    <p:sldId id="286" r:id="rId10"/>
    <p:sldId id="287" r:id="rId11"/>
    <p:sldId id="277" r:id="rId12"/>
    <p:sldId id="278" r:id="rId13"/>
    <p:sldId id="279" r:id="rId14"/>
    <p:sldId id="288" r:id="rId15"/>
    <p:sldId id="289" r:id="rId16"/>
    <p:sldId id="290" r:id="rId17"/>
    <p:sldId id="280" r:id="rId18"/>
    <p:sldId id="281" r:id="rId19"/>
    <p:sldId id="283" r:id="rId20"/>
    <p:sldId id="291" r:id="rId21"/>
    <p:sldId id="292" r:id="rId22"/>
    <p:sldId id="293" r:id="rId23"/>
    <p:sldId id="294" r:id="rId24"/>
    <p:sldId id="295" r:id="rId25"/>
    <p:sldId id="257" r:id="rId26"/>
    <p:sldId id="258" r:id="rId27"/>
    <p:sldId id="259" r:id="rId28"/>
    <p:sldId id="260" r:id="rId29"/>
    <p:sldId id="261" r:id="rId30"/>
    <p:sldId id="262" r:id="rId31"/>
    <p:sldId id="263" r:id="rId32"/>
    <p:sldId id="296" r:id="rId33"/>
    <p:sldId id="298" r:id="rId34"/>
    <p:sldId id="297" r:id="rId35"/>
    <p:sldId id="267" r:id="rId36"/>
    <p:sldId id="268" r:id="rId37"/>
    <p:sldId id="269" r:id="rId38"/>
    <p:sldId id="270" r:id="rId39"/>
    <p:sldId id="271" r:id="rId40"/>
    <p:sldId id="272" r:id="rId41"/>
    <p:sldId id="273"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2" autoAdjust="0"/>
    <p:restoredTop sz="94649" autoAdjust="0"/>
  </p:normalViewPr>
  <p:slideViewPr>
    <p:cSldViewPr snapToGrid="0" snapToObjects="1">
      <p:cViewPr varScale="1">
        <p:scale>
          <a:sx n="100" d="100"/>
          <a:sy n="100" d="100"/>
        </p:scale>
        <p:origin x="-680" y="-104"/>
      </p:cViewPr>
      <p:guideLst>
        <p:guide orient="horz" pos="2160"/>
        <p:guide pos="2880"/>
      </p:guideLst>
    </p:cSldViewPr>
  </p:slideViewPr>
  <p:outlineViewPr>
    <p:cViewPr>
      <p:scale>
        <a:sx n="33" d="100"/>
        <a:sy n="33" d="100"/>
      </p:scale>
      <p:origin x="0" y="3731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notesMaster" Target="notesMasters/notes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4F6AF7-7E68-F945-A5AD-DA70E5369F7F}" type="datetimeFigureOut">
              <a:rPr lang="en-US" smtClean="0"/>
              <a:t>13/11/17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EAEFAC-5E7C-174F-AB4E-B1A47E0B948D}" type="slidenum">
              <a:rPr lang="en-US" smtClean="0"/>
              <a:t>‹#›</a:t>
            </a:fld>
            <a:endParaRPr lang="en-US"/>
          </a:p>
        </p:txBody>
      </p:sp>
    </p:spTree>
    <p:extLst>
      <p:ext uri="{BB962C8B-B14F-4D97-AF65-F5344CB8AC3E}">
        <p14:creationId xmlns:p14="http://schemas.microsoft.com/office/powerpoint/2010/main" val="240838675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00B91B-DE92-4476-A7AD-DE37DFAED821}" type="slidenum">
              <a:rPr lang="en-GB">
                <a:solidFill>
                  <a:prstClr val="black"/>
                </a:solidFill>
              </a:rPr>
              <a:pPr/>
              <a:t>24</a:t>
            </a:fld>
            <a:endParaRPr lang="en-GB">
              <a:solidFill>
                <a:prstClr val="black"/>
              </a:solidFill>
            </a:endParaRPr>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49B893-02F2-4376-B3B1-13BE4A1EF561}" type="slidenum">
              <a:rPr lang="en-GB">
                <a:solidFill>
                  <a:prstClr val="black"/>
                </a:solidFill>
              </a:rPr>
              <a:pPr/>
              <a:t>36</a:t>
            </a:fld>
            <a:endParaRPr lang="en-GB">
              <a:solidFill>
                <a:prstClr val="black"/>
              </a:solidFill>
            </a:endParaRPr>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DCC1D4-DDEF-416B-8805-B0AB0F253B73}" type="slidenum">
              <a:rPr lang="en-GB">
                <a:solidFill>
                  <a:prstClr val="black"/>
                </a:solidFill>
              </a:rPr>
              <a:pPr/>
              <a:t>37</a:t>
            </a:fld>
            <a:endParaRPr lang="en-GB">
              <a:solidFill>
                <a:prstClr val="black"/>
              </a:solidFill>
            </a:endParaRPr>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17E0D4-0BD3-4100-9164-F13F4EC0BE8C}" type="slidenum">
              <a:rPr lang="en-GB">
                <a:solidFill>
                  <a:prstClr val="black"/>
                </a:solidFill>
              </a:rPr>
              <a:pPr/>
              <a:t>38</a:t>
            </a:fld>
            <a:endParaRPr lang="en-GB">
              <a:solidFill>
                <a:prstClr val="black"/>
              </a:solidFill>
            </a:endParaRPr>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261356-5A09-47B9-A24F-9EF749F4946D}" type="slidenum">
              <a:rPr lang="en-GB">
                <a:solidFill>
                  <a:prstClr val="black"/>
                </a:solidFill>
              </a:rPr>
              <a:pPr/>
              <a:t>39</a:t>
            </a:fld>
            <a:endParaRPr lang="en-GB">
              <a:solidFill>
                <a:prstClr val="black"/>
              </a:solidFill>
            </a:endParaRPr>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707ADD-0834-4128-802C-7CAB1429D059}" type="slidenum">
              <a:rPr lang="en-GB">
                <a:solidFill>
                  <a:prstClr val="black"/>
                </a:solidFill>
              </a:rPr>
              <a:pPr/>
              <a:t>40</a:t>
            </a:fld>
            <a:endParaRPr lang="en-GB">
              <a:solidFill>
                <a:prstClr val="black"/>
              </a:solidFill>
            </a:endParaRPr>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3716F8-8680-4BD9-8671-445EFCCC65F6}" type="slidenum">
              <a:rPr lang="en-GB">
                <a:solidFill>
                  <a:prstClr val="black"/>
                </a:solidFill>
              </a:rPr>
              <a:pPr/>
              <a:t>25</a:t>
            </a:fld>
            <a:endParaRPr lang="en-GB">
              <a:solidFill>
                <a:prstClr val="black"/>
              </a:solidFill>
            </a:endParaRPr>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F4B797-89E7-4C30-94DF-44F2B4EC0EA2}" type="slidenum">
              <a:rPr lang="en-GB">
                <a:solidFill>
                  <a:prstClr val="black"/>
                </a:solidFill>
              </a:rPr>
              <a:pPr/>
              <a:t>26</a:t>
            </a:fld>
            <a:endParaRPr lang="en-GB">
              <a:solidFill>
                <a:prstClr val="black"/>
              </a:solidFill>
            </a:endParaRPr>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A6265F-112E-49F5-8FF0-E6D8890D7CFC}" type="slidenum">
              <a:rPr lang="en-GB">
                <a:solidFill>
                  <a:prstClr val="black"/>
                </a:solidFill>
              </a:rPr>
              <a:pPr/>
              <a:t>27</a:t>
            </a:fld>
            <a:endParaRPr lang="en-GB">
              <a:solidFill>
                <a:prstClr val="black"/>
              </a:solidFill>
            </a:endParaRPr>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454198-5FAB-4056-9EFB-83A361F96485}" type="slidenum">
              <a:rPr lang="en-GB">
                <a:solidFill>
                  <a:prstClr val="black"/>
                </a:solidFill>
              </a:rPr>
              <a:pPr/>
              <a:t>28</a:t>
            </a:fld>
            <a:endParaRPr lang="en-GB">
              <a:solidFill>
                <a:prstClr val="black"/>
              </a:solidFill>
            </a:endParaRPr>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C6ACCE-6FFE-4573-8127-587B4F08F502}" type="slidenum">
              <a:rPr lang="en-GB">
                <a:solidFill>
                  <a:prstClr val="black"/>
                </a:solidFill>
              </a:rPr>
              <a:pPr/>
              <a:t>29</a:t>
            </a:fld>
            <a:endParaRPr lang="en-GB">
              <a:solidFill>
                <a:prstClr val="black"/>
              </a:solidFill>
            </a:endParaRPr>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69785D-B71B-4136-A4BA-6FF4B7E8B5D3}" type="slidenum">
              <a:rPr lang="en-GB">
                <a:solidFill>
                  <a:prstClr val="black"/>
                </a:solidFill>
              </a:rPr>
              <a:pPr/>
              <a:t>30</a:t>
            </a:fld>
            <a:endParaRPr lang="en-GB">
              <a:solidFill>
                <a:prstClr val="black"/>
              </a:solidFill>
            </a:endParaRPr>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0B119B-CE1F-463C-8AF0-4DA5B514C170}" type="slidenum">
              <a:rPr lang="en-GB">
                <a:solidFill>
                  <a:prstClr val="black"/>
                </a:solidFill>
              </a:rPr>
              <a:pPr/>
              <a:t>34</a:t>
            </a:fld>
            <a:endParaRPr lang="en-GB">
              <a:solidFill>
                <a:prstClr val="black"/>
              </a:solidFill>
            </a:endParaRPr>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9282B8-2A67-42B0-A458-18A504DA3EB6}" type="slidenum">
              <a:rPr lang="en-GB">
                <a:solidFill>
                  <a:prstClr val="black"/>
                </a:solidFill>
              </a:rPr>
              <a:pPr/>
              <a:t>35</a:t>
            </a:fld>
            <a:endParaRPr lang="en-GB">
              <a:solidFill>
                <a:prstClr val="black"/>
              </a:solidFill>
            </a:endParaRPr>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828322-DAB1-EC40-86BF-95636614BB60}" type="datetimeFigureOut">
              <a:rPr lang="en-US" smtClean="0"/>
              <a:t>13/11/17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B1CCC5-808A-1843-AE43-8417A56F1DD8}" type="slidenum">
              <a:rPr lang="en-US" smtClean="0"/>
              <a:t>‹#›</a:t>
            </a:fld>
            <a:endParaRPr lang="en-US"/>
          </a:p>
        </p:txBody>
      </p:sp>
    </p:spTree>
    <p:extLst>
      <p:ext uri="{BB962C8B-B14F-4D97-AF65-F5344CB8AC3E}">
        <p14:creationId xmlns:p14="http://schemas.microsoft.com/office/powerpoint/2010/main" val="974069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828322-DAB1-EC40-86BF-95636614BB60}" type="datetimeFigureOut">
              <a:rPr lang="en-US" smtClean="0"/>
              <a:t>13/11/17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B1CCC5-808A-1843-AE43-8417A56F1DD8}" type="slidenum">
              <a:rPr lang="en-US" smtClean="0"/>
              <a:t>‹#›</a:t>
            </a:fld>
            <a:endParaRPr lang="en-US"/>
          </a:p>
        </p:txBody>
      </p:sp>
    </p:spTree>
    <p:extLst>
      <p:ext uri="{BB962C8B-B14F-4D97-AF65-F5344CB8AC3E}">
        <p14:creationId xmlns:p14="http://schemas.microsoft.com/office/powerpoint/2010/main" val="207262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828322-DAB1-EC40-86BF-95636614BB60}" type="datetimeFigureOut">
              <a:rPr lang="en-US" smtClean="0"/>
              <a:t>13/11/17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B1CCC5-808A-1843-AE43-8417A56F1DD8}" type="slidenum">
              <a:rPr lang="en-US" smtClean="0"/>
              <a:t>‹#›</a:t>
            </a:fld>
            <a:endParaRPr lang="en-US"/>
          </a:p>
        </p:txBody>
      </p:sp>
    </p:spTree>
    <p:extLst>
      <p:ext uri="{BB962C8B-B14F-4D97-AF65-F5344CB8AC3E}">
        <p14:creationId xmlns:p14="http://schemas.microsoft.com/office/powerpoint/2010/main" val="1333775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5" name="Footer Placeholder 4"/>
          <p:cNvSpPr>
            <a:spLocks noGrp="1"/>
          </p:cNvSpPr>
          <p:nvPr>
            <p:ph type="ftr" sz="quarter" idx="11"/>
          </p:nvPr>
        </p:nvSpPr>
        <p:spPr/>
        <p:txBody>
          <a:bodyPr/>
          <a:lstStyle>
            <a:lvl1pPr>
              <a:defRPr/>
            </a:lvl1pPr>
          </a:lstStyle>
          <a:p>
            <a:endParaRPr lang="en-GB" dirty="0">
              <a:solidFill>
                <a:srgbClr val="3333CC"/>
              </a:solidFill>
              <a:latin typeface="Comic Sans MS"/>
            </a:endParaRPr>
          </a:p>
        </p:txBody>
      </p:sp>
      <p:sp>
        <p:nvSpPr>
          <p:cNvPr id="6" name="Slide Number Placeholder 5"/>
          <p:cNvSpPr>
            <a:spLocks noGrp="1"/>
          </p:cNvSpPr>
          <p:nvPr>
            <p:ph type="sldNum" sz="quarter" idx="12"/>
          </p:nvPr>
        </p:nvSpPr>
        <p:spPr/>
        <p:txBody>
          <a:bodyPr/>
          <a:lstStyle>
            <a:lvl1pPr>
              <a:defRPr/>
            </a:lvl1pPr>
          </a:lstStyle>
          <a:p>
            <a:fld id="{2533A9EB-79F7-464B-87EA-8151E9BFE9D1}" type="slidenum">
              <a:rPr lang="en-GB">
                <a:solidFill>
                  <a:srgbClr val="3333CC"/>
                </a:solidFill>
                <a:latin typeface="Comic Sans MS"/>
              </a:rPr>
              <a:pPr/>
              <a:t>‹#›</a:t>
            </a:fld>
            <a:endParaRPr lang="en-GB">
              <a:solidFill>
                <a:srgbClr val="3333CC"/>
              </a:solidFill>
              <a:latin typeface="Comic Sans MS"/>
            </a:endParaRPr>
          </a:p>
        </p:txBody>
      </p:sp>
    </p:spTree>
    <p:extLst>
      <p:ext uri="{BB962C8B-B14F-4D97-AF65-F5344CB8AC3E}">
        <p14:creationId xmlns:p14="http://schemas.microsoft.com/office/powerpoint/2010/main" val="1298975087"/>
      </p:ext>
    </p:extLst>
  </p:cSld>
  <p:clrMapOvr>
    <a:masterClrMapping/>
  </p:clrMapOvr>
  <p:transition xmlns:p14="http://schemas.microsoft.com/office/powerpoint/2010/main">
    <p:check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solidFill>
                <a:srgbClr val="3333CC"/>
              </a:solidFill>
              <a:latin typeface="Comic Sans MS"/>
            </a:endParaRPr>
          </a:p>
        </p:txBody>
      </p:sp>
      <p:sp>
        <p:nvSpPr>
          <p:cNvPr id="5" name="Footer Placeholder 4"/>
          <p:cNvSpPr>
            <a:spLocks noGrp="1"/>
          </p:cNvSpPr>
          <p:nvPr>
            <p:ph type="ftr" sz="quarter" idx="11"/>
          </p:nvPr>
        </p:nvSpPr>
        <p:spPr/>
        <p:txBody>
          <a:bodyPr/>
          <a:lstStyle>
            <a:lvl1pPr>
              <a:defRPr/>
            </a:lvl1pPr>
          </a:lstStyle>
          <a:p>
            <a:endParaRPr lang="en-GB" dirty="0">
              <a:solidFill>
                <a:srgbClr val="3333CC"/>
              </a:solidFill>
              <a:latin typeface="Comic Sans MS"/>
            </a:endParaRPr>
          </a:p>
        </p:txBody>
      </p:sp>
      <p:sp>
        <p:nvSpPr>
          <p:cNvPr id="6" name="Slide Number Placeholder 5"/>
          <p:cNvSpPr>
            <a:spLocks noGrp="1"/>
          </p:cNvSpPr>
          <p:nvPr>
            <p:ph type="sldNum" sz="quarter" idx="12"/>
          </p:nvPr>
        </p:nvSpPr>
        <p:spPr/>
        <p:txBody>
          <a:bodyPr/>
          <a:lstStyle>
            <a:lvl1pPr>
              <a:defRPr/>
            </a:lvl1pPr>
          </a:lstStyle>
          <a:p>
            <a:fld id="{E26CA5D2-0014-444A-8322-9834B7E5AFAB}" type="slidenum">
              <a:rPr lang="en-GB">
                <a:solidFill>
                  <a:srgbClr val="3333CC"/>
                </a:solidFill>
                <a:latin typeface="Comic Sans MS"/>
              </a:rPr>
              <a:pPr/>
              <a:t>‹#›</a:t>
            </a:fld>
            <a:endParaRPr lang="en-GB">
              <a:solidFill>
                <a:srgbClr val="3333CC"/>
              </a:solidFill>
              <a:latin typeface="Comic Sans MS"/>
            </a:endParaRPr>
          </a:p>
        </p:txBody>
      </p:sp>
    </p:spTree>
    <p:extLst>
      <p:ext uri="{BB962C8B-B14F-4D97-AF65-F5344CB8AC3E}">
        <p14:creationId xmlns:p14="http://schemas.microsoft.com/office/powerpoint/2010/main" val="2678389224"/>
      </p:ext>
    </p:extLst>
  </p:cSld>
  <p:clrMapOvr>
    <a:masterClrMapping/>
  </p:clrMapOvr>
  <p:transition xmlns:p14="http://schemas.microsoft.com/office/powerpoint/2010/main">
    <p:checke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Footer Placeholder 4"/>
          <p:cNvSpPr>
            <a:spLocks noGrp="1"/>
          </p:cNvSpPr>
          <p:nvPr>
            <p:ph type="ftr" sz="quarter" idx="11"/>
          </p:nvPr>
        </p:nvSpPr>
        <p:spPr/>
        <p:txBody>
          <a:bodyPr/>
          <a:lstStyle>
            <a:lvl1pPr>
              <a:defRPr/>
            </a:lvl1pPr>
          </a:lstStyle>
          <a:p>
            <a:endParaRPr lang="en-GB" dirty="0">
              <a:solidFill>
                <a:srgbClr val="3333CC"/>
              </a:solidFill>
              <a:latin typeface="Comic Sans MS"/>
            </a:endParaRPr>
          </a:p>
        </p:txBody>
      </p:sp>
      <p:sp>
        <p:nvSpPr>
          <p:cNvPr id="6" name="Slide Number Placeholder 5"/>
          <p:cNvSpPr>
            <a:spLocks noGrp="1"/>
          </p:cNvSpPr>
          <p:nvPr>
            <p:ph type="sldNum" sz="quarter" idx="12"/>
          </p:nvPr>
        </p:nvSpPr>
        <p:spPr/>
        <p:txBody>
          <a:bodyPr/>
          <a:lstStyle>
            <a:lvl1pPr>
              <a:defRPr/>
            </a:lvl1pPr>
          </a:lstStyle>
          <a:p>
            <a:fld id="{6266254D-B0B9-4CED-90C2-9596F2FEA9DE}" type="slidenum">
              <a:rPr lang="en-GB">
                <a:solidFill>
                  <a:srgbClr val="3333CC"/>
                </a:solidFill>
                <a:latin typeface="Comic Sans MS"/>
              </a:rPr>
              <a:pPr/>
              <a:t>‹#›</a:t>
            </a:fld>
            <a:endParaRPr lang="en-GB">
              <a:solidFill>
                <a:srgbClr val="3333CC"/>
              </a:solidFill>
              <a:latin typeface="Comic Sans MS"/>
            </a:endParaRPr>
          </a:p>
        </p:txBody>
      </p:sp>
    </p:spTree>
    <p:extLst>
      <p:ext uri="{BB962C8B-B14F-4D97-AF65-F5344CB8AC3E}">
        <p14:creationId xmlns:p14="http://schemas.microsoft.com/office/powerpoint/2010/main" val="3528868124"/>
      </p:ext>
    </p:extLst>
  </p:cSld>
  <p:clrMapOvr>
    <a:masterClrMapping/>
  </p:clrMapOvr>
  <p:transition xmlns:p14="http://schemas.microsoft.com/office/powerpoint/2010/main">
    <p:checke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dirty="0">
              <a:solidFill>
                <a:srgbClr val="3333CC"/>
              </a:solidFill>
              <a:latin typeface="Comic Sans MS"/>
            </a:endParaRPr>
          </a:p>
        </p:txBody>
      </p:sp>
      <p:sp>
        <p:nvSpPr>
          <p:cNvPr id="6" name="Footer Placeholder 5"/>
          <p:cNvSpPr>
            <a:spLocks noGrp="1"/>
          </p:cNvSpPr>
          <p:nvPr>
            <p:ph type="ftr" sz="quarter" idx="11"/>
          </p:nvPr>
        </p:nvSpPr>
        <p:spPr/>
        <p:txBody>
          <a:bodyPr/>
          <a:lstStyle>
            <a:lvl1pPr>
              <a:defRPr/>
            </a:lvl1pPr>
          </a:lstStyle>
          <a:p>
            <a:endParaRPr lang="en-GB" dirty="0">
              <a:solidFill>
                <a:srgbClr val="3333CC"/>
              </a:solidFill>
              <a:latin typeface="Comic Sans MS"/>
            </a:endParaRPr>
          </a:p>
        </p:txBody>
      </p:sp>
      <p:sp>
        <p:nvSpPr>
          <p:cNvPr id="7" name="Slide Number Placeholder 6"/>
          <p:cNvSpPr>
            <a:spLocks noGrp="1"/>
          </p:cNvSpPr>
          <p:nvPr>
            <p:ph type="sldNum" sz="quarter" idx="12"/>
          </p:nvPr>
        </p:nvSpPr>
        <p:spPr/>
        <p:txBody>
          <a:bodyPr/>
          <a:lstStyle>
            <a:lvl1pPr>
              <a:defRPr/>
            </a:lvl1pPr>
          </a:lstStyle>
          <a:p>
            <a:fld id="{DC264B2D-D670-4E3F-9683-FC734E529D44}" type="slidenum">
              <a:rPr lang="en-GB">
                <a:solidFill>
                  <a:srgbClr val="3333CC"/>
                </a:solidFill>
                <a:latin typeface="Comic Sans MS"/>
              </a:rPr>
              <a:pPr/>
              <a:t>‹#›</a:t>
            </a:fld>
            <a:endParaRPr lang="en-GB">
              <a:solidFill>
                <a:srgbClr val="3333CC"/>
              </a:solidFill>
              <a:latin typeface="Comic Sans MS"/>
            </a:endParaRPr>
          </a:p>
        </p:txBody>
      </p:sp>
    </p:spTree>
    <p:extLst>
      <p:ext uri="{BB962C8B-B14F-4D97-AF65-F5344CB8AC3E}">
        <p14:creationId xmlns:p14="http://schemas.microsoft.com/office/powerpoint/2010/main" val="3864585734"/>
      </p:ext>
    </p:extLst>
  </p:cSld>
  <p:clrMapOvr>
    <a:masterClrMapping/>
  </p:clrMapOvr>
  <p:transition xmlns:p14="http://schemas.microsoft.com/office/powerpoint/2010/main">
    <p:checke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Footer Placeholder 7"/>
          <p:cNvSpPr>
            <a:spLocks noGrp="1"/>
          </p:cNvSpPr>
          <p:nvPr>
            <p:ph type="ftr" sz="quarter" idx="11"/>
          </p:nvPr>
        </p:nvSpPr>
        <p:spPr/>
        <p:txBody>
          <a:bodyPr/>
          <a:lstStyle>
            <a:lvl1pPr>
              <a:defRPr/>
            </a:lvl1pPr>
          </a:lstStyle>
          <a:p>
            <a:endParaRPr lang="en-GB" dirty="0">
              <a:solidFill>
                <a:srgbClr val="3333CC"/>
              </a:solidFill>
              <a:latin typeface="Comic Sans MS"/>
            </a:endParaRPr>
          </a:p>
        </p:txBody>
      </p:sp>
      <p:sp>
        <p:nvSpPr>
          <p:cNvPr id="9" name="Slide Number Placeholder 8"/>
          <p:cNvSpPr>
            <a:spLocks noGrp="1"/>
          </p:cNvSpPr>
          <p:nvPr>
            <p:ph type="sldNum" sz="quarter" idx="12"/>
          </p:nvPr>
        </p:nvSpPr>
        <p:spPr/>
        <p:txBody>
          <a:bodyPr/>
          <a:lstStyle>
            <a:lvl1pPr>
              <a:defRPr/>
            </a:lvl1pPr>
          </a:lstStyle>
          <a:p>
            <a:fld id="{1484A603-1422-4863-A2C2-CB3615B872B2}" type="slidenum">
              <a:rPr lang="en-GB">
                <a:solidFill>
                  <a:srgbClr val="3333CC"/>
                </a:solidFill>
                <a:latin typeface="Comic Sans MS"/>
              </a:rPr>
              <a:pPr/>
              <a:t>‹#›</a:t>
            </a:fld>
            <a:endParaRPr lang="en-GB">
              <a:solidFill>
                <a:srgbClr val="3333CC"/>
              </a:solidFill>
              <a:latin typeface="Comic Sans MS"/>
            </a:endParaRPr>
          </a:p>
        </p:txBody>
      </p:sp>
    </p:spTree>
    <p:extLst>
      <p:ext uri="{BB962C8B-B14F-4D97-AF65-F5344CB8AC3E}">
        <p14:creationId xmlns:p14="http://schemas.microsoft.com/office/powerpoint/2010/main" val="1868618485"/>
      </p:ext>
    </p:extLst>
  </p:cSld>
  <p:clrMapOvr>
    <a:masterClrMapping/>
  </p:clrMapOvr>
  <p:transition xmlns:p14="http://schemas.microsoft.com/office/powerpoint/2010/main">
    <p:checke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Slide Number Placeholder 4"/>
          <p:cNvSpPr>
            <a:spLocks noGrp="1"/>
          </p:cNvSpPr>
          <p:nvPr>
            <p:ph type="sldNum" sz="quarter" idx="12"/>
          </p:nvPr>
        </p:nvSpPr>
        <p:spPr/>
        <p:txBody>
          <a:bodyPr/>
          <a:lstStyle>
            <a:lvl1pPr>
              <a:defRPr/>
            </a:lvl1pPr>
          </a:lstStyle>
          <a:p>
            <a:fld id="{A829FF3A-1450-4538-9FF0-F564D970086E}" type="slidenum">
              <a:rPr lang="en-GB">
                <a:solidFill>
                  <a:srgbClr val="3333CC"/>
                </a:solidFill>
                <a:latin typeface="Comic Sans MS"/>
              </a:rPr>
              <a:pPr/>
              <a:t>‹#›</a:t>
            </a:fld>
            <a:endParaRPr lang="en-GB">
              <a:solidFill>
                <a:srgbClr val="3333CC"/>
              </a:solidFill>
              <a:latin typeface="Comic Sans MS"/>
            </a:endParaRPr>
          </a:p>
        </p:txBody>
      </p:sp>
    </p:spTree>
    <p:extLst>
      <p:ext uri="{BB962C8B-B14F-4D97-AF65-F5344CB8AC3E}">
        <p14:creationId xmlns:p14="http://schemas.microsoft.com/office/powerpoint/2010/main" val="3359255092"/>
      </p:ext>
    </p:extLst>
  </p:cSld>
  <p:clrMapOvr>
    <a:masterClrMapping/>
  </p:clrMapOvr>
  <p:transition xmlns:p14="http://schemas.microsoft.com/office/powerpoint/2010/main">
    <p:checke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vl1pPr>
          </a:lstStyle>
          <a:p>
            <a:fld id="{6AD84591-F39C-42AF-B005-47F5FD1E1138}" type="slidenum">
              <a:rPr lang="en-GB">
                <a:solidFill>
                  <a:srgbClr val="3333CC"/>
                </a:solidFill>
                <a:latin typeface="Comic Sans MS"/>
              </a:rPr>
              <a:pPr/>
              <a:t>‹#›</a:t>
            </a:fld>
            <a:endParaRPr lang="en-GB">
              <a:solidFill>
                <a:srgbClr val="3333CC"/>
              </a:solidFill>
              <a:latin typeface="Comic Sans MS"/>
            </a:endParaRPr>
          </a:p>
        </p:txBody>
      </p:sp>
    </p:spTree>
    <p:extLst>
      <p:ext uri="{BB962C8B-B14F-4D97-AF65-F5344CB8AC3E}">
        <p14:creationId xmlns:p14="http://schemas.microsoft.com/office/powerpoint/2010/main" val="3216941524"/>
      </p:ext>
    </p:extLst>
  </p:cSld>
  <p:clrMapOvr>
    <a:masterClrMapping/>
  </p:clrMapOvr>
  <p:transition xmlns:p14="http://schemas.microsoft.com/office/powerpoint/2010/main">
    <p:checke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solidFill>
                  <a:srgbClr val="3333CC"/>
                </a:solidFill>
                <a:latin typeface="Comic Sans MS"/>
              </a:rPr>
              <a:t>Semester 1 2004</a:t>
            </a:r>
            <a:endParaRPr lang="en-GB">
              <a:solidFill>
                <a:srgbClr val="3333CC"/>
              </a:solidFill>
              <a:latin typeface="Comic Sans MS"/>
            </a:endParaRPr>
          </a:p>
        </p:txBody>
      </p:sp>
      <p:sp>
        <p:nvSpPr>
          <p:cNvPr id="6" name="Footer Placeholder 5"/>
          <p:cNvSpPr>
            <a:spLocks noGrp="1"/>
          </p:cNvSpPr>
          <p:nvPr>
            <p:ph type="ftr" sz="quarter" idx="11"/>
          </p:nvPr>
        </p:nvSpPr>
        <p:spPr/>
        <p:txBody>
          <a:bodyPr/>
          <a:lstStyle>
            <a:lvl1pPr>
              <a:defRPr/>
            </a:lvl1pPr>
          </a:lstStyle>
          <a:p>
            <a:r>
              <a:rPr lang="en-GB">
                <a:solidFill>
                  <a:srgbClr val="3333CC"/>
                </a:solidFill>
                <a:latin typeface="Comic Sans MS"/>
              </a:rPr>
              <a:t>University of Edinburgh Management School</a:t>
            </a:r>
          </a:p>
          <a:p>
            <a:r>
              <a:rPr lang="en-GB">
                <a:solidFill>
                  <a:srgbClr val="3333CC"/>
                </a:solidFill>
                <a:latin typeface="Comic Sans MS"/>
              </a:rPr>
              <a:t>Full Time</a:t>
            </a:r>
          </a:p>
        </p:txBody>
      </p:sp>
      <p:sp>
        <p:nvSpPr>
          <p:cNvPr id="7" name="Slide Number Placeholder 6"/>
          <p:cNvSpPr>
            <a:spLocks noGrp="1"/>
          </p:cNvSpPr>
          <p:nvPr>
            <p:ph type="sldNum" sz="quarter" idx="12"/>
          </p:nvPr>
        </p:nvSpPr>
        <p:spPr/>
        <p:txBody>
          <a:bodyPr/>
          <a:lstStyle>
            <a:lvl1pPr>
              <a:defRPr/>
            </a:lvl1pPr>
          </a:lstStyle>
          <a:p>
            <a:fld id="{17D55603-D63E-4D3C-B731-DB248351654A}" type="slidenum">
              <a:rPr lang="en-GB">
                <a:solidFill>
                  <a:srgbClr val="3333CC"/>
                </a:solidFill>
                <a:latin typeface="Comic Sans MS"/>
              </a:rPr>
              <a:pPr/>
              <a:t>‹#›</a:t>
            </a:fld>
            <a:endParaRPr lang="en-GB">
              <a:solidFill>
                <a:srgbClr val="3333CC"/>
              </a:solidFill>
              <a:latin typeface="Comic Sans MS"/>
            </a:endParaRPr>
          </a:p>
        </p:txBody>
      </p:sp>
    </p:spTree>
    <p:extLst>
      <p:ext uri="{BB962C8B-B14F-4D97-AF65-F5344CB8AC3E}">
        <p14:creationId xmlns:p14="http://schemas.microsoft.com/office/powerpoint/2010/main" val="2539791849"/>
      </p:ext>
    </p:extLst>
  </p:cSld>
  <p:clrMapOvr>
    <a:masterClrMapping/>
  </p:clrMapOvr>
  <p:transition xmlns:p14="http://schemas.microsoft.com/office/powerpoint/2010/main">
    <p:check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828322-DAB1-EC40-86BF-95636614BB60}" type="datetimeFigureOut">
              <a:rPr lang="en-US" smtClean="0"/>
              <a:t>13/11/17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B1CCC5-808A-1843-AE43-8417A56F1DD8}" type="slidenum">
              <a:rPr lang="en-US" smtClean="0"/>
              <a:t>‹#›</a:t>
            </a:fld>
            <a:endParaRPr lang="en-US"/>
          </a:p>
        </p:txBody>
      </p:sp>
    </p:spTree>
    <p:extLst>
      <p:ext uri="{BB962C8B-B14F-4D97-AF65-F5344CB8AC3E}">
        <p14:creationId xmlns:p14="http://schemas.microsoft.com/office/powerpoint/2010/main" val="39284776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lvl1pPr>
              <a:defRPr/>
            </a:lvl1pPr>
          </a:lstStyle>
          <a:p>
            <a:fld id="{B91F2EC3-8224-4A4D-AE7E-EE74DFAE7057}" type="slidenum">
              <a:rPr lang="en-GB">
                <a:solidFill>
                  <a:srgbClr val="3333CC"/>
                </a:solidFill>
                <a:latin typeface="Comic Sans MS"/>
              </a:rPr>
              <a:pPr/>
              <a:t>‹#›</a:t>
            </a:fld>
            <a:endParaRPr lang="en-GB">
              <a:solidFill>
                <a:srgbClr val="3333CC"/>
              </a:solidFill>
              <a:latin typeface="Comic Sans MS"/>
            </a:endParaRPr>
          </a:p>
        </p:txBody>
      </p:sp>
    </p:spTree>
    <p:extLst>
      <p:ext uri="{BB962C8B-B14F-4D97-AF65-F5344CB8AC3E}">
        <p14:creationId xmlns:p14="http://schemas.microsoft.com/office/powerpoint/2010/main" val="72007342"/>
      </p:ext>
    </p:extLst>
  </p:cSld>
  <p:clrMapOvr>
    <a:masterClrMapping/>
  </p:clrMapOvr>
  <p:transition xmlns:p14="http://schemas.microsoft.com/office/powerpoint/2010/main">
    <p:checke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12"/>
          </p:nvPr>
        </p:nvSpPr>
        <p:spPr/>
        <p:txBody>
          <a:bodyPr/>
          <a:lstStyle>
            <a:lvl1pPr>
              <a:defRPr/>
            </a:lvl1pPr>
          </a:lstStyle>
          <a:p>
            <a:fld id="{D1D3ED43-3ED1-4BC9-B1B2-8F1C85ED102B}" type="slidenum">
              <a:rPr lang="en-GB">
                <a:solidFill>
                  <a:srgbClr val="3333CC"/>
                </a:solidFill>
                <a:latin typeface="Comic Sans MS"/>
              </a:rPr>
              <a:pPr/>
              <a:t>‹#›</a:t>
            </a:fld>
            <a:endParaRPr lang="en-GB">
              <a:solidFill>
                <a:srgbClr val="3333CC"/>
              </a:solidFill>
              <a:latin typeface="Comic Sans MS"/>
            </a:endParaRPr>
          </a:p>
        </p:txBody>
      </p:sp>
    </p:spTree>
    <p:extLst>
      <p:ext uri="{BB962C8B-B14F-4D97-AF65-F5344CB8AC3E}">
        <p14:creationId xmlns:p14="http://schemas.microsoft.com/office/powerpoint/2010/main" val="1245200659"/>
      </p:ext>
    </p:extLst>
  </p:cSld>
  <p:clrMapOvr>
    <a:masterClrMapping/>
  </p:clrMapOvr>
  <p:transition xmlns:p14="http://schemas.microsoft.com/office/powerpoint/2010/main">
    <p:checke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791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304800"/>
            <a:ext cx="56769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12"/>
          </p:nvPr>
        </p:nvSpPr>
        <p:spPr/>
        <p:txBody>
          <a:bodyPr/>
          <a:lstStyle>
            <a:lvl1pPr>
              <a:defRPr/>
            </a:lvl1pPr>
          </a:lstStyle>
          <a:p>
            <a:fld id="{EE1E9605-0204-47C5-9D25-F65C9A6D9B12}" type="slidenum">
              <a:rPr lang="en-GB">
                <a:solidFill>
                  <a:srgbClr val="3333CC"/>
                </a:solidFill>
                <a:latin typeface="Comic Sans MS"/>
              </a:rPr>
              <a:pPr/>
              <a:t>‹#›</a:t>
            </a:fld>
            <a:endParaRPr lang="en-GB">
              <a:solidFill>
                <a:srgbClr val="3333CC"/>
              </a:solidFill>
              <a:latin typeface="Comic Sans MS"/>
            </a:endParaRPr>
          </a:p>
        </p:txBody>
      </p:sp>
    </p:spTree>
    <p:extLst>
      <p:ext uri="{BB962C8B-B14F-4D97-AF65-F5344CB8AC3E}">
        <p14:creationId xmlns:p14="http://schemas.microsoft.com/office/powerpoint/2010/main" val="2732488092"/>
      </p:ext>
    </p:extLst>
  </p:cSld>
  <p:clrMapOvr>
    <a:masterClrMapping/>
  </p:clrMapOvr>
  <p:transition xmlns:p14="http://schemas.microsoft.com/office/powerpoint/2010/main">
    <p:check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828322-DAB1-EC40-86BF-95636614BB60}" type="datetimeFigureOut">
              <a:rPr lang="en-US" smtClean="0"/>
              <a:t>13/11/17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B1CCC5-808A-1843-AE43-8417A56F1DD8}" type="slidenum">
              <a:rPr lang="en-US" smtClean="0"/>
              <a:t>‹#›</a:t>
            </a:fld>
            <a:endParaRPr lang="en-US"/>
          </a:p>
        </p:txBody>
      </p:sp>
    </p:spTree>
    <p:extLst>
      <p:ext uri="{BB962C8B-B14F-4D97-AF65-F5344CB8AC3E}">
        <p14:creationId xmlns:p14="http://schemas.microsoft.com/office/powerpoint/2010/main" val="1548849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828322-DAB1-EC40-86BF-95636614BB60}" type="datetimeFigureOut">
              <a:rPr lang="en-US" smtClean="0"/>
              <a:t>13/11/17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B1CCC5-808A-1843-AE43-8417A56F1DD8}" type="slidenum">
              <a:rPr lang="en-US" smtClean="0"/>
              <a:t>‹#›</a:t>
            </a:fld>
            <a:endParaRPr lang="en-US"/>
          </a:p>
        </p:txBody>
      </p:sp>
    </p:spTree>
    <p:extLst>
      <p:ext uri="{BB962C8B-B14F-4D97-AF65-F5344CB8AC3E}">
        <p14:creationId xmlns:p14="http://schemas.microsoft.com/office/powerpoint/2010/main" val="2282112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828322-DAB1-EC40-86BF-95636614BB60}" type="datetimeFigureOut">
              <a:rPr lang="en-US" smtClean="0"/>
              <a:t>13/11/17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B1CCC5-808A-1843-AE43-8417A56F1DD8}" type="slidenum">
              <a:rPr lang="en-US" smtClean="0"/>
              <a:t>‹#›</a:t>
            </a:fld>
            <a:endParaRPr lang="en-US"/>
          </a:p>
        </p:txBody>
      </p:sp>
    </p:spTree>
    <p:extLst>
      <p:ext uri="{BB962C8B-B14F-4D97-AF65-F5344CB8AC3E}">
        <p14:creationId xmlns:p14="http://schemas.microsoft.com/office/powerpoint/2010/main" val="2460844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828322-DAB1-EC40-86BF-95636614BB60}" type="datetimeFigureOut">
              <a:rPr lang="en-US" smtClean="0"/>
              <a:t>13/11/17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B1CCC5-808A-1843-AE43-8417A56F1DD8}" type="slidenum">
              <a:rPr lang="en-US" smtClean="0"/>
              <a:t>‹#›</a:t>
            </a:fld>
            <a:endParaRPr lang="en-US"/>
          </a:p>
        </p:txBody>
      </p:sp>
    </p:spTree>
    <p:extLst>
      <p:ext uri="{BB962C8B-B14F-4D97-AF65-F5344CB8AC3E}">
        <p14:creationId xmlns:p14="http://schemas.microsoft.com/office/powerpoint/2010/main" val="2721793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828322-DAB1-EC40-86BF-95636614BB60}" type="datetimeFigureOut">
              <a:rPr lang="en-US" smtClean="0"/>
              <a:t>13/11/17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B1CCC5-808A-1843-AE43-8417A56F1DD8}" type="slidenum">
              <a:rPr lang="en-US" smtClean="0"/>
              <a:t>‹#›</a:t>
            </a:fld>
            <a:endParaRPr lang="en-US"/>
          </a:p>
        </p:txBody>
      </p:sp>
    </p:spTree>
    <p:extLst>
      <p:ext uri="{BB962C8B-B14F-4D97-AF65-F5344CB8AC3E}">
        <p14:creationId xmlns:p14="http://schemas.microsoft.com/office/powerpoint/2010/main" val="3833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828322-DAB1-EC40-86BF-95636614BB60}" type="datetimeFigureOut">
              <a:rPr lang="en-US" smtClean="0"/>
              <a:t>13/11/17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B1CCC5-808A-1843-AE43-8417A56F1DD8}" type="slidenum">
              <a:rPr lang="en-US" smtClean="0"/>
              <a:t>‹#›</a:t>
            </a:fld>
            <a:endParaRPr lang="en-US"/>
          </a:p>
        </p:txBody>
      </p:sp>
    </p:spTree>
    <p:extLst>
      <p:ext uri="{BB962C8B-B14F-4D97-AF65-F5344CB8AC3E}">
        <p14:creationId xmlns:p14="http://schemas.microsoft.com/office/powerpoint/2010/main" val="2635418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828322-DAB1-EC40-86BF-95636614BB60}" type="datetimeFigureOut">
              <a:rPr lang="en-US" smtClean="0"/>
              <a:t>13/11/17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B1CCC5-808A-1843-AE43-8417A56F1DD8}" type="slidenum">
              <a:rPr lang="en-US" smtClean="0"/>
              <a:t>‹#›</a:t>
            </a:fld>
            <a:endParaRPr lang="en-US"/>
          </a:p>
        </p:txBody>
      </p:sp>
    </p:spTree>
    <p:extLst>
      <p:ext uri="{BB962C8B-B14F-4D97-AF65-F5344CB8AC3E}">
        <p14:creationId xmlns:p14="http://schemas.microsoft.com/office/powerpoint/2010/main" val="108710566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828322-DAB1-EC40-86BF-95636614BB60}" type="datetimeFigureOut">
              <a:rPr lang="en-US" smtClean="0"/>
              <a:t>13/11/17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B1CCC5-808A-1843-AE43-8417A56F1DD8}" type="slidenum">
              <a:rPr lang="en-US" smtClean="0"/>
              <a:t>‹#›</a:t>
            </a:fld>
            <a:endParaRPr lang="en-US"/>
          </a:p>
        </p:txBody>
      </p:sp>
    </p:spTree>
    <p:extLst>
      <p:ext uri="{BB962C8B-B14F-4D97-AF65-F5344CB8AC3E}">
        <p14:creationId xmlns:p14="http://schemas.microsoft.com/office/powerpoint/2010/main" val="17961665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7" name="Picture 13"/>
          <p:cNvPicPr>
            <a:picLocks noChangeAspect="1" noChangeArrowheads="1"/>
          </p:cNvPicPr>
          <p:nvPr userDrawn="1"/>
        </p:nvPicPr>
        <p:blipFill>
          <a:blip r:embed="rId13" cstate="print"/>
          <a:srcRect/>
          <a:stretch>
            <a:fillRect/>
          </a:stretch>
        </p:blipFill>
        <p:spPr bwMode="auto">
          <a:xfrm>
            <a:off x="0" y="0"/>
            <a:ext cx="9144000" cy="6872288"/>
          </a:xfrm>
          <a:prstGeom prst="rect">
            <a:avLst/>
          </a:prstGeom>
          <a:noFill/>
          <a:ln w="9525">
            <a:noFill/>
            <a:miter lim="800000"/>
            <a:headEnd/>
            <a:tailEnd/>
          </a:ln>
          <a:effectLst/>
        </p:spPr>
      </p:pic>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6" name="Rectangle 2"/>
          <p:cNvSpPr>
            <a:spLocks noGrp="1" noChangeArrowheads="1"/>
          </p:cNvSpPr>
          <p:nvPr>
            <p:ph type="title"/>
          </p:nvPr>
        </p:nvSpPr>
        <p:spPr bwMode="auto">
          <a:xfrm>
            <a:off x="1447800" y="304800"/>
            <a:ext cx="6324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8" name="Rectangle 4"/>
          <p:cNvSpPr>
            <a:spLocks noGrp="1" noChangeArrowheads="1"/>
          </p:cNvSpPr>
          <p:nvPr>
            <p:ph type="dt" sz="half" idx="2"/>
          </p:nvPr>
        </p:nvSpPr>
        <p:spPr bwMode="auto">
          <a:xfrm>
            <a:off x="685800" y="64770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900" b="0">
                <a:solidFill>
                  <a:schemeClr val="accent2"/>
                </a:solidFill>
                <a:latin typeface="+mn-lt"/>
              </a:defRPr>
            </a:lvl1pPr>
          </a:lstStyle>
          <a:p>
            <a:pPr defTabSz="914400" fontAlgn="base">
              <a:spcBef>
                <a:spcPct val="0"/>
              </a:spcBef>
              <a:spcAft>
                <a:spcPct val="0"/>
              </a:spcAft>
            </a:pPr>
            <a:endParaRPr lang="en-GB" dirty="0">
              <a:solidFill>
                <a:srgbClr val="3333CC"/>
              </a:solidFill>
              <a:latin typeface="Comic Sans MS"/>
            </a:endParaRPr>
          </a:p>
        </p:txBody>
      </p:sp>
      <p:sp>
        <p:nvSpPr>
          <p:cNvPr id="1029" name="Rectangle 5"/>
          <p:cNvSpPr>
            <a:spLocks noGrp="1" noChangeArrowheads="1"/>
          </p:cNvSpPr>
          <p:nvPr>
            <p:ph type="ftr" sz="quarter" idx="3"/>
          </p:nvPr>
        </p:nvSpPr>
        <p:spPr bwMode="auto">
          <a:xfrm>
            <a:off x="3124200" y="64770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900" b="0">
                <a:solidFill>
                  <a:schemeClr val="accent2"/>
                </a:solidFill>
                <a:latin typeface="+mn-lt"/>
              </a:defRPr>
            </a:lvl1pPr>
          </a:lstStyle>
          <a:p>
            <a:pPr defTabSz="914400" fontAlgn="base">
              <a:spcBef>
                <a:spcPct val="0"/>
              </a:spcBef>
              <a:spcAft>
                <a:spcPct val="0"/>
              </a:spcAft>
            </a:pPr>
            <a:endParaRPr lang="en-GB" dirty="0">
              <a:solidFill>
                <a:srgbClr val="3333CC"/>
              </a:solidFill>
              <a:latin typeface="Comic Sans MS"/>
            </a:endParaRPr>
          </a:p>
        </p:txBody>
      </p:sp>
      <p:sp>
        <p:nvSpPr>
          <p:cNvPr id="1030" name="Rectangle 6"/>
          <p:cNvSpPr>
            <a:spLocks noGrp="1" noChangeArrowheads="1"/>
          </p:cNvSpPr>
          <p:nvPr>
            <p:ph type="sldNum" sz="quarter" idx="4"/>
          </p:nvPr>
        </p:nvSpPr>
        <p:spPr bwMode="auto">
          <a:xfrm>
            <a:off x="6553200" y="64770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b="0">
                <a:solidFill>
                  <a:schemeClr val="accent2"/>
                </a:solidFill>
                <a:latin typeface="+mn-lt"/>
              </a:defRPr>
            </a:lvl1pPr>
          </a:lstStyle>
          <a:p>
            <a:pPr defTabSz="914400" fontAlgn="base">
              <a:spcBef>
                <a:spcPct val="0"/>
              </a:spcBef>
              <a:spcAft>
                <a:spcPct val="0"/>
              </a:spcAft>
            </a:pPr>
            <a:fld id="{A5985836-6786-4442-A50A-62E03115EB9E}" type="slidenum">
              <a:rPr lang="en-GB">
                <a:solidFill>
                  <a:srgbClr val="3333CC"/>
                </a:solidFill>
                <a:latin typeface="Comic Sans MS"/>
              </a:rPr>
              <a:pPr defTabSz="914400" fontAlgn="base">
                <a:spcBef>
                  <a:spcPct val="0"/>
                </a:spcBef>
                <a:spcAft>
                  <a:spcPct val="0"/>
                </a:spcAft>
              </a:pPr>
              <a:t>‹#›</a:t>
            </a:fld>
            <a:endParaRPr lang="en-GB">
              <a:solidFill>
                <a:srgbClr val="3333CC"/>
              </a:solidFill>
              <a:latin typeface="Comic Sans MS"/>
            </a:endParaRPr>
          </a:p>
        </p:txBody>
      </p:sp>
      <p:sp>
        <p:nvSpPr>
          <p:cNvPr id="1038" name="Text Box 14"/>
          <p:cNvSpPr txBox="1">
            <a:spLocks noChangeArrowheads="1"/>
          </p:cNvSpPr>
          <p:nvPr userDrawn="1"/>
        </p:nvSpPr>
        <p:spPr bwMode="auto">
          <a:xfrm>
            <a:off x="1371600" y="4763"/>
            <a:ext cx="1506538" cy="274637"/>
          </a:xfrm>
          <a:prstGeom prst="rect">
            <a:avLst/>
          </a:prstGeom>
          <a:noFill/>
          <a:ln w="9525">
            <a:noFill/>
            <a:miter lim="800000"/>
            <a:headEnd/>
            <a:tailEnd/>
          </a:ln>
          <a:effectLst/>
        </p:spPr>
        <p:txBody>
          <a:bodyPr wrap="none">
            <a:spAutoFit/>
          </a:bodyPr>
          <a:lstStyle/>
          <a:p>
            <a:pPr defTabSz="914400" fontAlgn="base">
              <a:spcBef>
                <a:spcPct val="0"/>
              </a:spcBef>
              <a:spcAft>
                <a:spcPct val="0"/>
              </a:spcAft>
            </a:pPr>
            <a:r>
              <a:rPr lang="en-GB" sz="1200" b="1">
                <a:solidFill>
                  <a:srgbClr val="3333CC"/>
                </a:solidFill>
                <a:latin typeface="Comic Sans MS" pitchFamily="66" charset="0"/>
              </a:rPr>
              <a:t>Working in Teams</a:t>
            </a:r>
          </a:p>
        </p:txBody>
      </p:sp>
      <p:pic>
        <p:nvPicPr>
          <p:cNvPr id="1039" name="Picture 15"/>
          <p:cNvPicPr>
            <a:picLocks noChangeAspect="1" noChangeArrowheads="1"/>
          </p:cNvPicPr>
          <p:nvPr userDrawn="1"/>
        </p:nvPicPr>
        <p:blipFill>
          <a:blip r:embed="rId14" cstate="print"/>
          <a:srcRect/>
          <a:stretch>
            <a:fillRect/>
          </a:stretch>
        </p:blipFill>
        <p:spPr bwMode="auto">
          <a:xfrm>
            <a:off x="1447800" y="457200"/>
            <a:ext cx="727075" cy="733425"/>
          </a:xfrm>
          <a:prstGeom prst="rect">
            <a:avLst/>
          </a:prstGeom>
          <a:noFill/>
          <a:ln w="9525">
            <a:noFill/>
            <a:miter lim="800000"/>
            <a:headEnd/>
            <a:tailEnd/>
          </a:ln>
          <a:effectLst/>
        </p:spPr>
      </p:pic>
    </p:spTree>
    <p:extLst>
      <p:ext uri="{BB962C8B-B14F-4D97-AF65-F5344CB8AC3E}">
        <p14:creationId xmlns:p14="http://schemas.microsoft.com/office/powerpoint/2010/main" val="34434167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xmlns:p14="http://schemas.microsoft.com/office/powerpoint/2010/main">
    <p:checker/>
  </p:transition>
  <p:hf hdr="0"/>
  <p:txStyles>
    <p:titleStyle>
      <a:lvl1pPr algn="ctr" rtl="0" fontAlgn="base">
        <a:spcBef>
          <a:spcPct val="0"/>
        </a:spcBef>
        <a:spcAft>
          <a:spcPct val="0"/>
        </a:spcAft>
        <a:defRPr sz="3200">
          <a:solidFill>
            <a:schemeClr val="accent2"/>
          </a:solidFill>
          <a:latin typeface="+mj-lt"/>
          <a:ea typeface="+mj-ea"/>
          <a:cs typeface="+mj-cs"/>
        </a:defRPr>
      </a:lvl1pPr>
      <a:lvl2pPr algn="ctr" rtl="0" fontAlgn="base">
        <a:spcBef>
          <a:spcPct val="0"/>
        </a:spcBef>
        <a:spcAft>
          <a:spcPct val="0"/>
        </a:spcAft>
        <a:defRPr sz="3200">
          <a:solidFill>
            <a:schemeClr val="accent2"/>
          </a:solidFill>
          <a:latin typeface="Comic Sans MS" pitchFamily="66" charset="0"/>
        </a:defRPr>
      </a:lvl2pPr>
      <a:lvl3pPr algn="ctr" rtl="0" fontAlgn="base">
        <a:spcBef>
          <a:spcPct val="0"/>
        </a:spcBef>
        <a:spcAft>
          <a:spcPct val="0"/>
        </a:spcAft>
        <a:defRPr sz="3200">
          <a:solidFill>
            <a:schemeClr val="accent2"/>
          </a:solidFill>
          <a:latin typeface="Comic Sans MS" pitchFamily="66" charset="0"/>
        </a:defRPr>
      </a:lvl3pPr>
      <a:lvl4pPr algn="ctr" rtl="0" fontAlgn="base">
        <a:spcBef>
          <a:spcPct val="0"/>
        </a:spcBef>
        <a:spcAft>
          <a:spcPct val="0"/>
        </a:spcAft>
        <a:defRPr sz="3200">
          <a:solidFill>
            <a:schemeClr val="accent2"/>
          </a:solidFill>
          <a:latin typeface="Comic Sans MS" pitchFamily="66" charset="0"/>
        </a:defRPr>
      </a:lvl4pPr>
      <a:lvl5pPr algn="ctr" rtl="0" fontAlgn="base">
        <a:spcBef>
          <a:spcPct val="0"/>
        </a:spcBef>
        <a:spcAft>
          <a:spcPct val="0"/>
        </a:spcAft>
        <a:defRPr sz="3200">
          <a:solidFill>
            <a:schemeClr val="accent2"/>
          </a:solidFill>
          <a:latin typeface="Comic Sans MS" pitchFamily="66" charset="0"/>
        </a:defRPr>
      </a:lvl5pPr>
      <a:lvl6pPr marL="457200" algn="ctr" rtl="0" fontAlgn="base">
        <a:spcBef>
          <a:spcPct val="0"/>
        </a:spcBef>
        <a:spcAft>
          <a:spcPct val="0"/>
        </a:spcAft>
        <a:defRPr sz="3200">
          <a:solidFill>
            <a:schemeClr val="accent2"/>
          </a:solidFill>
          <a:latin typeface="Comic Sans MS" pitchFamily="66" charset="0"/>
        </a:defRPr>
      </a:lvl6pPr>
      <a:lvl7pPr marL="914400" algn="ctr" rtl="0" fontAlgn="base">
        <a:spcBef>
          <a:spcPct val="0"/>
        </a:spcBef>
        <a:spcAft>
          <a:spcPct val="0"/>
        </a:spcAft>
        <a:defRPr sz="3200">
          <a:solidFill>
            <a:schemeClr val="accent2"/>
          </a:solidFill>
          <a:latin typeface="Comic Sans MS" pitchFamily="66" charset="0"/>
        </a:defRPr>
      </a:lvl7pPr>
      <a:lvl8pPr marL="1371600" algn="ctr" rtl="0" fontAlgn="base">
        <a:spcBef>
          <a:spcPct val="0"/>
        </a:spcBef>
        <a:spcAft>
          <a:spcPct val="0"/>
        </a:spcAft>
        <a:defRPr sz="3200">
          <a:solidFill>
            <a:schemeClr val="accent2"/>
          </a:solidFill>
          <a:latin typeface="Comic Sans MS" pitchFamily="66" charset="0"/>
        </a:defRPr>
      </a:lvl8pPr>
      <a:lvl9pPr marL="1828800" algn="ctr" rtl="0" fontAlgn="base">
        <a:spcBef>
          <a:spcPct val="0"/>
        </a:spcBef>
        <a:spcAft>
          <a:spcPct val="0"/>
        </a:spcAft>
        <a:defRPr sz="3200">
          <a:solidFill>
            <a:schemeClr val="accent2"/>
          </a:solidFill>
          <a:latin typeface="Comic Sans MS" pitchFamily="66" charset="0"/>
        </a:defRPr>
      </a:lvl9pPr>
    </p:titleStyle>
    <p:bodyStyle>
      <a:lvl1pPr marL="342900" indent="-342900" algn="l" rtl="0" fontAlgn="base">
        <a:spcBef>
          <a:spcPct val="20000"/>
        </a:spcBef>
        <a:spcAft>
          <a:spcPct val="0"/>
        </a:spcAft>
        <a:buChar char="•"/>
        <a:defRPr sz="2000">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gov.uk/employment-status/employee"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6.wmf"/><Relationship Id="rId4" Type="http://schemas.openxmlformats.org/officeDocument/2006/relationships/image" Target="../media/image5.png"/><Relationship Id="rId1" Type="http://schemas.openxmlformats.org/officeDocument/2006/relationships/slideLayout" Target="../slideLayouts/slideLayout18.xml"/><Relationship Id="rId2" Type="http://schemas.openxmlformats.org/officeDocument/2006/relationships/notesSlide" Target="../notesSlides/notesSlide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7.wmf"/><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28.xml.rels><?xml version="1.0" encoding="UTF-8" standalone="yes"?>
<Relationships xmlns="http://schemas.openxmlformats.org/package/2006/relationships"><Relationship Id="rId3" Type="http://schemas.openxmlformats.org/officeDocument/2006/relationships/image" Target="../media/image8.wmf"/><Relationship Id="rId4" Type="http://schemas.openxmlformats.org/officeDocument/2006/relationships/image" Target="../media/image9.wmf"/><Relationship Id="rId1" Type="http://schemas.openxmlformats.org/officeDocument/2006/relationships/slideLayout" Target="../slideLayouts/slideLayout17.xml"/><Relationship Id="rId2" Type="http://schemas.openxmlformats.org/officeDocument/2006/relationships/notesSlide" Target="../notesSlides/notesSlide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6.xml"/><Relationship Id="rId3" Type="http://schemas.openxmlformats.org/officeDocument/2006/relationships/image" Target="../media/image10.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wmf"/><Relationship Id="rId4" Type="http://schemas.openxmlformats.org/officeDocument/2006/relationships/image" Target="../media/image5.png"/><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9.xml"/><Relationship Id="rId3" Type="http://schemas.openxmlformats.org/officeDocument/2006/relationships/image" Target="../media/image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0.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image" Target="../media/image16.wmf"/><Relationship Id="rId5" Type="http://schemas.openxmlformats.org/officeDocument/2006/relationships/image" Target="../media/image17.wmf"/><Relationship Id="rId6" Type="http://schemas.openxmlformats.org/officeDocument/2006/relationships/image" Target="../media/image18.wmf"/><Relationship Id="rId7" Type="http://schemas.openxmlformats.org/officeDocument/2006/relationships/oleObject" Target="../embeddings/Microsoft_Word_97_-_2004_Document1.doc"/><Relationship Id="rId8" Type="http://schemas.openxmlformats.org/officeDocument/2006/relationships/image" Target="../media/image15.wmf"/><Relationship Id="rId1" Type="http://schemas.openxmlformats.org/officeDocument/2006/relationships/vmlDrawing" Target="../drawings/vmlDrawing1.vml"/><Relationship Id="rId2"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embeddings/Microsoft_Word_97_-_2004_Document2.doc"/><Relationship Id="rId5" Type="http://schemas.openxmlformats.org/officeDocument/2006/relationships/image" Target="../media/image19.wmf"/><Relationship Id="rId1" Type="http://schemas.openxmlformats.org/officeDocument/2006/relationships/vmlDrawing" Target="../drawings/vmlDrawing2.vml"/><Relationship Id="rId2"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oleObject" Target="../embeddings/Microsoft_Word_97_-_2004_Document3.doc"/><Relationship Id="rId5" Type="http://schemas.openxmlformats.org/officeDocument/2006/relationships/image" Target="../media/image20.wmf"/><Relationship Id="rId6" Type="http://schemas.openxmlformats.org/officeDocument/2006/relationships/image" Target="../media/image21.wmf"/><Relationship Id="rId1" Type="http://schemas.openxmlformats.org/officeDocument/2006/relationships/vmlDrawing" Target="../drawings/vmlDrawing3.vml"/><Relationship Id="rId2"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Human Resources</a:t>
            </a:r>
            <a:endParaRPr lang="en-US" dirty="0"/>
          </a:p>
        </p:txBody>
      </p:sp>
      <p:sp>
        <p:nvSpPr>
          <p:cNvPr id="3" name="Subtitle 2"/>
          <p:cNvSpPr>
            <a:spLocks noGrp="1"/>
          </p:cNvSpPr>
          <p:nvPr>
            <p:ph type="subTitle" idx="1"/>
          </p:nvPr>
        </p:nvSpPr>
        <p:spPr/>
        <p:txBody>
          <a:bodyPr/>
          <a:lstStyle/>
          <a:p>
            <a:r>
              <a:rPr lang="en-US" dirty="0" err="1" smtClean="0"/>
              <a:t>Bott</a:t>
            </a:r>
            <a:r>
              <a:rPr lang="en-US" dirty="0" smtClean="0"/>
              <a:t> Chapter 9</a:t>
            </a:r>
            <a:endParaRPr lang="en-US" dirty="0"/>
          </a:p>
        </p:txBody>
      </p:sp>
    </p:spTree>
    <p:extLst>
      <p:ext uri="{BB962C8B-B14F-4D97-AF65-F5344CB8AC3E}">
        <p14:creationId xmlns:p14="http://schemas.microsoft.com/office/powerpoint/2010/main" val="37841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Remuneration Policies and Job Evaluation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Designing pay structures that reward individuals for work.</a:t>
            </a:r>
          </a:p>
          <a:p>
            <a:r>
              <a:rPr lang="en-US" dirty="0" smtClean="0"/>
              <a:t>Critical to the retention of key staff.</a:t>
            </a:r>
          </a:p>
          <a:p>
            <a:r>
              <a:rPr lang="en-US" dirty="0" smtClean="0"/>
              <a:t>Anti-discrimination legislations has led to an emphasis on equal pay for equal value</a:t>
            </a:r>
          </a:p>
          <a:p>
            <a:r>
              <a:rPr lang="en-US" dirty="0" smtClean="0"/>
              <a:t>Scales provide overall structure</a:t>
            </a:r>
          </a:p>
          <a:p>
            <a:r>
              <a:rPr lang="en-US" dirty="0" smtClean="0"/>
              <a:t>Job evaluation attempts to position roles/jobs in the structure:</a:t>
            </a:r>
          </a:p>
          <a:p>
            <a:pPr lvl="1"/>
            <a:r>
              <a:rPr lang="en-US" dirty="0" smtClean="0"/>
              <a:t>Non analytical </a:t>
            </a:r>
            <a:r>
              <a:rPr lang="mr-IN" dirty="0" smtClean="0"/>
              <a:t>–</a:t>
            </a:r>
            <a:r>
              <a:rPr lang="en-US" dirty="0" smtClean="0"/>
              <a:t> looks at the value of the role in the company.</a:t>
            </a:r>
          </a:p>
          <a:p>
            <a:pPr lvl="1"/>
            <a:r>
              <a:rPr lang="en-US" dirty="0" smtClean="0"/>
              <a:t>Analytical: attempts to decompose jobs into component skills.</a:t>
            </a:r>
            <a:endParaRPr lang="en-US" dirty="0"/>
          </a:p>
        </p:txBody>
      </p:sp>
    </p:spTree>
    <p:extLst>
      <p:ext uri="{BB962C8B-B14F-4D97-AF65-F5344CB8AC3E}">
        <p14:creationId xmlns:p14="http://schemas.microsoft.com/office/powerpoint/2010/main" val="1592585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Appraisal Schemes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Often an annual process</a:t>
            </a:r>
          </a:p>
          <a:p>
            <a:r>
              <a:rPr lang="en-US" dirty="0" smtClean="0"/>
              <a:t>Provides a means to give feedback to employees and to encourage a forward look in terms of skills development, aspirations, </a:t>
            </a:r>
            <a:r>
              <a:rPr lang="mr-IN" dirty="0" smtClean="0"/>
              <a:t>…</a:t>
            </a:r>
            <a:endParaRPr lang="en-US" dirty="0" smtClean="0"/>
          </a:p>
          <a:p>
            <a:r>
              <a:rPr lang="en-US" dirty="0" smtClean="0"/>
              <a:t>Oriented towards objectives (Peter </a:t>
            </a:r>
            <a:r>
              <a:rPr lang="en-US" dirty="0" err="1" smtClean="0"/>
              <a:t>Drucker</a:t>
            </a:r>
            <a:r>
              <a:rPr lang="en-US" dirty="0" smtClean="0"/>
              <a:t>, Management by Objectives).</a:t>
            </a:r>
          </a:p>
          <a:p>
            <a:r>
              <a:rPr lang="en-US" dirty="0" smtClean="0"/>
              <a:t>Review against objectives and performance measures.</a:t>
            </a:r>
          </a:p>
          <a:p>
            <a:r>
              <a:rPr lang="en-US" dirty="0" smtClean="0"/>
              <a:t>Sometimes it is difficult to fit some activities into the framework</a:t>
            </a:r>
            <a:endParaRPr lang="en-US" dirty="0"/>
          </a:p>
        </p:txBody>
      </p:sp>
    </p:spTree>
    <p:extLst>
      <p:ext uri="{BB962C8B-B14F-4D97-AF65-F5344CB8AC3E}">
        <p14:creationId xmlns:p14="http://schemas.microsoft.com/office/powerpoint/2010/main" val="118682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Redundancy, dismissal and grievance procedure</a:t>
            </a:r>
            <a:endParaRPr lang="en-US" dirty="0"/>
          </a:p>
        </p:txBody>
      </p:sp>
      <p:sp>
        <p:nvSpPr>
          <p:cNvPr id="3" name="Content Placeholder 2"/>
          <p:cNvSpPr>
            <a:spLocks noGrp="1"/>
          </p:cNvSpPr>
          <p:nvPr>
            <p:ph idx="1"/>
          </p:nvPr>
        </p:nvSpPr>
        <p:spPr/>
        <p:txBody>
          <a:bodyPr>
            <a:normAutofit lnSpcReduction="10000"/>
          </a:bodyPr>
          <a:lstStyle/>
          <a:p>
            <a:r>
              <a:rPr lang="en-US" dirty="0" smtClean="0"/>
              <a:t>Fair dismissal:</a:t>
            </a:r>
          </a:p>
          <a:p>
            <a:pPr lvl="1"/>
            <a:r>
              <a:rPr lang="en-US" dirty="0" smtClean="0"/>
              <a:t>Lack of capability to do the job</a:t>
            </a:r>
          </a:p>
          <a:p>
            <a:pPr lvl="1"/>
            <a:r>
              <a:rPr lang="en-US" dirty="0" smtClean="0"/>
              <a:t>Misconduct</a:t>
            </a:r>
          </a:p>
          <a:p>
            <a:pPr lvl="1"/>
            <a:r>
              <a:rPr lang="en-US" dirty="0" smtClean="0"/>
              <a:t>It is illegal for the employer to employ the employee</a:t>
            </a:r>
          </a:p>
          <a:p>
            <a:pPr lvl="1"/>
            <a:r>
              <a:rPr lang="en-US" dirty="0" smtClean="0"/>
              <a:t>Redundancy</a:t>
            </a:r>
          </a:p>
          <a:p>
            <a:pPr lvl="1"/>
            <a:r>
              <a:rPr lang="en-US" dirty="0" smtClean="0"/>
              <a:t>“Other reasons” </a:t>
            </a:r>
            <a:r>
              <a:rPr lang="mr-IN" dirty="0" smtClean="0"/>
              <a:t>–</a:t>
            </a:r>
            <a:r>
              <a:rPr lang="en-US" dirty="0" smtClean="0"/>
              <a:t> but many are “unfair” e.g. on grounds of discrimination, because the employee is taking legal action to enforce their rights at work, </a:t>
            </a:r>
            <a:r>
              <a:rPr lang="mr-IN" dirty="0" smtClean="0"/>
              <a:t>…</a:t>
            </a:r>
            <a:r>
              <a:rPr lang="en-US" dirty="0" smtClean="0"/>
              <a:t>.</a:t>
            </a:r>
          </a:p>
        </p:txBody>
      </p:sp>
    </p:spTree>
    <p:extLst>
      <p:ext uri="{BB962C8B-B14F-4D97-AF65-F5344CB8AC3E}">
        <p14:creationId xmlns:p14="http://schemas.microsoft.com/office/powerpoint/2010/main" val="3443893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Redundancy</a:t>
            </a:r>
            <a:r>
              <a:rPr lang="en-US" baseline="0" dirty="0" smtClean="0"/>
              <a:t> and </a:t>
            </a:r>
            <a:r>
              <a:rPr lang="en-US" dirty="0" smtClean="0"/>
              <a:t>dismissal</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Dismissal Process:</a:t>
            </a:r>
          </a:p>
          <a:p>
            <a:pPr lvl="1"/>
            <a:r>
              <a:rPr lang="en-US" dirty="0" smtClean="0"/>
              <a:t>Written statement of why dismissal is being considered</a:t>
            </a:r>
          </a:p>
          <a:p>
            <a:pPr lvl="1"/>
            <a:r>
              <a:rPr lang="en-US" dirty="0" smtClean="0"/>
              <a:t>Arrange a meeting where both sides can state their case</a:t>
            </a:r>
          </a:p>
          <a:p>
            <a:pPr lvl="1"/>
            <a:r>
              <a:rPr lang="en-US" dirty="0" smtClean="0"/>
              <a:t>Following the meeting the employee is </a:t>
            </a:r>
            <a:r>
              <a:rPr lang="en-US" dirty="0" err="1" smtClean="0"/>
              <a:t>informaed</a:t>
            </a:r>
            <a:r>
              <a:rPr lang="en-US" dirty="0" smtClean="0"/>
              <a:t> of the decision.</a:t>
            </a:r>
          </a:p>
          <a:p>
            <a:pPr lvl="1"/>
            <a:r>
              <a:rPr lang="en-US" dirty="0" smtClean="0"/>
              <a:t>Right of appeal to more senior manager</a:t>
            </a:r>
          </a:p>
          <a:p>
            <a:r>
              <a:rPr lang="en-US" dirty="0" smtClean="0"/>
              <a:t>Other issues: constructive dismissal, takeovers and outsourcing, whistleblowing</a:t>
            </a:r>
          </a:p>
        </p:txBody>
      </p:sp>
    </p:spTree>
    <p:extLst>
      <p:ext uri="{BB962C8B-B14F-4D97-AF65-F5344CB8AC3E}">
        <p14:creationId xmlns:p14="http://schemas.microsoft.com/office/powerpoint/2010/main" val="1648797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Redundancy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Redundancy</a:t>
            </a:r>
          </a:p>
          <a:p>
            <a:pPr lvl="1"/>
            <a:r>
              <a:rPr lang="en-US" dirty="0" smtClean="0"/>
              <a:t>Employer no longer requires people to do a particular category of job (or fewer people)</a:t>
            </a:r>
          </a:p>
          <a:p>
            <a:pPr lvl="1"/>
            <a:r>
              <a:rPr lang="en-US" dirty="0" smtClean="0"/>
              <a:t>Employees entitled to compensation (subject to a legal minimum)</a:t>
            </a:r>
          </a:p>
          <a:p>
            <a:pPr lvl="1"/>
            <a:r>
              <a:rPr lang="en-US" dirty="0" smtClean="0"/>
              <a:t>Often employer seeks to reduce the number of employees in a particular category</a:t>
            </a:r>
          </a:p>
          <a:p>
            <a:pPr lvl="2"/>
            <a:r>
              <a:rPr lang="en-US" dirty="0" smtClean="0"/>
              <a:t>Traditionally selection was last-in, first-out (is this reasonable?)</a:t>
            </a:r>
          </a:p>
          <a:p>
            <a:pPr lvl="2"/>
            <a:r>
              <a:rPr lang="en-US" dirty="0" smtClean="0"/>
              <a:t>Often voluntary redundancy is offered (do you see any issues with this?)</a:t>
            </a:r>
          </a:p>
          <a:p>
            <a:pPr lvl="1"/>
            <a:endParaRPr lang="en-US" dirty="0" smtClean="0"/>
          </a:p>
        </p:txBody>
      </p:sp>
    </p:spTree>
    <p:extLst>
      <p:ext uri="{BB962C8B-B14F-4D97-AF65-F5344CB8AC3E}">
        <p14:creationId xmlns:p14="http://schemas.microsoft.com/office/powerpoint/2010/main" val="42806933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UK Statutory Redundancy Pay</a:t>
            </a:r>
            <a:endParaRPr lang="en-US" dirty="0"/>
          </a:p>
        </p:txBody>
      </p:sp>
      <p:sp>
        <p:nvSpPr>
          <p:cNvPr id="3" name="Content Placeholder 2"/>
          <p:cNvSpPr>
            <a:spLocks noGrp="1"/>
          </p:cNvSpPr>
          <p:nvPr>
            <p:ph idx="1"/>
          </p:nvPr>
        </p:nvSpPr>
        <p:spPr>
          <a:xfrm>
            <a:off x="457200" y="1600200"/>
            <a:ext cx="8229600" cy="5057172"/>
          </a:xfrm>
        </p:spPr>
        <p:txBody>
          <a:bodyPr>
            <a:normAutofit fontScale="62500" lnSpcReduction="20000"/>
          </a:bodyPr>
          <a:lstStyle/>
          <a:p>
            <a:pPr marL="0" indent="0">
              <a:buNone/>
            </a:pPr>
            <a:r>
              <a:rPr lang="en-US" sz="4000" b="1" dirty="0" smtClean="0">
                <a:solidFill>
                  <a:srgbClr val="0B0B0B"/>
                </a:solidFill>
                <a:latin typeface="font000000001fb9e887"/>
              </a:rPr>
              <a:t>3. Redundancy pay</a:t>
            </a:r>
          </a:p>
          <a:p>
            <a:pPr marL="0" indent="0">
              <a:buNone/>
            </a:pPr>
            <a:r>
              <a:rPr lang="en-US" b="0" dirty="0" smtClean="0">
                <a:solidFill>
                  <a:srgbClr val="0B0B0B"/>
                </a:solidFill>
                <a:latin typeface="font000000001fb9e887"/>
              </a:rPr>
              <a:t>You’ll normally be entitled to statutory redundancy pay if you’re an </a:t>
            </a:r>
            <a:r>
              <a:rPr lang="en-US" b="0" u="sng" dirty="0" smtClean="0">
                <a:solidFill>
                  <a:srgbClr val="094994"/>
                </a:solidFill>
                <a:latin typeface="font000000001fb9e887"/>
                <a:hlinkClick r:id="rId2"/>
              </a:rPr>
              <a:t>employee</a:t>
            </a:r>
            <a:r>
              <a:rPr lang="en-US" b="0" u="sng" dirty="0" smtClean="0">
                <a:solidFill>
                  <a:srgbClr val="0B0B0B"/>
                </a:solidFill>
                <a:latin typeface="font000000001fb9e887"/>
                <a:hlinkClick r:id="rId2"/>
              </a:rPr>
              <a:t> and you’ve been working for your current employer for 2 years or more.</a:t>
            </a:r>
          </a:p>
          <a:p>
            <a:pPr marL="0" indent="0">
              <a:buNone/>
            </a:pPr>
            <a:endParaRPr lang="en-US" b="0" u="sng" dirty="0" smtClean="0">
              <a:solidFill>
                <a:srgbClr val="0B0B0B"/>
              </a:solidFill>
              <a:latin typeface="font000000001fb9e887"/>
              <a:hlinkClick r:id="rId2"/>
            </a:endParaRPr>
          </a:p>
          <a:p>
            <a:pPr marL="0" indent="0">
              <a:buNone/>
            </a:pPr>
            <a:r>
              <a:rPr lang="en-US" b="0" dirty="0" smtClean="0">
                <a:solidFill>
                  <a:srgbClr val="0B0B0B"/>
                </a:solidFill>
                <a:latin typeface="font000000001fb9e887"/>
              </a:rPr>
              <a:t>You’ll get:</a:t>
            </a:r>
          </a:p>
          <a:p>
            <a:r>
              <a:rPr lang="en-US" b="0" dirty="0" smtClean="0">
                <a:solidFill>
                  <a:srgbClr val="0B0B0B"/>
                </a:solidFill>
                <a:latin typeface="font000000001fb9e887"/>
              </a:rPr>
              <a:t>half a week’s pay for each full year you were under 22</a:t>
            </a:r>
          </a:p>
          <a:p>
            <a:r>
              <a:rPr lang="en-US" b="0" dirty="0" smtClean="0">
                <a:solidFill>
                  <a:srgbClr val="0B0B0B"/>
                </a:solidFill>
                <a:latin typeface="font000000001fb9e887"/>
              </a:rPr>
              <a:t>one week’s pay for each full year you were 22 or older, but under 41</a:t>
            </a:r>
          </a:p>
          <a:p>
            <a:r>
              <a:rPr lang="en-US" b="0" dirty="0" smtClean="0">
                <a:solidFill>
                  <a:srgbClr val="0B0B0B"/>
                </a:solidFill>
                <a:latin typeface="font000000001fb9e887"/>
              </a:rPr>
              <a:t>one and half week’s pay for each full year you were 41 or older</a:t>
            </a:r>
          </a:p>
          <a:p>
            <a:r>
              <a:rPr lang="en-US" b="0" dirty="0" smtClean="0">
                <a:solidFill>
                  <a:srgbClr val="0B0B0B"/>
                </a:solidFill>
                <a:latin typeface="font000000001fb9e887"/>
              </a:rPr>
              <a:t>Length of service is capped at 20 years.</a:t>
            </a:r>
          </a:p>
          <a:p>
            <a:r>
              <a:rPr lang="en-US" b="0" dirty="0" smtClean="0">
                <a:solidFill>
                  <a:srgbClr val="0B0B0B"/>
                </a:solidFill>
                <a:latin typeface="font000000001fb9e887"/>
              </a:rPr>
              <a:t>If you were made redundant on or after 6 April 2017, your weekly pay is capped at £489 and the maximum statutory redundancy pay you can get is £14,670. If you were made redundant before 6 April 2017, these amounts will be lower.</a:t>
            </a:r>
          </a:p>
          <a:p>
            <a:pPr marL="0" indent="0">
              <a:buNone/>
            </a:pPr>
            <a:r>
              <a:rPr lang="en-US" dirty="0" smtClean="0">
                <a:solidFill>
                  <a:srgbClr val="0B0B0B"/>
                </a:solidFill>
                <a:latin typeface="font000000001fb9e887"/>
              </a:rPr>
              <a:t>Redundancy pay (including any severance pay) under £30,000 isn’t taxable.</a:t>
            </a:r>
            <a:endParaRPr lang="en-US" dirty="0">
              <a:solidFill>
                <a:srgbClr val="0B0B0B"/>
              </a:solidFill>
              <a:latin typeface="font000000001fb9e887"/>
            </a:endParaRPr>
          </a:p>
        </p:txBody>
      </p:sp>
    </p:spTree>
    <p:extLst>
      <p:ext uri="{BB962C8B-B14F-4D97-AF65-F5344CB8AC3E}">
        <p14:creationId xmlns:p14="http://schemas.microsoft.com/office/powerpoint/2010/main" val="3898654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Contracts of Employment</a:t>
            </a:r>
            <a:endParaRPr lang="en-US" dirty="0"/>
          </a:p>
        </p:txBody>
      </p:sp>
      <p:sp>
        <p:nvSpPr>
          <p:cNvPr id="3" name="Content Placeholder 2"/>
          <p:cNvSpPr>
            <a:spLocks noGrp="1"/>
          </p:cNvSpPr>
          <p:nvPr>
            <p:ph idx="1"/>
          </p:nvPr>
        </p:nvSpPr>
        <p:spPr/>
        <p:txBody>
          <a:bodyPr/>
          <a:lstStyle/>
          <a:p>
            <a:r>
              <a:rPr lang="en-US" dirty="0" smtClean="0"/>
              <a:t>In most modern economies employees are required to have contracts (whether or not they are written)</a:t>
            </a:r>
          </a:p>
          <a:p>
            <a:r>
              <a:rPr lang="en-US" dirty="0" smtClean="0"/>
              <a:t>Employees should understand their conditions of employment.</a:t>
            </a:r>
          </a:p>
          <a:p>
            <a:r>
              <a:rPr lang="en-US" dirty="0" smtClean="0"/>
              <a:t>HR staff oversee the signing and record keeping around contracts.</a:t>
            </a:r>
            <a:endParaRPr lang="en-US" dirty="0"/>
          </a:p>
        </p:txBody>
      </p:sp>
    </p:spTree>
    <p:extLst>
      <p:ext uri="{BB962C8B-B14F-4D97-AF65-F5344CB8AC3E}">
        <p14:creationId xmlns:p14="http://schemas.microsoft.com/office/powerpoint/2010/main" val="25928195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a:t>
            </a:r>
            <a:r>
              <a:rPr lang="en-US" dirty="0"/>
              <a:t>R</a:t>
            </a:r>
            <a:r>
              <a:rPr lang="en-US" dirty="0" smtClean="0"/>
              <a:t>esource Planning</a:t>
            </a:r>
            <a:endParaRPr lang="en-US" dirty="0"/>
          </a:p>
        </p:txBody>
      </p:sp>
      <p:sp>
        <p:nvSpPr>
          <p:cNvPr id="3" name="Content Placeholder 2"/>
          <p:cNvSpPr>
            <a:spLocks noGrp="1"/>
          </p:cNvSpPr>
          <p:nvPr>
            <p:ph idx="1"/>
          </p:nvPr>
        </p:nvSpPr>
        <p:spPr/>
        <p:txBody>
          <a:bodyPr/>
          <a:lstStyle/>
          <a:p>
            <a:r>
              <a:rPr lang="en-US" dirty="0" smtClean="0"/>
              <a:t>HR departments often get involved in resource planning:</a:t>
            </a:r>
          </a:p>
          <a:p>
            <a:pPr lvl="1"/>
            <a:r>
              <a:rPr lang="en-US" dirty="0" smtClean="0"/>
              <a:t>Characterizing the skills of the current workforce</a:t>
            </a:r>
          </a:p>
          <a:p>
            <a:pPr lvl="1"/>
            <a:r>
              <a:rPr lang="en-US" dirty="0" smtClean="0"/>
              <a:t>Characterizing the current workload and how effectively the workforce meets that workload</a:t>
            </a:r>
          </a:p>
          <a:p>
            <a:pPr lvl="1"/>
            <a:r>
              <a:rPr lang="en-US" dirty="0" smtClean="0"/>
              <a:t>Forecasting likely increases in workload and the pattern of workload</a:t>
            </a:r>
          </a:p>
          <a:p>
            <a:pPr lvl="1"/>
            <a:r>
              <a:rPr lang="en-US" dirty="0" smtClean="0"/>
              <a:t>Forecasting staff losses and gains</a:t>
            </a:r>
          </a:p>
          <a:p>
            <a:pPr lvl="1"/>
            <a:r>
              <a:rPr lang="en-US" dirty="0" smtClean="0"/>
              <a:t>Predicting the effects of takeovers </a:t>
            </a:r>
            <a:r>
              <a:rPr lang="en-US" dirty="0" err="1" smtClean="0"/>
              <a:t>etc</a:t>
            </a:r>
            <a:r>
              <a:rPr lang="en-US" dirty="0" smtClean="0"/>
              <a:t> on HR.</a:t>
            </a:r>
            <a:endParaRPr lang="en-US" dirty="0"/>
          </a:p>
        </p:txBody>
      </p:sp>
    </p:spTree>
    <p:extLst>
      <p:ext uri="{BB962C8B-B14F-4D97-AF65-F5344CB8AC3E}">
        <p14:creationId xmlns:p14="http://schemas.microsoft.com/office/powerpoint/2010/main" val="38242107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lnSpcReduction="10000"/>
          </a:bodyPr>
          <a:lstStyle/>
          <a:p>
            <a:r>
              <a:rPr lang="en-US" dirty="0" smtClean="0"/>
              <a:t>Human resources consider all aspects of getting the right people to do the work of the </a:t>
            </a:r>
            <a:r>
              <a:rPr lang="en-US" dirty="0" err="1" smtClean="0"/>
              <a:t>organisation</a:t>
            </a:r>
            <a:r>
              <a:rPr lang="en-US" dirty="0" smtClean="0"/>
              <a:t>.</a:t>
            </a:r>
          </a:p>
          <a:p>
            <a:r>
              <a:rPr lang="en-US" dirty="0" smtClean="0"/>
              <a:t>This includes:</a:t>
            </a:r>
          </a:p>
          <a:p>
            <a:pPr lvl="1"/>
            <a:r>
              <a:rPr lang="en-US" dirty="0" smtClean="0"/>
              <a:t>Good processes for finding and hiring the right people</a:t>
            </a:r>
          </a:p>
          <a:p>
            <a:pPr lvl="1"/>
            <a:r>
              <a:rPr lang="en-US" dirty="0" smtClean="0"/>
              <a:t>Good processes to handle issues for individuals during employment</a:t>
            </a:r>
          </a:p>
          <a:p>
            <a:pPr lvl="1"/>
            <a:r>
              <a:rPr lang="en-US" dirty="0" smtClean="0"/>
              <a:t>Good processes to manage the balance of human resource against the organizational workload.</a:t>
            </a:r>
          </a:p>
        </p:txBody>
      </p:sp>
    </p:spTree>
    <p:extLst>
      <p:ext uri="{BB962C8B-B14F-4D97-AF65-F5344CB8AC3E}">
        <p14:creationId xmlns:p14="http://schemas.microsoft.com/office/powerpoint/2010/main" val="36620587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Edinburgh University Mission</a:t>
            </a:r>
            <a:endParaRPr lang="en-US" dirty="0"/>
          </a:p>
        </p:txBody>
      </p:sp>
      <p:pic>
        <p:nvPicPr>
          <p:cNvPr id="7" name="Content Placeholder 6" descr="Screen Shot 2017-11-13 at 15.06.06.png"/>
          <p:cNvPicPr>
            <a:picLocks noGrp="1" noChangeAspect="1"/>
          </p:cNvPicPr>
          <p:nvPr>
            <p:ph idx="1"/>
          </p:nvPr>
        </p:nvPicPr>
        <p:blipFill>
          <a:blip r:embed="rId2">
            <a:extLst>
              <a:ext uri="{28A0092B-C50C-407E-A947-70E740481C1C}">
                <a14:useLocalDpi xmlns:a14="http://schemas.microsoft.com/office/drawing/2010/main" val="0"/>
              </a:ext>
            </a:extLst>
          </a:blip>
          <a:srcRect l="-35660" r="-35660"/>
          <a:stretch>
            <a:fillRect/>
          </a:stretch>
        </p:blipFill>
        <p:spPr/>
      </p:pic>
    </p:spTree>
    <p:extLst>
      <p:ext uri="{BB962C8B-B14F-4D97-AF65-F5344CB8AC3E}">
        <p14:creationId xmlns:p14="http://schemas.microsoft.com/office/powerpoint/2010/main" val="1674378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Human Resources?</a:t>
            </a:r>
            <a:endParaRPr lang="en-US" dirty="0"/>
          </a:p>
        </p:txBody>
      </p:sp>
      <p:sp>
        <p:nvSpPr>
          <p:cNvPr id="3" name="Content Placeholder 2"/>
          <p:cNvSpPr>
            <a:spLocks noGrp="1"/>
          </p:cNvSpPr>
          <p:nvPr>
            <p:ph idx="1"/>
          </p:nvPr>
        </p:nvSpPr>
        <p:spPr/>
        <p:txBody>
          <a:bodyPr/>
          <a:lstStyle/>
          <a:p>
            <a:r>
              <a:rPr lang="en-US" dirty="0" smtClean="0"/>
              <a:t>Hiring the right people</a:t>
            </a:r>
          </a:p>
          <a:p>
            <a:r>
              <a:rPr lang="en-US" dirty="0" smtClean="0"/>
              <a:t>Keeping the balance of skills and expertise right for the work of the </a:t>
            </a:r>
            <a:r>
              <a:rPr lang="en-US" dirty="0" err="1" smtClean="0"/>
              <a:t>organisations</a:t>
            </a:r>
            <a:r>
              <a:rPr lang="en-US" dirty="0" smtClean="0"/>
              <a:t>.</a:t>
            </a:r>
          </a:p>
          <a:p>
            <a:r>
              <a:rPr lang="en-US" dirty="0" smtClean="0"/>
              <a:t>Administration relating to employment</a:t>
            </a:r>
          </a:p>
          <a:p>
            <a:r>
              <a:rPr lang="en-US" dirty="0" smtClean="0"/>
              <a:t>Complying with the law</a:t>
            </a:r>
            <a:endParaRPr lang="en-US" dirty="0"/>
          </a:p>
        </p:txBody>
      </p:sp>
    </p:spTree>
    <p:extLst>
      <p:ext uri="{BB962C8B-B14F-4D97-AF65-F5344CB8AC3E}">
        <p14:creationId xmlns:p14="http://schemas.microsoft.com/office/powerpoint/2010/main" val="39485843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Edinburgh University HR Work Themes</a:t>
            </a:r>
            <a:endParaRPr lang="en-US" dirty="0"/>
          </a:p>
        </p:txBody>
      </p:sp>
      <p:pic>
        <p:nvPicPr>
          <p:cNvPr id="4" name="Content Placeholder 3" descr="Screen Shot 2017-11-13 at 15.09.05.png"/>
          <p:cNvPicPr>
            <a:picLocks noGrp="1" noChangeAspect="1"/>
          </p:cNvPicPr>
          <p:nvPr>
            <p:ph idx="1"/>
          </p:nvPr>
        </p:nvPicPr>
        <p:blipFill>
          <a:blip r:embed="rId2">
            <a:extLst>
              <a:ext uri="{28A0092B-C50C-407E-A947-70E740481C1C}">
                <a14:useLocalDpi xmlns:a14="http://schemas.microsoft.com/office/drawing/2010/main" val="0"/>
              </a:ext>
            </a:extLst>
          </a:blip>
          <a:srcRect l="298" r="298"/>
          <a:stretch>
            <a:fillRect/>
          </a:stretch>
        </p:blipFill>
        <p:spPr/>
      </p:pic>
    </p:spTree>
    <p:extLst>
      <p:ext uri="{BB962C8B-B14F-4D97-AF65-F5344CB8AC3E}">
        <p14:creationId xmlns:p14="http://schemas.microsoft.com/office/powerpoint/2010/main" val="29199009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Edinburgh University HR Work Practice</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Simplification </a:t>
            </a:r>
            <a:r>
              <a:rPr lang="en-US" dirty="0"/>
              <a:t>– ensuring that policies and processes are easy to access, easy to use and easy to understand </a:t>
            </a:r>
            <a:endParaRPr lang="en-US" dirty="0" smtClean="0">
              <a:effectLst/>
            </a:endParaRPr>
          </a:p>
          <a:p>
            <a:r>
              <a:rPr lang="en-US" b="1" dirty="0" smtClean="0"/>
              <a:t>Facilitation </a:t>
            </a:r>
            <a:r>
              <a:rPr lang="en-US" dirty="0"/>
              <a:t>– providing HR support that is focused on understanding business problems and providing practical solutions </a:t>
            </a:r>
            <a:endParaRPr lang="en-US" dirty="0" smtClean="0">
              <a:effectLst/>
            </a:endParaRPr>
          </a:p>
          <a:p>
            <a:r>
              <a:rPr lang="en-US" b="1" dirty="0" smtClean="0"/>
              <a:t>Anticipation </a:t>
            </a:r>
            <a:r>
              <a:rPr lang="en-US" dirty="0"/>
              <a:t>– adopting a planned approach to managing projects, anticipating and responding to the changing needs of customers and providing solutions that are </a:t>
            </a:r>
            <a:r>
              <a:rPr lang="en-US" dirty="0" smtClean="0"/>
              <a:t>fit </a:t>
            </a:r>
            <a:r>
              <a:rPr lang="en-US" dirty="0"/>
              <a:t>for the future. </a:t>
            </a:r>
            <a:endParaRPr lang="en-US" dirty="0" smtClean="0">
              <a:effectLst/>
            </a:endParaRPr>
          </a:p>
          <a:p>
            <a:endParaRPr lang="en-US" dirty="0"/>
          </a:p>
        </p:txBody>
      </p:sp>
    </p:spTree>
    <p:extLst>
      <p:ext uri="{BB962C8B-B14F-4D97-AF65-F5344CB8AC3E}">
        <p14:creationId xmlns:p14="http://schemas.microsoft.com/office/powerpoint/2010/main" val="39372923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Edinburgh University HR Activities</a:t>
            </a:r>
            <a:endParaRPr lang="en-US" dirty="0"/>
          </a:p>
        </p:txBody>
      </p:sp>
      <p:sp>
        <p:nvSpPr>
          <p:cNvPr id="3" name="Content Placeholder 2"/>
          <p:cNvSpPr>
            <a:spLocks noGrp="1"/>
          </p:cNvSpPr>
          <p:nvPr>
            <p:ph idx="1"/>
          </p:nvPr>
        </p:nvSpPr>
        <p:spPr/>
        <p:txBody>
          <a:bodyPr>
            <a:normAutofit fontScale="92500" lnSpcReduction="20000"/>
          </a:bodyPr>
          <a:lstStyle/>
          <a:p>
            <a:r>
              <a:rPr lang="en-US" dirty="0"/>
              <a:t>provide advice and guidance to managers to help them carry out their management roles effectively </a:t>
            </a:r>
          </a:p>
          <a:p>
            <a:r>
              <a:rPr lang="en-US" dirty="0"/>
              <a:t>provide advice and guidance to staff on employment policies and processes </a:t>
            </a:r>
          </a:p>
          <a:p>
            <a:r>
              <a:rPr lang="en-US" dirty="0"/>
              <a:t>work in partnership with our </a:t>
            </a:r>
            <a:r>
              <a:rPr lang="en-US" dirty="0" err="1"/>
              <a:t>recognised</a:t>
            </a:r>
            <a:r>
              <a:rPr lang="en-US" dirty="0"/>
              <a:t> Trade Unions </a:t>
            </a:r>
          </a:p>
          <a:p>
            <a:r>
              <a:rPr lang="en-US" dirty="0"/>
              <a:t>maintain and manage systems and processes that support the employee lifecycle </a:t>
            </a:r>
          </a:p>
          <a:p>
            <a:r>
              <a:rPr lang="en-US" dirty="0"/>
              <a:t>ensure compliance with employment legislation and statutory reporting obligations </a:t>
            </a:r>
          </a:p>
        </p:txBody>
      </p:sp>
    </p:spTree>
    <p:extLst>
      <p:ext uri="{BB962C8B-B14F-4D97-AF65-F5344CB8AC3E}">
        <p14:creationId xmlns:p14="http://schemas.microsoft.com/office/powerpoint/2010/main" val="32598029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in Teams (may be </a:t>
            </a:r>
            <a:r>
              <a:rPr lang="en-US" smtClean="0"/>
              <a:t>SDP relevant)</a:t>
            </a:r>
            <a:endParaRPr lang="en-US" dirty="0"/>
          </a:p>
        </p:txBody>
      </p:sp>
      <p:sp>
        <p:nvSpPr>
          <p:cNvPr id="3" name="Text Placeholder 2"/>
          <p:cNvSpPr>
            <a:spLocks noGrp="1"/>
          </p:cNvSpPr>
          <p:nvPr>
            <p:ph type="body" idx="1"/>
          </p:nvPr>
        </p:nvSpPr>
        <p:spPr/>
        <p:txBody>
          <a:bodyPr/>
          <a:lstStyle/>
          <a:p>
            <a:r>
              <a:rPr lang="en-US" dirty="0" smtClean="0"/>
              <a:t>(Adapted from Management School Talk)</a:t>
            </a:r>
            <a:endParaRPr lang="en-US" dirty="0"/>
          </a:p>
        </p:txBody>
      </p:sp>
      <p:sp>
        <p:nvSpPr>
          <p:cNvPr id="6" name="Slide Number Placeholder 5"/>
          <p:cNvSpPr>
            <a:spLocks noGrp="1"/>
          </p:cNvSpPr>
          <p:nvPr>
            <p:ph type="sldNum" sz="quarter" idx="12"/>
          </p:nvPr>
        </p:nvSpPr>
        <p:spPr/>
        <p:txBody>
          <a:bodyPr/>
          <a:lstStyle/>
          <a:p>
            <a:fld id="{6266254D-B0B9-4CED-90C2-9596F2FEA9DE}" type="slidenum">
              <a:rPr lang="en-GB" smtClean="0">
                <a:solidFill>
                  <a:srgbClr val="3333CC"/>
                </a:solidFill>
                <a:latin typeface="Comic Sans MS"/>
              </a:rPr>
              <a:pPr/>
              <a:t>23</a:t>
            </a:fld>
            <a:endParaRPr lang="en-GB">
              <a:solidFill>
                <a:srgbClr val="3333CC"/>
              </a:solidFill>
              <a:latin typeface="Comic Sans MS"/>
            </a:endParaRPr>
          </a:p>
        </p:txBody>
      </p:sp>
    </p:spTree>
    <p:extLst>
      <p:ext uri="{BB962C8B-B14F-4D97-AF65-F5344CB8AC3E}">
        <p14:creationId xmlns:p14="http://schemas.microsoft.com/office/powerpoint/2010/main" val="1001263058"/>
      </p:ext>
    </p:extLst>
  </p:cSld>
  <p:clrMapOvr>
    <a:masterClrMapping/>
  </p:clrMapOvr>
  <p:transition xmlns:p14="http://schemas.microsoft.com/office/powerpoint/2010/main">
    <p:checke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4294967295"/>
          </p:nvPr>
        </p:nvSpPr>
        <p:spPr>
          <a:xfrm>
            <a:off x="685800" y="6477000"/>
            <a:ext cx="1905000" cy="457200"/>
          </a:xfrm>
        </p:spPr>
        <p:txBody>
          <a:bodyPr/>
          <a:lstStyle/>
          <a:p>
            <a:r>
              <a:rPr lang="en-US">
                <a:solidFill>
                  <a:srgbClr val="3333CC"/>
                </a:solidFill>
                <a:latin typeface="Comic Sans MS"/>
              </a:rPr>
              <a:t>Semester 1 2004</a:t>
            </a:r>
            <a:endParaRPr lang="en-GB">
              <a:solidFill>
                <a:srgbClr val="3333CC"/>
              </a:solidFill>
              <a:latin typeface="Comic Sans MS"/>
            </a:endParaRPr>
          </a:p>
        </p:txBody>
      </p:sp>
      <p:sp>
        <p:nvSpPr>
          <p:cNvPr id="5" name="Footer Placeholder 2"/>
          <p:cNvSpPr>
            <a:spLocks noGrp="1"/>
          </p:cNvSpPr>
          <p:nvPr>
            <p:ph type="ftr" sz="quarter" idx="4294967295"/>
          </p:nvPr>
        </p:nvSpPr>
        <p:spPr>
          <a:xfrm>
            <a:off x="3124200" y="6477000"/>
            <a:ext cx="2895600" cy="457200"/>
          </a:xfrm>
        </p:spPr>
        <p:txBody>
          <a:bodyPr/>
          <a:lstStyle/>
          <a:p>
            <a:r>
              <a:rPr lang="en-GB" dirty="0">
                <a:solidFill>
                  <a:srgbClr val="3333CC"/>
                </a:solidFill>
                <a:latin typeface="Comic Sans MS"/>
              </a:rPr>
              <a:t>University of Edinburgh Management School</a:t>
            </a:r>
          </a:p>
          <a:p>
            <a:r>
              <a:rPr lang="en-GB" dirty="0">
                <a:solidFill>
                  <a:srgbClr val="3333CC"/>
                </a:solidFill>
                <a:latin typeface="Comic Sans MS"/>
              </a:rPr>
              <a:t>Full Time</a:t>
            </a:r>
          </a:p>
        </p:txBody>
      </p:sp>
      <p:sp>
        <p:nvSpPr>
          <p:cNvPr id="6" name="Slide Number Placeholder 3"/>
          <p:cNvSpPr>
            <a:spLocks noGrp="1"/>
          </p:cNvSpPr>
          <p:nvPr>
            <p:ph type="sldNum" sz="quarter" idx="12"/>
          </p:nvPr>
        </p:nvSpPr>
        <p:spPr/>
        <p:txBody>
          <a:bodyPr/>
          <a:lstStyle/>
          <a:p>
            <a:fld id="{C04367C5-1C18-4FB4-BCC5-1658FB5B3C1E}" type="slidenum">
              <a:rPr lang="en-GB">
                <a:solidFill>
                  <a:srgbClr val="3333CC"/>
                </a:solidFill>
                <a:latin typeface="Comic Sans MS"/>
              </a:rPr>
              <a:pPr/>
              <a:t>24</a:t>
            </a:fld>
            <a:endParaRPr lang="en-GB">
              <a:solidFill>
                <a:srgbClr val="3333CC"/>
              </a:solidFill>
              <a:latin typeface="Comic Sans MS"/>
            </a:endParaRPr>
          </a:p>
        </p:txBody>
      </p:sp>
      <p:sp>
        <p:nvSpPr>
          <p:cNvPr id="48130" name="Text Box 1026"/>
          <p:cNvSpPr txBox="1">
            <a:spLocks noChangeArrowheads="1"/>
          </p:cNvSpPr>
          <p:nvPr/>
        </p:nvSpPr>
        <p:spPr bwMode="auto">
          <a:xfrm>
            <a:off x="2590800" y="457200"/>
            <a:ext cx="4660900" cy="701675"/>
          </a:xfrm>
          <a:prstGeom prst="rect">
            <a:avLst/>
          </a:prstGeom>
          <a:noFill/>
          <a:ln w="9525">
            <a:noFill/>
            <a:miter lim="800000"/>
            <a:headEnd/>
            <a:tailEnd/>
          </a:ln>
          <a:effectLst/>
        </p:spPr>
        <p:txBody>
          <a:bodyPr wrap="none">
            <a:spAutoFit/>
          </a:bodyPr>
          <a:lstStyle/>
          <a:p>
            <a:pPr defTabSz="914400" fontAlgn="base">
              <a:spcBef>
                <a:spcPct val="0"/>
              </a:spcBef>
              <a:spcAft>
                <a:spcPct val="0"/>
              </a:spcAft>
            </a:pPr>
            <a:r>
              <a:rPr lang="en-GB" sz="4000" b="1">
                <a:solidFill>
                  <a:srgbClr val="3333CC"/>
                </a:solidFill>
                <a:latin typeface="Comic Sans MS" pitchFamily="66" charset="0"/>
              </a:rPr>
              <a:t>Belbin Team Roles</a:t>
            </a:r>
          </a:p>
        </p:txBody>
      </p:sp>
      <p:pic>
        <p:nvPicPr>
          <p:cNvPr id="48131" name="Picture 1027" descr="belbin"/>
          <p:cNvPicPr>
            <a:picLocks noChangeAspect="1" noChangeArrowheads="1"/>
          </p:cNvPicPr>
          <p:nvPr/>
        </p:nvPicPr>
        <p:blipFill>
          <a:blip r:embed="rId3" cstate="print"/>
          <a:srcRect/>
          <a:stretch>
            <a:fillRect/>
          </a:stretch>
        </p:blipFill>
        <p:spPr bwMode="auto">
          <a:xfrm>
            <a:off x="2362200" y="2209800"/>
            <a:ext cx="4419600" cy="3352800"/>
          </a:xfrm>
          <a:prstGeom prst="rect">
            <a:avLst/>
          </a:prstGeom>
          <a:noFill/>
        </p:spPr>
      </p:pic>
    </p:spTree>
    <p:extLst>
      <p:ext uri="{BB962C8B-B14F-4D97-AF65-F5344CB8AC3E}">
        <p14:creationId xmlns:p14="http://schemas.microsoft.com/office/powerpoint/2010/main" val="2233925852"/>
      </p:ext>
    </p:extLst>
  </p:cSld>
  <p:clrMapOvr>
    <a:masterClrMapping/>
  </p:clrMapOvr>
  <p:transition xmlns:p14="http://schemas.microsoft.com/office/powerpoint/2010/main">
    <p:checker/>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fld id="{95B0EB19-948D-4D35-8F37-901056C7C57E}" type="slidenum">
              <a:rPr lang="en-GB">
                <a:solidFill>
                  <a:srgbClr val="3333CC"/>
                </a:solidFill>
                <a:latin typeface="Comic Sans MS"/>
              </a:rPr>
              <a:pPr/>
              <a:t>25</a:t>
            </a:fld>
            <a:endParaRPr lang="en-GB">
              <a:solidFill>
                <a:srgbClr val="3333CC"/>
              </a:solidFill>
              <a:latin typeface="Comic Sans MS"/>
            </a:endParaRPr>
          </a:p>
        </p:txBody>
      </p:sp>
      <p:sp>
        <p:nvSpPr>
          <p:cNvPr id="28804" name="Rectangle 1156"/>
          <p:cNvSpPr>
            <a:spLocks noChangeArrowheads="1"/>
          </p:cNvSpPr>
          <p:nvPr/>
        </p:nvSpPr>
        <p:spPr bwMode="auto">
          <a:xfrm>
            <a:off x="0" y="1676400"/>
            <a:ext cx="9144000" cy="3508375"/>
          </a:xfrm>
          <a:prstGeom prst="rect">
            <a:avLst/>
          </a:prstGeom>
          <a:noFill/>
          <a:ln w="9525">
            <a:noFill/>
            <a:miter lim="800000"/>
            <a:headEnd/>
            <a:tailEnd/>
          </a:ln>
          <a:effectLst/>
        </p:spPr>
        <p:txBody>
          <a:bodyPr>
            <a:spAutoFit/>
          </a:bodyPr>
          <a:lstStyle/>
          <a:p>
            <a:pPr indent="-228600" algn="ctr" defTabSz="914400" fontAlgn="base">
              <a:spcBef>
                <a:spcPct val="0"/>
              </a:spcBef>
              <a:spcAft>
                <a:spcPct val="0"/>
              </a:spcAft>
            </a:pPr>
            <a:endParaRPr lang="en-GB" sz="2800">
              <a:solidFill>
                <a:srgbClr val="3333CC"/>
              </a:solidFill>
              <a:latin typeface="Comic Sans MS" pitchFamily="66" charset="0"/>
              <a:cs typeface="Times New Roman" pitchFamily="18" charset="0"/>
            </a:endParaRPr>
          </a:p>
          <a:p>
            <a:pPr indent="-228600" algn="ctr" defTabSz="914400" eaLnBrk="0" fontAlgn="base" hangingPunct="0">
              <a:spcBef>
                <a:spcPct val="0"/>
              </a:spcBef>
              <a:spcAft>
                <a:spcPct val="0"/>
              </a:spcAft>
            </a:pPr>
            <a:r>
              <a:rPr lang="en-GB" sz="2800" b="1">
                <a:solidFill>
                  <a:srgbClr val="3333CC"/>
                </a:solidFill>
                <a:latin typeface="Comic Sans MS" pitchFamily="66" charset="0"/>
                <a:cs typeface="Times New Roman" pitchFamily="18" charset="0"/>
              </a:rPr>
              <a:t> </a:t>
            </a:r>
            <a:endParaRPr lang="en-GB" sz="2800">
              <a:solidFill>
                <a:srgbClr val="3333CC"/>
              </a:solidFill>
              <a:latin typeface="Comic Sans MS" pitchFamily="66" charset="0"/>
              <a:cs typeface="Times New Roman" pitchFamily="18" charset="0"/>
            </a:endParaRPr>
          </a:p>
          <a:p>
            <a:pPr indent="-228600" algn="ctr" defTabSz="914400" eaLnBrk="0" fontAlgn="base" hangingPunct="0">
              <a:spcBef>
                <a:spcPct val="0"/>
              </a:spcBef>
              <a:spcAft>
                <a:spcPct val="0"/>
              </a:spcAft>
            </a:pPr>
            <a:r>
              <a:rPr lang="en-GB" sz="2800" b="1">
                <a:solidFill>
                  <a:srgbClr val="3333CC"/>
                </a:solidFill>
                <a:latin typeface="Comic Sans MS" pitchFamily="66" charset="0"/>
                <a:cs typeface="Times New Roman" pitchFamily="18" charset="0"/>
              </a:rPr>
              <a:t>Belbin team types</a:t>
            </a:r>
            <a:endParaRPr lang="en-GB" sz="2800">
              <a:solidFill>
                <a:srgbClr val="3333CC"/>
              </a:solidFill>
              <a:latin typeface="Comic Sans MS" pitchFamily="66" charset="0"/>
              <a:cs typeface="Times New Roman" pitchFamily="18" charset="0"/>
            </a:endParaRPr>
          </a:p>
          <a:p>
            <a:pPr indent="-228600" algn="ctr" defTabSz="914400" eaLnBrk="0" fontAlgn="base" hangingPunct="0">
              <a:spcBef>
                <a:spcPct val="0"/>
              </a:spcBef>
              <a:spcAft>
                <a:spcPct val="0"/>
              </a:spcAft>
            </a:pPr>
            <a:r>
              <a:rPr lang="en-GB" sz="2800" b="1">
                <a:solidFill>
                  <a:srgbClr val="3333CC"/>
                </a:solidFill>
                <a:latin typeface="Comic Sans MS" pitchFamily="66" charset="0"/>
                <a:cs typeface="Times New Roman" pitchFamily="18" charset="0"/>
              </a:rPr>
              <a:t> </a:t>
            </a:r>
            <a:endParaRPr lang="en-GB" sz="2800">
              <a:solidFill>
                <a:srgbClr val="3333CC"/>
              </a:solidFill>
              <a:latin typeface="Comic Sans MS" pitchFamily="66" charset="0"/>
              <a:cs typeface="Times New Roman" pitchFamily="18" charset="0"/>
            </a:endParaRPr>
          </a:p>
          <a:p>
            <a:pPr indent="-228600" algn="ctr" defTabSz="914400" eaLnBrk="0" fontAlgn="base" hangingPunct="0">
              <a:spcBef>
                <a:spcPct val="0"/>
              </a:spcBef>
              <a:spcAft>
                <a:spcPct val="0"/>
              </a:spcAft>
            </a:pPr>
            <a:r>
              <a:rPr lang="en-GB" sz="2800" b="1">
                <a:solidFill>
                  <a:srgbClr val="3333CC"/>
                </a:solidFill>
                <a:latin typeface="Comic Sans MS" pitchFamily="66" charset="0"/>
                <a:cs typeface="Times New Roman" pitchFamily="18" charset="0"/>
              </a:rPr>
              <a:t>Implications / issues</a:t>
            </a:r>
            <a:endParaRPr lang="en-GB" sz="2800">
              <a:solidFill>
                <a:srgbClr val="3333CC"/>
              </a:solidFill>
              <a:latin typeface="Comic Sans MS" pitchFamily="66" charset="0"/>
              <a:cs typeface="Times New Roman" pitchFamily="18" charset="0"/>
            </a:endParaRPr>
          </a:p>
          <a:p>
            <a:pPr indent="-228600" algn="ctr" defTabSz="914400" eaLnBrk="0" fontAlgn="base" hangingPunct="0">
              <a:spcBef>
                <a:spcPct val="0"/>
              </a:spcBef>
              <a:spcAft>
                <a:spcPct val="0"/>
              </a:spcAft>
            </a:pPr>
            <a:r>
              <a:rPr lang="en-GB" sz="2800" b="1">
                <a:solidFill>
                  <a:srgbClr val="3333CC"/>
                </a:solidFill>
                <a:latin typeface="Comic Sans MS" pitchFamily="66" charset="0"/>
                <a:cs typeface="Times New Roman" pitchFamily="18" charset="0"/>
              </a:rPr>
              <a:t> </a:t>
            </a:r>
            <a:endParaRPr lang="en-GB" sz="2800">
              <a:solidFill>
                <a:srgbClr val="3333CC"/>
              </a:solidFill>
              <a:latin typeface="Comic Sans MS" pitchFamily="66" charset="0"/>
              <a:cs typeface="Times New Roman" pitchFamily="18" charset="0"/>
            </a:endParaRPr>
          </a:p>
          <a:p>
            <a:pPr indent="-228600" algn="ctr" defTabSz="914400" eaLnBrk="0" fontAlgn="base" hangingPunct="0">
              <a:spcBef>
                <a:spcPct val="0"/>
              </a:spcBef>
              <a:spcAft>
                <a:spcPct val="0"/>
              </a:spcAft>
            </a:pPr>
            <a:r>
              <a:rPr lang="en-GB" sz="2800" b="1">
                <a:solidFill>
                  <a:srgbClr val="3333CC"/>
                </a:solidFill>
                <a:latin typeface="Comic Sans MS" pitchFamily="66" charset="0"/>
                <a:cs typeface="Times New Roman" pitchFamily="18" charset="0"/>
              </a:rPr>
              <a:t>Action planning</a:t>
            </a:r>
            <a:endParaRPr lang="en-GB" sz="2800">
              <a:solidFill>
                <a:srgbClr val="3333CC"/>
              </a:solidFill>
              <a:latin typeface="Comic Sans MS" pitchFamily="66" charset="0"/>
              <a:cs typeface="Times New Roman" pitchFamily="18" charset="0"/>
            </a:endParaRPr>
          </a:p>
          <a:p>
            <a:pPr indent="-228600" algn="ctr" defTabSz="914400" eaLnBrk="0" fontAlgn="base" hangingPunct="0">
              <a:spcBef>
                <a:spcPct val="0"/>
              </a:spcBef>
              <a:spcAft>
                <a:spcPct val="0"/>
              </a:spcAft>
            </a:pPr>
            <a:endParaRPr lang="en-GB" sz="2800">
              <a:solidFill>
                <a:srgbClr val="3333CC"/>
              </a:solidFill>
              <a:latin typeface="Comic Sans MS" pitchFamily="66" charset="0"/>
            </a:endParaRPr>
          </a:p>
        </p:txBody>
      </p:sp>
      <p:sp>
        <p:nvSpPr>
          <p:cNvPr id="28805" name="Text Box 1157"/>
          <p:cNvSpPr txBox="1">
            <a:spLocks noChangeArrowheads="1"/>
          </p:cNvSpPr>
          <p:nvPr/>
        </p:nvSpPr>
        <p:spPr bwMode="auto">
          <a:xfrm>
            <a:off x="2797175" y="457200"/>
            <a:ext cx="3548063" cy="701675"/>
          </a:xfrm>
          <a:prstGeom prst="rect">
            <a:avLst/>
          </a:prstGeom>
          <a:noFill/>
          <a:ln w="9525">
            <a:noFill/>
            <a:miter lim="800000"/>
            <a:headEnd/>
            <a:tailEnd/>
          </a:ln>
          <a:effectLst/>
        </p:spPr>
        <p:txBody>
          <a:bodyPr wrap="none">
            <a:spAutoFit/>
          </a:bodyPr>
          <a:lstStyle/>
          <a:p>
            <a:pPr defTabSz="914400" fontAlgn="base">
              <a:spcBef>
                <a:spcPct val="0"/>
              </a:spcBef>
              <a:spcAft>
                <a:spcPct val="0"/>
              </a:spcAft>
            </a:pPr>
            <a:r>
              <a:rPr lang="en-GB" sz="4000" b="1">
                <a:solidFill>
                  <a:srgbClr val="3333CC"/>
                </a:solidFill>
                <a:latin typeface="Comic Sans MS" pitchFamily="66" charset="0"/>
              </a:rPr>
              <a:t>Session Guide</a:t>
            </a:r>
          </a:p>
        </p:txBody>
      </p:sp>
      <p:pic>
        <p:nvPicPr>
          <p:cNvPr id="28806" name="Picture 1158" descr="BL00266_"/>
          <p:cNvPicPr>
            <a:picLocks noChangeAspect="1" noChangeArrowheads="1"/>
          </p:cNvPicPr>
          <p:nvPr/>
        </p:nvPicPr>
        <p:blipFill>
          <a:blip r:embed="rId3" cstate="print"/>
          <a:srcRect/>
          <a:stretch>
            <a:fillRect/>
          </a:stretch>
        </p:blipFill>
        <p:spPr bwMode="auto">
          <a:xfrm>
            <a:off x="609600" y="2133600"/>
            <a:ext cx="914400" cy="3200400"/>
          </a:xfrm>
          <a:prstGeom prst="rect">
            <a:avLst/>
          </a:prstGeom>
          <a:noFill/>
        </p:spPr>
      </p:pic>
      <p:pic>
        <p:nvPicPr>
          <p:cNvPr id="28807" name="Picture 1159" descr="belbin"/>
          <p:cNvPicPr>
            <a:picLocks noChangeAspect="1" noChangeArrowheads="1"/>
          </p:cNvPicPr>
          <p:nvPr/>
        </p:nvPicPr>
        <p:blipFill>
          <a:blip r:embed="rId4" cstate="print"/>
          <a:srcRect/>
          <a:stretch>
            <a:fillRect/>
          </a:stretch>
        </p:blipFill>
        <p:spPr bwMode="auto">
          <a:xfrm>
            <a:off x="7391400" y="5181600"/>
            <a:ext cx="1447800" cy="1219200"/>
          </a:xfrm>
          <a:prstGeom prst="rect">
            <a:avLst/>
          </a:prstGeom>
          <a:noFill/>
        </p:spPr>
      </p:pic>
    </p:spTree>
    <p:extLst>
      <p:ext uri="{BB962C8B-B14F-4D97-AF65-F5344CB8AC3E}">
        <p14:creationId xmlns:p14="http://schemas.microsoft.com/office/powerpoint/2010/main" val="282634441"/>
      </p:ext>
    </p:extLst>
  </p:cSld>
  <p:clrMapOvr>
    <a:masterClrMapping/>
  </p:clrMapOvr>
  <p:transition xmlns:p14="http://schemas.microsoft.com/office/powerpoint/2010/main">
    <p:checker/>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C4DC04C3-113F-4C35-9DDE-5174B4B1C90D}" type="slidenum">
              <a:rPr lang="en-GB">
                <a:solidFill>
                  <a:srgbClr val="3333CC"/>
                </a:solidFill>
                <a:latin typeface="Comic Sans MS"/>
              </a:rPr>
              <a:pPr/>
              <a:t>26</a:t>
            </a:fld>
            <a:endParaRPr lang="en-GB">
              <a:solidFill>
                <a:srgbClr val="3333CC"/>
              </a:solidFill>
              <a:latin typeface="Comic Sans MS"/>
            </a:endParaRPr>
          </a:p>
        </p:txBody>
      </p:sp>
      <p:sp>
        <p:nvSpPr>
          <p:cNvPr id="29698" name="Rectangle 2"/>
          <p:cNvSpPr>
            <a:spLocks noGrp="1" noChangeArrowheads="1"/>
          </p:cNvSpPr>
          <p:nvPr>
            <p:ph type="title"/>
          </p:nvPr>
        </p:nvSpPr>
        <p:spPr/>
        <p:txBody>
          <a:bodyPr/>
          <a:lstStyle/>
          <a:p>
            <a:r>
              <a:rPr lang="en-GB" sz="4000" b="1" dirty="0"/>
              <a:t>Context</a:t>
            </a:r>
          </a:p>
        </p:txBody>
      </p:sp>
      <p:sp>
        <p:nvSpPr>
          <p:cNvPr id="29699" name="Rectangle 3"/>
          <p:cNvSpPr>
            <a:spLocks noGrp="1" noChangeArrowheads="1"/>
          </p:cNvSpPr>
          <p:nvPr>
            <p:ph type="body" idx="1"/>
          </p:nvPr>
        </p:nvSpPr>
        <p:spPr/>
        <p:txBody>
          <a:bodyPr/>
          <a:lstStyle/>
          <a:p>
            <a:pPr algn="ctr">
              <a:buFontTx/>
              <a:buNone/>
            </a:pPr>
            <a:r>
              <a:rPr lang="en-GB" sz="2800" dirty="0">
                <a:solidFill>
                  <a:schemeClr val="accent2"/>
                </a:solidFill>
              </a:rPr>
              <a:t>Research by Meredith </a:t>
            </a:r>
            <a:r>
              <a:rPr lang="en-GB" sz="2800" dirty="0" err="1">
                <a:solidFill>
                  <a:schemeClr val="accent2"/>
                </a:solidFill>
              </a:rPr>
              <a:t>Belbin</a:t>
            </a:r>
            <a:endParaRPr lang="en-GB" sz="2800" dirty="0">
              <a:solidFill>
                <a:schemeClr val="accent2"/>
              </a:solidFill>
            </a:endParaRPr>
          </a:p>
          <a:p>
            <a:pPr algn="ctr">
              <a:buFontTx/>
              <a:buNone/>
            </a:pPr>
            <a:endParaRPr lang="en-GB" sz="2800" dirty="0">
              <a:solidFill>
                <a:schemeClr val="accent2"/>
              </a:solidFill>
            </a:endParaRPr>
          </a:p>
          <a:p>
            <a:pPr algn="ctr">
              <a:buFontTx/>
              <a:buNone/>
            </a:pPr>
            <a:r>
              <a:rPr lang="en-GB" sz="2800" dirty="0">
                <a:solidFill>
                  <a:schemeClr val="accent2"/>
                </a:solidFill>
              </a:rPr>
              <a:t>Effective Teams</a:t>
            </a:r>
          </a:p>
          <a:p>
            <a:pPr algn="ctr">
              <a:buFontTx/>
              <a:buNone/>
            </a:pPr>
            <a:endParaRPr lang="en-GB" sz="2800" dirty="0">
              <a:solidFill>
                <a:schemeClr val="accent2"/>
              </a:solidFill>
            </a:endParaRPr>
          </a:p>
          <a:p>
            <a:pPr algn="ctr">
              <a:buFontTx/>
              <a:buNone/>
            </a:pPr>
            <a:r>
              <a:rPr lang="en-GB" sz="2800" dirty="0">
                <a:solidFill>
                  <a:schemeClr val="accent2"/>
                </a:solidFill>
              </a:rPr>
              <a:t>Key Roles for Success</a:t>
            </a:r>
          </a:p>
          <a:p>
            <a:pPr algn="ctr">
              <a:buFontTx/>
              <a:buNone/>
            </a:pPr>
            <a:endParaRPr lang="en-GB" sz="2800" dirty="0">
              <a:solidFill>
                <a:schemeClr val="accent2"/>
              </a:solidFill>
            </a:endParaRPr>
          </a:p>
          <a:p>
            <a:pPr algn="ctr">
              <a:buFontTx/>
              <a:buNone/>
            </a:pPr>
            <a:r>
              <a:rPr lang="en-GB" sz="2800" dirty="0">
                <a:solidFill>
                  <a:schemeClr val="accent2"/>
                </a:solidFill>
              </a:rPr>
              <a:t>Situation Dependent</a:t>
            </a:r>
          </a:p>
        </p:txBody>
      </p:sp>
      <p:pic>
        <p:nvPicPr>
          <p:cNvPr id="29700" name="Picture 4" descr="belbin"/>
          <p:cNvPicPr>
            <a:picLocks noChangeAspect="1" noChangeArrowheads="1"/>
          </p:cNvPicPr>
          <p:nvPr/>
        </p:nvPicPr>
        <p:blipFill>
          <a:blip r:embed="rId3" cstate="print"/>
          <a:srcRect/>
          <a:stretch>
            <a:fillRect/>
          </a:stretch>
        </p:blipFill>
        <p:spPr bwMode="auto">
          <a:xfrm>
            <a:off x="7391400" y="5105400"/>
            <a:ext cx="1371600" cy="1143000"/>
          </a:xfrm>
          <a:prstGeom prst="rect">
            <a:avLst/>
          </a:prstGeom>
          <a:noFill/>
        </p:spPr>
      </p:pic>
    </p:spTree>
    <p:extLst>
      <p:ext uri="{BB962C8B-B14F-4D97-AF65-F5344CB8AC3E}">
        <p14:creationId xmlns:p14="http://schemas.microsoft.com/office/powerpoint/2010/main" val="2267390586"/>
      </p:ext>
    </p:extLst>
  </p:cSld>
  <p:clrMapOvr>
    <a:masterClrMapping/>
  </p:clrMapOvr>
  <p:transition xmlns:p14="http://schemas.microsoft.com/office/powerpoint/2010/main">
    <p:checker/>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CB5F0FDD-E778-4D41-8D4E-B3ACD6020878}" type="slidenum">
              <a:rPr lang="en-GB">
                <a:solidFill>
                  <a:srgbClr val="3333CC"/>
                </a:solidFill>
                <a:latin typeface="Comic Sans MS"/>
              </a:rPr>
              <a:pPr/>
              <a:t>27</a:t>
            </a:fld>
            <a:endParaRPr lang="en-GB">
              <a:solidFill>
                <a:srgbClr val="3333CC"/>
              </a:solidFill>
              <a:latin typeface="Comic Sans MS"/>
            </a:endParaRPr>
          </a:p>
        </p:txBody>
      </p:sp>
      <p:sp>
        <p:nvSpPr>
          <p:cNvPr id="30722" name="Rectangle 2"/>
          <p:cNvSpPr>
            <a:spLocks noGrp="1" noChangeArrowheads="1"/>
          </p:cNvSpPr>
          <p:nvPr>
            <p:ph type="title"/>
          </p:nvPr>
        </p:nvSpPr>
        <p:spPr>
          <a:xfrm>
            <a:off x="2057400" y="228600"/>
            <a:ext cx="6324600" cy="1143000"/>
          </a:xfrm>
        </p:spPr>
        <p:txBody>
          <a:bodyPr/>
          <a:lstStyle/>
          <a:p>
            <a:r>
              <a:rPr lang="en-GB" sz="4000" b="1" dirty="0"/>
              <a:t> </a:t>
            </a:r>
            <a:r>
              <a:rPr lang="en-GB" sz="4000" b="1" dirty="0">
                <a:solidFill>
                  <a:srgbClr val="3333FF"/>
                </a:solidFill>
              </a:rPr>
              <a:t>Roles</a:t>
            </a:r>
          </a:p>
        </p:txBody>
      </p:sp>
      <p:sp>
        <p:nvSpPr>
          <p:cNvPr id="30723" name="Rectangle 3"/>
          <p:cNvSpPr>
            <a:spLocks noGrp="1" noChangeArrowheads="1"/>
          </p:cNvSpPr>
          <p:nvPr>
            <p:ph type="body" idx="1"/>
          </p:nvPr>
        </p:nvSpPr>
        <p:spPr>
          <a:xfrm>
            <a:off x="685800" y="1752600"/>
            <a:ext cx="7772400" cy="4114800"/>
          </a:xfrm>
        </p:spPr>
        <p:txBody>
          <a:bodyPr/>
          <a:lstStyle/>
          <a:p>
            <a:pPr algn="ctr">
              <a:buFontTx/>
              <a:buNone/>
            </a:pPr>
            <a:r>
              <a:rPr lang="en-GB" sz="2800" b="1" dirty="0">
                <a:solidFill>
                  <a:schemeClr val="accent2"/>
                </a:solidFill>
              </a:rPr>
              <a:t>Contribution to Team</a:t>
            </a:r>
          </a:p>
          <a:p>
            <a:pPr algn="ctr">
              <a:buFontTx/>
              <a:buNone/>
            </a:pPr>
            <a:endParaRPr lang="en-GB" sz="2800" b="1" dirty="0">
              <a:solidFill>
                <a:schemeClr val="accent2"/>
              </a:solidFill>
            </a:endParaRPr>
          </a:p>
          <a:p>
            <a:pPr algn="ctr">
              <a:buFontTx/>
              <a:buNone/>
            </a:pPr>
            <a:r>
              <a:rPr lang="en-GB" sz="2800" b="1" dirty="0">
                <a:solidFill>
                  <a:schemeClr val="accent2"/>
                </a:solidFill>
              </a:rPr>
              <a:t>Allowable Weaknesses</a:t>
            </a:r>
          </a:p>
          <a:p>
            <a:pPr algn="ctr">
              <a:buFontTx/>
              <a:buNone/>
            </a:pPr>
            <a:endParaRPr lang="en-GB" sz="2800" b="1" dirty="0">
              <a:solidFill>
                <a:schemeClr val="accent2"/>
              </a:solidFill>
            </a:endParaRPr>
          </a:p>
          <a:p>
            <a:pPr algn="ctr">
              <a:buFontTx/>
              <a:buNone/>
            </a:pPr>
            <a:r>
              <a:rPr lang="en-GB" sz="2800" b="1" dirty="0">
                <a:solidFill>
                  <a:schemeClr val="accent2"/>
                </a:solidFill>
              </a:rPr>
              <a:t>All of equal value</a:t>
            </a:r>
          </a:p>
          <a:p>
            <a:pPr algn="ctr">
              <a:buFontTx/>
              <a:buNone/>
            </a:pPr>
            <a:endParaRPr lang="en-GB" sz="2800" b="1" dirty="0">
              <a:solidFill>
                <a:schemeClr val="accent2"/>
              </a:solidFill>
            </a:endParaRPr>
          </a:p>
          <a:p>
            <a:pPr algn="ctr">
              <a:buFontTx/>
              <a:buNone/>
            </a:pPr>
            <a:r>
              <a:rPr lang="en-GB" sz="2800" b="1" dirty="0">
                <a:solidFill>
                  <a:schemeClr val="accent2"/>
                </a:solidFill>
              </a:rPr>
              <a:t>Dropped Points</a:t>
            </a:r>
          </a:p>
          <a:p>
            <a:pPr algn="ctr">
              <a:buFontTx/>
              <a:buNone/>
            </a:pPr>
            <a:endParaRPr lang="en-GB" sz="2800" b="1" dirty="0">
              <a:solidFill>
                <a:schemeClr val="accent2"/>
              </a:solidFill>
            </a:endParaRPr>
          </a:p>
        </p:txBody>
      </p:sp>
      <p:pic>
        <p:nvPicPr>
          <p:cNvPr id="30724" name="Picture 4" descr="belbin"/>
          <p:cNvPicPr>
            <a:picLocks noChangeAspect="1" noChangeArrowheads="1"/>
          </p:cNvPicPr>
          <p:nvPr/>
        </p:nvPicPr>
        <p:blipFill>
          <a:blip r:embed="rId3" cstate="print"/>
          <a:srcRect/>
          <a:stretch>
            <a:fillRect/>
          </a:stretch>
        </p:blipFill>
        <p:spPr bwMode="auto">
          <a:xfrm>
            <a:off x="6858000" y="5029200"/>
            <a:ext cx="1981200" cy="1295400"/>
          </a:xfrm>
          <a:prstGeom prst="rect">
            <a:avLst/>
          </a:prstGeom>
          <a:noFill/>
        </p:spPr>
      </p:pic>
      <p:pic>
        <p:nvPicPr>
          <p:cNvPr id="30725" name="Picture 5" descr="SY00258_"/>
          <p:cNvPicPr>
            <a:picLocks noChangeAspect="1" noChangeArrowheads="1"/>
          </p:cNvPicPr>
          <p:nvPr/>
        </p:nvPicPr>
        <p:blipFill>
          <a:blip r:embed="rId4" cstate="print"/>
          <a:srcRect/>
          <a:stretch>
            <a:fillRect/>
          </a:stretch>
        </p:blipFill>
        <p:spPr bwMode="auto">
          <a:xfrm>
            <a:off x="3695700" y="381000"/>
            <a:ext cx="876300" cy="808038"/>
          </a:xfrm>
          <a:prstGeom prst="rect">
            <a:avLst/>
          </a:prstGeom>
          <a:noFill/>
        </p:spPr>
      </p:pic>
    </p:spTree>
    <p:extLst>
      <p:ext uri="{BB962C8B-B14F-4D97-AF65-F5344CB8AC3E}">
        <p14:creationId xmlns:p14="http://schemas.microsoft.com/office/powerpoint/2010/main" val="898921949"/>
      </p:ext>
    </p:extLst>
  </p:cSld>
  <p:clrMapOvr>
    <a:masterClrMapping/>
  </p:clrMapOvr>
  <p:transition xmlns:p14="http://schemas.microsoft.com/office/powerpoint/2010/main">
    <p:checker/>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2"/>
          </p:nvPr>
        </p:nvSpPr>
        <p:spPr/>
        <p:txBody>
          <a:bodyPr/>
          <a:lstStyle/>
          <a:p>
            <a:fld id="{14D487F7-EA1C-4EEF-9FC0-5E5BFFFF8105}" type="slidenum">
              <a:rPr lang="en-GB">
                <a:solidFill>
                  <a:srgbClr val="3333CC"/>
                </a:solidFill>
                <a:latin typeface="Comic Sans MS"/>
              </a:rPr>
              <a:pPr/>
              <a:t>28</a:t>
            </a:fld>
            <a:endParaRPr lang="en-GB">
              <a:solidFill>
                <a:srgbClr val="3333CC"/>
              </a:solidFill>
              <a:latin typeface="Comic Sans MS"/>
            </a:endParaRPr>
          </a:p>
        </p:txBody>
      </p:sp>
      <p:sp>
        <p:nvSpPr>
          <p:cNvPr id="31746" name="Rectangle 2"/>
          <p:cNvSpPr>
            <a:spLocks noGrp="1" noChangeArrowheads="1"/>
          </p:cNvSpPr>
          <p:nvPr>
            <p:ph type="title"/>
          </p:nvPr>
        </p:nvSpPr>
        <p:spPr/>
        <p:txBody>
          <a:bodyPr/>
          <a:lstStyle/>
          <a:p>
            <a:r>
              <a:rPr lang="en-GB" sz="4000" b="1" dirty="0"/>
              <a:t>Leadership Roles</a:t>
            </a:r>
          </a:p>
        </p:txBody>
      </p:sp>
      <p:pic>
        <p:nvPicPr>
          <p:cNvPr id="31749" name="Picture 5" descr="j0140671"/>
          <p:cNvPicPr>
            <a:picLocks noChangeAspect="1" noChangeArrowheads="1"/>
          </p:cNvPicPr>
          <p:nvPr/>
        </p:nvPicPr>
        <p:blipFill>
          <a:blip r:embed="rId3" cstate="print"/>
          <a:srcRect/>
          <a:stretch>
            <a:fillRect/>
          </a:stretch>
        </p:blipFill>
        <p:spPr bwMode="auto">
          <a:xfrm>
            <a:off x="6248400" y="3200400"/>
            <a:ext cx="2417763" cy="3227388"/>
          </a:xfrm>
          <a:prstGeom prst="rect">
            <a:avLst/>
          </a:prstGeom>
          <a:noFill/>
        </p:spPr>
      </p:pic>
      <p:pic>
        <p:nvPicPr>
          <p:cNvPr id="31750" name="Picture 6" descr="HH00900_"/>
          <p:cNvPicPr>
            <a:picLocks noChangeAspect="1" noChangeArrowheads="1"/>
          </p:cNvPicPr>
          <p:nvPr/>
        </p:nvPicPr>
        <p:blipFill>
          <a:blip r:embed="rId4" cstate="print"/>
          <a:srcRect/>
          <a:stretch>
            <a:fillRect/>
          </a:stretch>
        </p:blipFill>
        <p:spPr bwMode="auto">
          <a:xfrm>
            <a:off x="2667000" y="1447800"/>
            <a:ext cx="3733800" cy="5181600"/>
          </a:xfrm>
          <a:prstGeom prst="rect">
            <a:avLst/>
          </a:prstGeom>
          <a:noFill/>
        </p:spPr>
      </p:pic>
      <p:sp>
        <p:nvSpPr>
          <p:cNvPr id="31751" name="Text Box 7"/>
          <p:cNvSpPr txBox="1">
            <a:spLocks noChangeArrowheads="1"/>
          </p:cNvSpPr>
          <p:nvPr/>
        </p:nvSpPr>
        <p:spPr bwMode="auto">
          <a:xfrm>
            <a:off x="3378200" y="2286000"/>
            <a:ext cx="2387600" cy="1373188"/>
          </a:xfrm>
          <a:prstGeom prst="rect">
            <a:avLst/>
          </a:prstGeom>
          <a:noFill/>
          <a:ln w="9525">
            <a:noFill/>
            <a:miter lim="800000"/>
            <a:headEnd/>
            <a:tailEnd/>
          </a:ln>
          <a:effectLst/>
        </p:spPr>
        <p:txBody>
          <a:bodyPr wrap="none">
            <a:spAutoFit/>
          </a:bodyPr>
          <a:lstStyle/>
          <a:p>
            <a:pPr algn="ctr" defTabSz="914400" fontAlgn="base">
              <a:spcBef>
                <a:spcPct val="0"/>
              </a:spcBef>
              <a:spcAft>
                <a:spcPct val="0"/>
              </a:spcAft>
            </a:pPr>
            <a:r>
              <a:rPr lang="en-GB" sz="2800" b="1">
                <a:solidFill>
                  <a:srgbClr val="3333CC"/>
                </a:solidFill>
                <a:latin typeface="Comic Sans MS" pitchFamily="66" charset="0"/>
              </a:rPr>
              <a:t>Shaper</a:t>
            </a:r>
          </a:p>
          <a:p>
            <a:pPr algn="ctr" defTabSz="914400" fontAlgn="base">
              <a:spcBef>
                <a:spcPct val="0"/>
              </a:spcBef>
              <a:spcAft>
                <a:spcPct val="0"/>
              </a:spcAft>
            </a:pPr>
            <a:endParaRPr lang="en-GB" sz="2800" b="1">
              <a:solidFill>
                <a:srgbClr val="3333CC"/>
              </a:solidFill>
              <a:latin typeface="Comic Sans MS" pitchFamily="66" charset="0"/>
            </a:endParaRPr>
          </a:p>
          <a:p>
            <a:pPr algn="ctr" defTabSz="914400" fontAlgn="base">
              <a:spcBef>
                <a:spcPct val="0"/>
              </a:spcBef>
              <a:spcAft>
                <a:spcPct val="0"/>
              </a:spcAft>
            </a:pPr>
            <a:r>
              <a:rPr lang="en-GB" sz="2800" b="1">
                <a:solidFill>
                  <a:srgbClr val="3333CC"/>
                </a:solidFill>
                <a:latin typeface="Comic Sans MS" pitchFamily="66" charset="0"/>
              </a:rPr>
              <a:t>Co-ordinator</a:t>
            </a:r>
          </a:p>
        </p:txBody>
      </p:sp>
    </p:spTree>
    <p:extLst>
      <p:ext uri="{BB962C8B-B14F-4D97-AF65-F5344CB8AC3E}">
        <p14:creationId xmlns:p14="http://schemas.microsoft.com/office/powerpoint/2010/main" val="3199355415"/>
      </p:ext>
    </p:extLst>
  </p:cSld>
  <p:clrMapOvr>
    <a:masterClrMapping/>
  </p:clrMapOvr>
  <p:transition xmlns:p14="http://schemas.microsoft.com/office/powerpoint/2010/main">
    <p:checker/>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2"/>
          </p:nvPr>
        </p:nvSpPr>
        <p:spPr/>
        <p:txBody>
          <a:bodyPr/>
          <a:lstStyle/>
          <a:p>
            <a:fld id="{1C613A52-161A-4669-8D01-177768B819F0}" type="slidenum">
              <a:rPr lang="en-GB">
                <a:solidFill>
                  <a:srgbClr val="3333CC"/>
                </a:solidFill>
                <a:latin typeface="Comic Sans MS"/>
              </a:rPr>
              <a:pPr/>
              <a:t>29</a:t>
            </a:fld>
            <a:endParaRPr lang="en-GB">
              <a:solidFill>
                <a:srgbClr val="3333CC"/>
              </a:solidFill>
              <a:latin typeface="Comic Sans MS"/>
            </a:endParaRPr>
          </a:p>
        </p:txBody>
      </p:sp>
      <p:sp>
        <p:nvSpPr>
          <p:cNvPr id="32770" name="Rectangle 2"/>
          <p:cNvSpPr>
            <a:spLocks noGrp="1" noChangeArrowheads="1"/>
          </p:cNvSpPr>
          <p:nvPr>
            <p:ph type="title"/>
          </p:nvPr>
        </p:nvSpPr>
        <p:spPr/>
        <p:txBody>
          <a:bodyPr/>
          <a:lstStyle/>
          <a:p>
            <a:r>
              <a:rPr lang="en-GB" sz="4000" b="1" dirty="0"/>
              <a:t>Creative Roles</a:t>
            </a:r>
          </a:p>
        </p:txBody>
      </p:sp>
      <p:pic>
        <p:nvPicPr>
          <p:cNvPr id="32771" name="Picture 3" descr="PE06457_"/>
          <p:cNvPicPr>
            <a:picLocks noChangeAspect="1" noChangeArrowheads="1"/>
          </p:cNvPicPr>
          <p:nvPr/>
        </p:nvPicPr>
        <p:blipFill>
          <a:blip r:embed="rId3" cstate="print"/>
          <a:srcRect/>
          <a:stretch>
            <a:fillRect/>
          </a:stretch>
        </p:blipFill>
        <p:spPr bwMode="auto">
          <a:xfrm>
            <a:off x="1524000" y="2438400"/>
            <a:ext cx="6019800" cy="2286000"/>
          </a:xfrm>
          <a:prstGeom prst="rect">
            <a:avLst/>
          </a:prstGeom>
          <a:noFill/>
        </p:spPr>
      </p:pic>
      <p:sp>
        <p:nvSpPr>
          <p:cNvPr id="32772" name="Text Box 4"/>
          <p:cNvSpPr txBox="1">
            <a:spLocks noChangeArrowheads="1"/>
          </p:cNvSpPr>
          <p:nvPr/>
        </p:nvSpPr>
        <p:spPr bwMode="auto">
          <a:xfrm>
            <a:off x="3952875" y="1676400"/>
            <a:ext cx="1262063" cy="641350"/>
          </a:xfrm>
          <a:prstGeom prst="rect">
            <a:avLst/>
          </a:prstGeom>
          <a:noFill/>
          <a:ln w="9525">
            <a:noFill/>
            <a:miter lim="800000"/>
            <a:headEnd/>
            <a:tailEnd/>
          </a:ln>
          <a:effectLst/>
        </p:spPr>
        <p:txBody>
          <a:bodyPr wrap="none">
            <a:spAutoFit/>
          </a:bodyPr>
          <a:lstStyle/>
          <a:p>
            <a:pPr defTabSz="914400" fontAlgn="base">
              <a:spcBef>
                <a:spcPct val="0"/>
              </a:spcBef>
              <a:spcAft>
                <a:spcPct val="0"/>
              </a:spcAft>
            </a:pPr>
            <a:r>
              <a:rPr lang="en-GB" sz="3600" b="1">
                <a:solidFill>
                  <a:srgbClr val="FF3300"/>
                </a:solidFill>
                <a:latin typeface="Comic Sans MS" pitchFamily="66" charset="0"/>
              </a:rPr>
              <a:t>Plant</a:t>
            </a:r>
          </a:p>
        </p:txBody>
      </p:sp>
      <p:sp>
        <p:nvSpPr>
          <p:cNvPr id="32773" name="Text Box 5"/>
          <p:cNvSpPr txBox="1">
            <a:spLocks noChangeArrowheads="1"/>
          </p:cNvSpPr>
          <p:nvPr/>
        </p:nvSpPr>
        <p:spPr bwMode="auto">
          <a:xfrm>
            <a:off x="2100263" y="5105400"/>
            <a:ext cx="5045075" cy="641350"/>
          </a:xfrm>
          <a:prstGeom prst="rect">
            <a:avLst/>
          </a:prstGeom>
          <a:noFill/>
          <a:ln w="9525">
            <a:noFill/>
            <a:miter lim="800000"/>
            <a:headEnd/>
            <a:tailEnd/>
          </a:ln>
          <a:effectLst/>
        </p:spPr>
        <p:txBody>
          <a:bodyPr wrap="none">
            <a:spAutoFit/>
          </a:bodyPr>
          <a:lstStyle/>
          <a:p>
            <a:pPr defTabSz="914400" fontAlgn="base">
              <a:spcBef>
                <a:spcPct val="0"/>
              </a:spcBef>
              <a:spcAft>
                <a:spcPct val="0"/>
              </a:spcAft>
            </a:pPr>
            <a:r>
              <a:rPr lang="en-GB" sz="3600" b="1">
                <a:solidFill>
                  <a:srgbClr val="FF3300"/>
                </a:solidFill>
                <a:latin typeface="Comic Sans MS" pitchFamily="66" charset="0"/>
              </a:rPr>
              <a:t>Resource Investigator</a:t>
            </a:r>
          </a:p>
        </p:txBody>
      </p:sp>
    </p:spTree>
    <p:extLst>
      <p:ext uri="{BB962C8B-B14F-4D97-AF65-F5344CB8AC3E}">
        <p14:creationId xmlns:p14="http://schemas.microsoft.com/office/powerpoint/2010/main" val="3207526827"/>
      </p:ext>
    </p:extLst>
  </p:cSld>
  <p:clrMapOvr>
    <a:masterClrMapping/>
  </p:clrMapOvr>
  <p:transition xmlns:p14="http://schemas.microsoft.com/office/powerpoint/2010/main">
    <p:checker/>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Legal Context: HR Responsibilities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ensuring that recruitment, selection and promotion procedures comply with anti-discrimination legislation;</a:t>
            </a:r>
          </a:p>
          <a:p>
            <a:r>
              <a:rPr lang="en-US" dirty="0" smtClean="0"/>
              <a:t>staff training and development; </a:t>
            </a:r>
          </a:p>
          <a:p>
            <a:r>
              <a:rPr lang="en-US" dirty="0" smtClean="0"/>
              <a:t>setting up and monitoring remuneration policy; </a:t>
            </a:r>
          </a:p>
          <a:p>
            <a:r>
              <a:rPr lang="en-US" dirty="0" smtClean="0"/>
              <a:t>setting up and monitoring appraisal procedures; </a:t>
            </a:r>
          </a:p>
          <a:p>
            <a:r>
              <a:rPr lang="en-US" dirty="0" smtClean="0"/>
              <a:t>administering dismissal and redundancy procedures; </a:t>
            </a:r>
          </a:p>
          <a:p>
            <a:r>
              <a:rPr lang="en-US" dirty="0" smtClean="0"/>
              <a:t>contracts of employment; </a:t>
            </a:r>
          </a:p>
          <a:p>
            <a:r>
              <a:rPr lang="en-US" dirty="0" smtClean="0"/>
              <a:t>workforce planning; </a:t>
            </a:r>
          </a:p>
          <a:p>
            <a:r>
              <a:rPr lang="en-US" dirty="0" smtClean="0"/>
              <a:t>designing and administering grievance procedures; </a:t>
            </a:r>
          </a:p>
          <a:p>
            <a:r>
              <a:rPr lang="en-US" dirty="0" smtClean="0"/>
              <a:t>being aware of new legislation affecting employment rights and advising management of what the </a:t>
            </a:r>
            <a:r>
              <a:rPr lang="en-US" dirty="0" err="1" smtClean="0"/>
              <a:t>organisation</a:t>
            </a:r>
            <a:r>
              <a:rPr lang="en-US" dirty="0" smtClean="0"/>
              <a:t> must do to comply with it; </a:t>
            </a:r>
          </a:p>
          <a:p>
            <a:r>
              <a:rPr lang="en-US" dirty="0" smtClean="0"/>
              <a:t>health and safety; </a:t>
            </a:r>
          </a:p>
          <a:p>
            <a:r>
              <a:rPr lang="en-US" dirty="0" smtClean="0"/>
              <a:t>administering consultative committees. </a:t>
            </a:r>
            <a:endParaRPr lang="en-US" dirty="0"/>
          </a:p>
        </p:txBody>
      </p:sp>
    </p:spTree>
    <p:extLst>
      <p:ext uri="{BB962C8B-B14F-4D97-AF65-F5344CB8AC3E}">
        <p14:creationId xmlns:p14="http://schemas.microsoft.com/office/powerpoint/2010/main" val="35618919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87427096-F50F-4811-A5A2-8DC7FBF215F6}" type="slidenum">
              <a:rPr lang="en-GB">
                <a:solidFill>
                  <a:srgbClr val="3333CC"/>
                </a:solidFill>
                <a:latin typeface="Comic Sans MS"/>
              </a:rPr>
              <a:pPr/>
              <a:t>30</a:t>
            </a:fld>
            <a:endParaRPr lang="en-GB">
              <a:solidFill>
                <a:srgbClr val="3333CC"/>
              </a:solidFill>
              <a:latin typeface="Comic Sans MS"/>
            </a:endParaRPr>
          </a:p>
        </p:txBody>
      </p:sp>
      <p:sp>
        <p:nvSpPr>
          <p:cNvPr id="33794" name="Rectangle 2"/>
          <p:cNvSpPr>
            <a:spLocks noGrp="1" noChangeArrowheads="1"/>
          </p:cNvSpPr>
          <p:nvPr>
            <p:ph type="title"/>
          </p:nvPr>
        </p:nvSpPr>
        <p:spPr>
          <a:xfrm>
            <a:off x="1828800" y="304800"/>
            <a:ext cx="6324600" cy="1143000"/>
          </a:xfrm>
        </p:spPr>
        <p:txBody>
          <a:bodyPr/>
          <a:lstStyle/>
          <a:p>
            <a:r>
              <a:rPr lang="en-GB" sz="4000" b="1" dirty="0"/>
              <a:t>……the other Roles</a:t>
            </a:r>
          </a:p>
        </p:txBody>
      </p:sp>
      <p:pic>
        <p:nvPicPr>
          <p:cNvPr id="33797" name="Picture 5" descr="j0140715"/>
          <p:cNvPicPr>
            <a:picLocks noChangeAspect="1" noChangeArrowheads="1"/>
          </p:cNvPicPr>
          <p:nvPr/>
        </p:nvPicPr>
        <p:blipFill>
          <a:blip r:embed="rId3" cstate="print"/>
          <a:srcRect/>
          <a:stretch>
            <a:fillRect/>
          </a:stretch>
        </p:blipFill>
        <p:spPr bwMode="auto">
          <a:xfrm>
            <a:off x="1143000" y="1524000"/>
            <a:ext cx="7620000" cy="5105400"/>
          </a:xfrm>
          <a:prstGeom prst="rect">
            <a:avLst/>
          </a:prstGeom>
          <a:noFill/>
        </p:spPr>
      </p:pic>
      <p:sp>
        <p:nvSpPr>
          <p:cNvPr id="33795" name="Rectangle 3"/>
          <p:cNvSpPr>
            <a:spLocks noGrp="1" noChangeArrowheads="1"/>
          </p:cNvSpPr>
          <p:nvPr>
            <p:ph type="body" idx="1"/>
          </p:nvPr>
        </p:nvSpPr>
        <p:spPr>
          <a:xfrm>
            <a:off x="-228600" y="1828800"/>
            <a:ext cx="7772400" cy="4114800"/>
          </a:xfrm>
        </p:spPr>
        <p:txBody>
          <a:bodyPr/>
          <a:lstStyle/>
          <a:p>
            <a:pPr algn="ctr">
              <a:buFontTx/>
              <a:buNone/>
            </a:pPr>
            <a:r>
              <a:rPr lang="en-GB" b="1" dirty="0">
                <a:solidFill>
                  <a:schemeClr val="accent2"/>
                </a:solidFill>
              </a:rPr>
              <a:t>Monitor Evaluator</a:t>
            </a:r>
          </a:p>
          <a:p>
            <a:pPr algn="ctr">
              <a:buFontTx/>
              <a:buNone/>
            </a:pPr>
            <a:endParaRPr lang="en-GB" b="1" dirty="0">
              <a:solidFill>
                <a:schemeClr val="accent2"/>
              </a:solidFill>
            </a:endParaRPr>
          </a:p>
          <a:p>
            <a:pPr algn="ctr">
              <a:buFontTx/>
              <a:buNone/>
            </a:pPr>
            <a:r>
              <a:rPr lang="en-GB" b="1" dirty="0">
                <a:solidFill>
                  <a:schemeClr val="accent2"/>
                </a:solidFill>
              </a:rPr>
              <a:t>Implementer</a:t>
            </a:r>
          </a:p>
          <a:p>
            <a:pPr algn="ctr">
              <a:buFontTx/>
              <a:buNone/>
            </a:pPr>
            <a:endParaRPr lang="en-GB" b="1" dirty="0">
              <a:solidFill>
                <a:schemeClr val="accent2"/>
              </a:solidFill>
            </a:endParaRPr>
          </a:p>
          <a:p>
            <a:pPr algn="ctr">
              <a:buFontTx/>
              <a:buNone/>
            </a:pPr>
            <a:r>
              <a:rPr lang="en-GB" b="1" dirty="0">
                <a:solidFill>
                  <a:schemeClr val="accent2"/>
                </a:solidFill>
              </a:rPr>
              <a:t>Completer Finisher</a:t>
            </a:r>
          </a:p>
          <a:p>
            <a:pPr algn="ctr">
              <a:buFontTx/>
              <a:buNone/>
            </a:pPr>
            <a:endParaRPr lang="en-GB" b="1" dirty="0">
              <a:solidFill>
                <a:schemeClr val="accent2"/>
              </a:solidFill>
            </a:endParaRPr>
          </a:p>
          <a:p>
            <a:pPr algn="ctr">
              <a:buFontTx/>
              <a:buNone/>
            </a:pPr>
            <a:r>
              <a:rPr lang="en-GB" b="1" dirty="0">
                <a:solidFill>
                  <a:schemeClr val="accent2"/>
                </a:solidFill>
              </a:rPr>
              <a:t>Team Worker</a:t>
            </a:r>
          </a:p>
          <a:p>
            <a:pPr algn="ctr">
              <a:buFontTx/>
              <a:buNone/>
            </a:pPr>
            <a:endParaRPr lang="en-GB" b="1" dirty="0">
              <a:solidFill>
                <a:schemeClr val="accent2"/>
              </a:solidFill>
            </a:endParaRPr>
          </a:p>
          <a:p>
            <a:pPr algn="ctr">
              <a:buFontTx/>
              <a:buNone/>
            </a:pPr>
            <a:r>
              <a:rPr lang="en-GB" b="1" dirty="0">
                <a:solidFill>
                  <a:schemeClr val="accent2"/>
                </a:solidFill>
              </a:rPr>
              <a:t>Specialist</a:t>
            </a:r>
          </a:p>
        </p:txBody>
      </p:sp>
      <p:pic>
        <p:nvPicPr>
          <p:cNvPr id="33796" name="Picture 4" descr="belbin"/>
          <p:cNvPicPr>
            <a:picLocks noChangeAspect="1" noChangeArrowheads="1"/>
          </p:cNvPicPr>
          <p:nvPr/>
        </p:nvPicPr>
        <p:blipFill>
          <a:blip r:embed="rId4" cstate="print"/>
          <a:srcRect/>
          <a:stretch>
            <a:fillRect/>
          </a:stretch>
        </p:blipFill>
        <p:spPr bwMode="auto">
          <a:xfrm>
            <a:off x="4953000" y="4343400"/>
            <a:ext cx="914400" cy="762000"/>
          </a:xfrm>
          <a:prstGeom prst="rect">
            <a:avLst/>
          </a:prstGeom>
          <a:noFill/>
        </p:spPr>
      </p:pic>
    </p:spTree>
    <p:extLst>
      <p:ext uri="{BB962C8B-B14F-4D97-AF65-F5344CB8AC3E}">
        <p14:creationId xmlns:p14="http://schemas.microsoft.com/office/powerpoint/2010/main" val="3897562397"/>
      </p:ext>
    </p:extLst>
  </p:cSld>
  <p:clrMapOvr>
    <a:masterClrMapping/>
  </p:clrMapOvr>
  <p:transition xmlns:p14="http://schemas.microsoft.com/office/powerpoint/2010/main">
    <p:checker/>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Belbin</a:t>
            </a:r>
            <a:r>
              <a:rPr lang="en-US" dirty="0" smtClean="0"/>
              <a:t> Roles</a:t>
            </a:r>
            <a:endParaRPr lang="en-US" dirty="0"/>
          </a:p>
        </p:txBody>
      </p:sp>
      <p:pic>
        <p:nvPicPr>
          <p:cNvPr id="8" name="Content Placeholder 7" descr="Screen Shot 2017-11-13 at 15.24.49.png"/>
          <p:cNvPicPr>
            <a:picLocks noGrp="1" noChangeAspect="1"/>
          </p:cNvPicPr>
          <p:nvPr>
            <p:ph idx="1"/>
          </p:nvPr>
        </p:nvPicPr>
        <p:blipFill>
          <a:blip r:embed="rId2">
            <a:extLst>
              <a:ext uri="{28A0092B-C50C-407E-A947-70E740481C1C}">
                <a14:useLocalDpi xmlns:a14="http://schemas.microsoft.com/office/drawing/2010/main" val="0"/>
              </a:ext>
            </a:extLst>
          </a:blip>
          <a:srcRect t="-21881" b="-21881"/>
          <a:stretch>
            <a:fillRect/>
          </a:stretch>
        </p:blipFill>
        <p:spPr/>
      </p:pic>
      <p:sp>
        <p:nvSpPr>
          <p:cNvPr id="4" name="Date Placeholder 3"/>
          <p:cNvSpPr>
            <a:spLocks noGrp="1"/>
          </p:cNvSpPr>
          <p:nvPr>
            <p:ph type="dt" sz="half" idx="10"/>
          </p:nvPr>
        </p:nvSpPr>
        <p:spPr/>
        <p:txBody>
          <a:bodyPr/>
          <a:lstStyle/>
          <a:p>
            <a:endParaRPr lang="en-GB" dirty="0">
              <a:solidFill>
                <a:srgbClr val="3333CC"/>
              </a:solidFill>
              <a:latin typeface="Comic Sans MS"/>
            </a:endParaRPr>
          </a:p>
        </p:txBody>
      </p:sp>
      <p:sp>
        <p:nvSpPr>
          <p:cNvPr id="5" name="Footer Placeholder 4"/>
          <p:cNvSpPr>
            <a:spLocks noGrp="1"/>
          </p:cNvSpPr>
          <p:nvPr>
            <p:ph type="ftr" sz="quarter" idx="11"/>
          </p:nvPr>
        </p:nvSpPr>
        <p:spPr/>
        <p:txBody>
          <a:bodyPr/>
          <a:lstStyle/>
          <a:p>
            <a:endParaRPr lang="en-GB" dirty="0">
              <a:solidFill>
                <a:srgbClr val="3333CC"/>
              </a:solidFill>
              <a:latin typeface="Comic Sans MS"/>
            </a:endParaRPr>
          </a:p>
        </p:txBody>
      </p:sp>
      <p:sp>
        <p:nvSpPr>
          <p:cNvPr id="6" name="Slide Number Placeholder 5"/>
          <p:cNvSpPr>
            <a:spLocks noGrp="1"/>
          </p:cNvSpPr>
          <p:nvPr>
            <p:ph type="sldNum" sz="quarter" idx="12"/>
          </p:nvPr>
        </p:nvSpPr>
        <p:spPr/>
        <p:txBody>
          <a:bodyPr/>
          <a:lstStyle/>
          <a:p>
            <a:fld id="{E26CA5D2-0014-444A-8322-9834B7E5AFAB}" type="slidenum">
              <a:rPr lang="en-GB" smtClean="0">
                <a:solidFill>
                  <a:srgbClr val="3333CC"/>
                </a:solidFill>
                <a:latin typeface="Comic Sans MS"/>
              </a:rPr>
              <a:pPr/>
              <a:t>31</a:t>
            </a:fld>
            <a:endParaRPr lang="en-GB">
              <a:solidFill>
                <a:srgbClr val="3333CC"/>
              </a:solidFill>
              <a:latin typeface="Comic Sans MS"/>
            </a:endParaRPr>
          </a:p>
        </p:txBody>
      </p:sp>
      <p:sp>
        <p:nvSpPr>
          <p:cNvPr id="9" name="TextBox 8"/>
          <p:cNvSpPr txBox="1"/>
          <p:nvPr/>
        </p:nvSpPr>
        <p:spPr>
          <a:xfrm>
            <a:off x="800100" y="6096000"/>
            <a:ext cx="5408489" cy="507831"/>
          </a:xfrm>
          <a:prstGeom prst="rect">
            <a:avLst/>
          </a:prstGeom>
          <a:noFill/>
        </p:spPr>
        <p:txBody>
          <a:bodyPr wrap="none" rtlCol="0">
            <a:spAutoFit/>
          </a:bodyPr>
          <a:lstStyle/>
          <a:p>
            <a:r>
              <a:rPr lang="en-US" sz="900" dirty="0" smtClean="0"/>
              <a:t>Sallie M. Henry, K. Todd Stevens, </a:t>
            </a:r>
          </a:p>
          <a:p>
            <a:r>
              <a:rPr lang="en-US" sz="900" dirty="0" smtClean="0"/>
              <a:t>Using </a:t>
            </a:r>
            <a:r>
              <a:rPr lang="en-US" sz="900" dirty="0" err="1" smtClean="0"/>
              <a:t>Belbin's</a:t>
            </a:r>
            <a:r>
              <a:rPr lang="en-US" sz="900" dirty="0" smtClean="0"/>
              <a:t> leadership role to improve team effectiveness: An empirical investigation, </a:t>
            </a:r>
          </a:p>
          <a:p>
            <a:r>
              <a:rPr lang="en-US" sz="900" dirty="0" smtClean="0"/>
              <a:t>In Journal of Systems and Software, Volume 44, Issue 3, 1999, Pages 241-250, ISSN 0164-1212</a:t>
            </a:r>
            <a:endParaRPr lang="en-US" sz="900" dirty="0"/>
          </a:p>
        </p:txBody>
      </p:sp>
    </p:spTree>
    <p:extLst>
      <p:ext uri="{BB962C8B-B14F-4D97-AF65-F5344CB8AC3E}">
        <p14:creationId xmlns:p14="http://schemas.microsoft.com/office/powerpoint/2010/main" val="307308122"/>
      </p:ext>
    </p:extLst>
  </p:cSld>
  <p:clrMapOvr>
    <a:masterClrMapping/>
  </p:clrMapOvr>
  <p:transition xmlns:p14="http://schemas.microsoft.com/office/powerpoint/2010/main">
    <p:checke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Belbin</a:t>
            </a:r>
            <a:r>
              <a:rPr lang="en-US" dirty="0" smtClean="0"/>
              <a:t> Roles</a:t>
            </a:r>
            <a:endParaRPr lang="en-US" dirty="0"/>
          </a:p>
        </p:txBody>
      </p:sp>
      <p:pic>
        <p:nvPicPr>
          <p:cNvPr id="7" name="Content Placeholder 6" descr="Screen Shot 2017-11-13 at 15.25.06.png"/>
          <p:cNvPicPr>
            <a:picLocks noGrp="1" noChangeAspect="1"/>
          </p:cNvPicPr>
          <p:nvPr>
            <p:ph idx="1"/>
          </p:nvPr>
        </p:nvPicPr>
        <p:blipFill>
          <a:blip r:embed="rId2">
            <a:extLst>
              <a:ext uri="{28A0092B-C50C-407E-A947-70E740481C1C}">
                <a14:useLocalDpi xmlns:a14="http://schemas.microsoft.com/office/drawing/2010/main" val="0"/>
              </a:ext>
            </a:extLst>
          </a:blip>
          <a:srcRect t="-44033" b="-44033"/>
          <a:stretch>
            <a:fillRect/>
          </a:stretch>
        </p:blipFill>
        <p:spPr/>
      </p:pic>
      <p:sp>
        <p:nvSpPr>
          <p:cNvPr id="4" name="Date Placeholder 3"/>
          <p:cNvSpPr>
            <a:spLocks noGrp="1"/>
          </p:cNvSpPr>
          <p:nvPr>
            <p:ph type="dt" sz="half" idx="10"/>
          </p:nvPr>
        </p:nvSpPr>
        <p:spPr/>
        <p:txBody>
          <a:bodyPr/>
          <a:lstStyle/>
          <a:p>
            <a:endParaRPr lang="en-GB" dirty="0">
              <a:solidFill>
                <a:srgbClr val="3333CC"/>
              </a:solidFill>
              <a:latin typeface="Comic Sans MS"/>
            </a:endParaRPr>
          </a:p>
        </p:txBody>
      </p:sp>
      <p:sp>
        <p:nvSpPr>
          <p:cNvPr id="5" name="Footer Placeholder 4"/>
          <p:cNvSpPr>
            <a:spLocks noGrp="1"/>
          </p:cNvSpPr>
          <p:nvPr>
            <p:ph type="ftr" sz="quarter" idx="11"/>
          </p:nvPr>
        </p:nvSpPr>
        <p:spPr/>
        <p:txBody>
          <a:bodyPr/>
          <a:lstStyle/>
          <a:p>
            <a:endParaRPr lang="en-GB" dirty="0">
              <a:solidFill>
                <a:srgbClr val="3333CC"/>
              </a:solidFill>
              <a:latin typeface="Comic Sans MS"/>
            </a:endParaRPr>
          </a:p>
        </p:txBody>
      </p:sp>
      <p:sp>
        <p:nvSpPr>
          <p:cNvPr id="6" name="Slide Number Placeholder 5"/>
          <p:cNvSpPr>
            <a:spLocks noGrp="1"/>
          </p:cNvSpPr>
          <p:nvPr>
            <p:ph type="sldNum" sz="quarter" idx="12"/>
          </p:nvPr>
        </p:nvSpPr>
        <p:spPr/>
        <p:txBody>
          <a:bodyPr/>
          <a:lstStyle/>
          <a:p>
            <a:fld id="{E26CA5D2-0014-444A-8322-9834B7E5AFAB}" type="slidenum">
              <a:rPr lang="en-GB" smtClean="0">
                <a:solidFill>
                  <a:srgbClr val="3333CC"/>
                </a:solidFill>
                <a:latin typeface="Comic Sans MS"/>
              </a:rPr>
              <a:pPr/>
              <a:t>32</a:t>
            </a:fld>
            <a:endParaRPr lang="en-GB">
              <a:solidFill>
                <a:srgbClr val="3333CC"/>
              </a:solidFill>
              <a:latin typeface="Comic Sans MS"/>
            </a:endParaRPr>
          </a:p>
        </p:txBody>
      </p:sp>
    </p:spTree>
    <p:extLst>
      <p:ext uri="{BB962C8B-B14F-4D97-AF65-F5344CB8AC3E}">
        <p14:creationId xmlns:p14="http://schemas.microsoft.com/office/powerpoint/2010/main" val="3979489319"/>
      </p:ext>
    </p:extLst>
  </p:cSld>
  <p:clrMapOvr>
    <a:masterClrMapping/>
  </p:clrMapOvr>
  <p:transition xmlns:p14="http://schemas.microsoft.com/office/powerpoint/2010/main">
    <p:checke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Belbin</a:t>
            </a:r>
            <a:r>
              <a:rPr lang="en-US" dirty="0" smtClean="0"/>
              <a:t> Roles</a:t>
            </a:r>
            <a:endParaRPr lang="en-US" dirty="0"/>
          </a:p>
        </p:txBody>
      </p:sp>
      <p:pic>
        <p:nvPicPr>
          <p:cNvPr id="7" name="Content Placeholder 6" descr="Screen Shot 2017-11-13 at 15.25.21.png"/>
          <p:cNvPicPr>
            <a:picLocks noGrp="1" noChangeAspect="1"/>
          </p:cNvPicPr>
          <p:nvPr>
            <p:ph idx="1"/>
          </p:nvPr>
        </p:nvPicPr>
        <p:blipFill>
          <a:blip r:embed="rId2">
            <a:extLst>
              <a:ext uri="{28A0092B-C50C-407E-A947-70E740481C1C}">
                <a14:useLocalDpi xmlns:a14="http://schemas.microsoft.com/office/drawing/2010/main" val="0"/>
              </a:ext>
            </a:extLst>
          </a:blip>
          <a:srcRect t="-101261" b="-101261"/>
          <a:stretch>
            <a:fillRect/>
          </a:stretch>
        </p:blipFill>
        <p:spPr/>
      </p:pic>
      <p:sp>
        <p:nvSpPr>
          <p:cNvPr id="4" name="Date Placeholder 3"/>
          <p:cNvSpPr>
            <a:spLocks noGrp="1"/>
          </p:cNvSpPr>
          <p:nvPr>
            <p:ph type="dt" sz="half" idx="10"/>
          </p:nvPr>
        </p:nvSpPr>
        <p:spPr/>
        <p:txBody>
          <a:bodyPr/>
          <a:lstStyle/>
          <a:p>
            <a:endParaRPr lang="en-GB" dirty="0">
              <a:solidFill>
                <a:srgbClr val="3333CC"/>
              </a:solidFill>
              <a:latin typeface="Comic Sans MS"/>
            </a:endParaRPr>
          </a:p>
        </p:txBody>
      </p:sp>
      <p:sp>
        <p:nvSpPr>
          <p:cNvPr id="5" name="Footer Placeholder 4"/>
          <p:cNvSpPr>
            <a:spLocks noGrp="1"/>
          </p:cNvSpPr>
          <p:nvPr>
            <p:ph type="ftr" sz="quarter" idx="11"/>
          </p:nvPr>
        </p:nvSpPr>
        <p:spPr/>
        <p:txBody>
          <a:bodyPr/>
          <a:lstStyle/>
          <a:p>
            <a:endParaRPr lang="en-GB" dirty="0">
              <a:solidFill>
                <a:srgbClr val="3333CC"/>
              </a:solidFill>
              <a:latin typeface="Comic Sans MS"/>
            </a:endParaRPr>
          </a:p>
        </p:txBody>
      </p:sp>
      <p:sp>
        <p:nvSpPr>
          <p:cNvPr id="6" name="Slide Number Placeholder 5"/>
          <p:cNvSpPr>
            <a:spLocks noGrp="1"/>
          </p:cNvSpPr>
          <p:nvPr>
            <p:ph type="sldNum" sz="quarter" idx="12"/>
          </p:nvPr>
        </p:nvSpPr>
        <p:spPr/>
        <p:txBody>
          <a:bodyPr/>
          <a:lstStyle/>
          <a:p>
            <a:fld id="{E26CA5D2-0014-444A-8322-9834B7E5AFAB}" type="slidenum">
              <a:rPr lang="en-GB" smtClean="0">
                <a:solidFill>
                  <a:srgbClr val="3333CC"/>
                </a:solidFill>
                <a:latin typeface="Comic Sans MS"/>
              </a:rPr>
              <a:pPr/>
              <a:t>33</a:t>
            </a:fld>
            <a:endParaRPr lang="en-GB">
              <a:solidFill>
                <a:srgbClr val="3333CC"/>
              </a:solidFill>
              <a:latin typeface="Comic Sans MS"/>
            </a:endParaRPr>
          </a:p>
        </p:txBody>
      </p:sp>
    </p:spTree>
    <p:extLst>
      <p:ext uri="{BB962C8B-B14F-4D97-AF65-F5344CB8AC3E}">
        <p14:creationId xmlns:p14="http://schemas.microsoft.com/office/powerpoint/2010/main" val="847477625"/>
      </p:ext>
    </p:extLst>
  </p:cSld>
  <p:clrMapOvr>
    <a:masterClrMapping/>
  </p:clrMapOvr>
  <p:transition xmlns:p14="http://schemas.microsoft.com/office/powerpoint/2010/main">
    <p:checke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1"/>
          <p:cNvSpPr>
            <a:spLocks noGrp="1"/>
          </p:cNvSpPr>
          <p:nvPr>
            <p:ph type="dt" sz="half" idx="4294967295"/>
          </p:nvPr>
        </p:nvSpPr>
        <p:spPr>
          <a:xfrm>
            <a:off x="685800" y="6477000"/>
            <a:ext cx="1905000" cy="457200"/>
          </a:xfrm>
        </p:spPr>
        <p:txBody>
          <a:bodyPr/>
          <a:lstStyle/>
          <a:p>
            <a:r>
              <a:rPr lang="en-US">
                <a:solidFill>
                  <a:srgbClr val="3333CC"/>
                </a:solidFill>
                <a:latin typeface="Comic Sans MS"/>
              </a:rPr>
              <a:t>Semester 1 2004</a:t>
            </a:r>
            <a:endParaRPr lang="en-GB">
              <a:solidFill>
                <a:srgbClr val="3333CC"/>
              </a:solidFill>
              <a:latin typeface="Comic Sans MS"/>
            </a:endParaRPr>
          </a:p>
        </p:txBody>
      </p:sp>
      <p:sp>
        <p:nvSpPr>
          <p:cNvPr id="9" name="Footer Placeholder 2"/>
          <p:cNvSpPr>
            <a:spLocks noGrp="1"/>
          </p:cNvSpPr>
          <p:nvPr>
            <p:ph type="ftr" sz="quarter" idx="4294967295"/>
          </p:nvPr>
        </p:nvSpPr>
        <p:spPr>
          <a:xfrm>
            <a:off x="3124200" y="6477000"/>
            <a:ext cx="2895600" cy="457200"/>
          </a:xfrm>
        </p:spPr>
        <p:txBody>
          <a:bodyPr/>
          <a:lstStyle/>
          <a:p>
            <a:r>
              <a:rPr lang="en-GB">
                <a:solidFill>
                  <a:srgbClr val="3333CC"/>
                </a:solidFill>
                <a:latin typeface="Comic Sans MS"/>
              </a:rPr>
              <a:t>University of Edinburgh Management School</a:t>
            </a:r>
          </a:p>
          <a:p>
            <a:r>
              <a:rPr lang="en-GB">
                <a:solidFill>
                  <a:srgbClr val="3333CC"/>
                </a:solidFill>
                <a:latin typeface="Comic Sans MS"/>
              </a:rPr>
              <a:t>Full Time</a:t>
            </a:r>
          </a:p>
        </p:txBody>
      </p:sp>
      <p:sp>
        <p:nvSpPr>
          <p:cNvPr id="10" name="Slide Number Placeholder 3"/>
          <p:cNvSpPr>
            <a:spLocks noGrp="1"/>
          </p:cNvSpPr>
          <p:nvPr>
            <p:ph type="sldNum" sz="quarter" idx="12"/>
          </p:nvPr>
        </p:nvSpPr>
        <p:spPr/>
        <p:txBody>
          <a:bodyPr/>
          <a:lstStyle/>
          <a:p>
            <a:fld id="{BDF327D0-74E7-4B8F-BFB4-93714ED42C37}" type="slidenum">
              <a:rPr lang="en-GB">
                <a:solidFill>
                  <a:srgbClr val="3333CC"/>
                </a:solidFill>
                <a:latin typeface="Comic Sans MS"/>
              </a:rPr>
              <a:pPr/>
              <a:t>34</a:t>
            </a:fld>
            <a:endParaRPr lang="en-GB">
              <a:solidFill>
                <a:srgbClr val="3333CC"/>
              </a:solidFill>
              <a:latin typeface="Comic Sans MS"/>
            </a:endParaRPr>
          </a:p>
        </p:txBody>
      </p:sp>
      <p:sp>
        <p:nvSpPr>
          <p:cNvPr id="54274" name="Rectangle 2"/>
          <p:cNvSpPr>
            <a:spLocks noChangeArrowheads="1"/>
          </p:cNvSpPr>
          <p:nvPr/>
        </p:nvSpPr>
        <p:spPr bwMode="auto">
          <a:xfrm>
            <a:off x="914400" y="4343400"/>
            <a:ext cx="7391400" cy="1219200"/>
          </a:xfrm>
          <a:prstGeom prst="rect">
            <a:avLst/>
          </a:prstGeom>
          <a:gradFill rotWithShape="0">
            <a:gsLst>
              <a:gs pos="0">
                <a:schemeClr val="hlink"/>
              </a:gs>
              <a:gs pos="100000">
                <a:schemeClr val="bg1"/>
              </a:gs>
            </a:gsLst>
            <a:lin ang="5400000" scaled="1"/>
          </a:gradFill>
          <a:ln w="9525">
            <a:solidFill>
              <a:schemeClr val="accent2"/>
            </a:solidFill>
            <a:miter lim="800000"/>
            <a:headEnd/>
            <a:tailEnd/>
          </a:ln>
          <a:effectLst/>
        </p:spPr>
        <p:txBody>
          <a:bodyPr wrap="none" anchor="ctr"/>
          <a:lstStyle/>
          <a:p>
            <a:pPr defTabSz="914400" fontAlgn="base">
              <a:spcBef>
                <a:spcPct val="0"/>
              </a:spcBef>
              <a:spcAft>
                <a:spcPct val="0"/>
              </a:spcAft>
            </a:pPr>
            <a:endParaRPr lang="en-GB" sz="4000" b="1">
              <a:solidFill>
                <a:srgbClr val="000000"/>
              </a:solidFill>
              <a:latin typeface="Times New Roman" pitchFamily="18" charset="0"/>
            </a:endParaRPr>
          </a:p>
        </p:txBody>
      </p:sp>
      <p:sp>
        <p:nvSpPr>
          <p:cNvPr id="54275" name="Rectangle 3"/>
          <p:cNvSpPr>
            <a:spLocks noChangeArrowheads="1"/>
          </p:cNvSpPr>
          <p:nvPr/>
        </p:nvSpPr>
        <p:spPr bwMode="auto">
          <a:xfrm>
            <a:off x="1409700" y="2819400"/>
            <a:ext cx="6477000" cy="1295400"/>
          </a:xfrm>
          <a:prstGeom prst="rect">
            <a:avLst/>
          </a:prstGeom>
          <a:gradFill rotWithShape="0">
            <a:gsLst>
              <a:gs pos="0">
                <a:schemeClr val="hlink"/>
              </a:gs>
              <a:gs pos="100000">
                <a:schemeClr val="bg1"/>
              </a:gs>
            </a:gsLst>
            <a:lin ang="5400000" scaled="1"/>
          </a:gradFill>
          <a:ln w="9525">
            <a:solidFill>
              <a:schemeClr val="accent2"/>
            </a:solidFill>
            <a:miter lim="800000"/>
            <a:headEnd/>
            <a:tailEnd/>
          </a:ln>
          <a:effectLst/>
        </p:spPr>
        <p:txBody>
          <a:bodyPr wrap="none" anchor="ctr"/>
          <a:lstStyle/>
          <a:p>
            <a:pPr algn="ctr" defTabSz="914400" fontAlgn="base">
              <a:spcBef>
                <a:spcPct val="0"/>
              </a:spcBef>
              <a:spcAft>
                <a:spcPct val="0"/>
              </a:spcAft>
            </a:pPr>
            <a:endParaRPr lang="en-US" sz="2400">
              <a:solidFill>
                <a:srgbClr val="3333CC"/>
              </a:solidFill>
              <a:latin typeface="Times New Roman" pitchFamily="18" charset="0"/>
            </a:endParaRPr>
          </a:p>
        </p:txBody>
      </p:sp>
      <p:sp>
        <p:nvSpPr>
          <p:cNvPr id="54276" name="Rectangle 4"/>
          <p:cNvSpPr>
            <a:spLocks noChangeArrowheads="1"/>
          </p:cNvSpPr>
          <p:nvPr/>
        </p:nvSpPr>
        <p:spPr bwMode="auto">
          <a:xfrm>
            <a:off x="1524000" y="1524000"/>
            <a:ext cx="6096000" cy="1066800"/>
          </a:xfrm>
          <a:prstGeom prst="rect">
            <a:avLst/>
          </a:prstGeom>
          <a:gradFill rotWithShape="0">
            <a:gsLst>
              <a:gs pos="0">
                <a:schemeClr val="hlink"/>
              </a:gs>
              <a:gs pos="100000">
                <a:schemeClr val="bg1"/>
              </a:gs>
            </a:gsLst>
            <a:lin ang="5400000" scaled="1"/>
          </a:gradFill>
          <a:ln w="9525">
            <a:solidFill>
              <a:schemeClr val="accent2"/>
            </a:solidFill>
            <a:miter lim="800000"/>
            <a:headEnd/>
            <a:tailEnd/>
          </a:ln>
          <a:effectLst/>
        </p:spPr>
        <p:txBody>
          <a:bodyPr wrap="none" anchor="ctr"/>
          <a:lstStyle/>
          <a:p>
            <a:pPr defTabSz="914400" fontAlgn="base">
              <a:spcBef>
                <a:spcPct val="0"/>
              </a:spcBef>
              <a:spcAft>
                <a:spcPct val="0"/>
              </a:spcAft>
            </a:pPr>
            <a:endParaRPr lang="en-GB" sz="4000" b="1">
              <a:solidFill>
                <a:srgbClr val="000000"/>
              </a:solidFill>
              <a:latin typeface="Times New Roman" pitchFamily="18" charset="0"/>
            </a:endParaRPr>
          </a:p>
        </p:txBody>
      </p:sp>
      <p:sp>
        <p:nvSpPr>
          <p:cNvPr id="54277" name="Rectangle 5"/>
          <p:cNvSpPr>
            <a:spLocks noChangeArrowheads="1"/>
          </p:cNvSpPr>
          <p:nvPr/>
        </p:nvSpPr>
        <p:spPr bwMode="auto">
          <a:xfrm>
            <a:off x="1447800" y="304800"/>
            <a:ext cx="6324600" cy="1143000"/>
          </a:xfrm>
          <a:prstGeom prst="rect">
            <a:avLst/>
          </a:prstGeom>
          <a:noFill/>
          <a:ln w="9525">
            <a:noFill/>
            <a:miter lim="800000"/>
            <a:headEnd/>
            <a:tailEnd/>
          </a:ln>
          <a:effectLst/>
        </p:spPr>
        <p:txBody>
          <a:bodyPr anchor="ctr"/>
          <a:lstStyle/>
          <a:p>
            <a:pPr algn="ctr" defTabSz="914400" fontAlgn="base">
              <a:spcBef>
                <a:spcPct val="0"/>
              </a:spcBef>
              <a:spcAft>
                <a:spcPct val="0"/>
              </a:spcAft>
            </a:pPr>
            <a:r>
              <a:rPr lang="en-GB" sz="3200">
                <a:solidFill>
                  <a:srgbClr val="3333CC"/>
                </a:solidFill>
                <a:latin typeface="Comic Sans MS" pitchFamily="66" charset="0"/>
              </a:rPr>
              <a:t>Belbin research findings</a:t>
            </a:r>
          </a:p>
        </p:txBody>
      </p:sp>
      <p:sp>
        <p:nvSpPr>
          <p:cNvPr id="54278" name="Rectangle 6"/>
          <p:cNvSpPr>
            <a:spLocks noChangeArrowheads="1"/>
          </p:cNvSpPr>
          <p:nvPr/>
        </p:nvSpPr>
        <p:spPr bwMode="auto">
          <a:xfrm>
            <a:off x="685800" y="1600200"/>
            <a:ext cx="7772400" cy="4114800"/>
          </a:xfrm>
          <a:prstGeom prst="rect">
            <a:avLst/>
          </a:prstGeom>
          <a:noFill/>
          <a:ln w="9525">
            <a:noFill/>
            <a:miter lim="800000"/>
            <a:headEnd/>
            <a:tailEnd/>
          </a:ln>
          <a:effectLst/>
        </p:spPr>
        <p:txBody>
          <a:bodyPr/>
          <a:lstStyle/>
          <a:p>
            <a:pPr marL="342900" indent="-342900" algn="ctr" defTabSz="914400" fontAlgn="base">
              <a:lnSpc>
                <a:spcPct val="90000"/>
              </a:lnSpc>
              <a:spcBef>
                <a:spcPct val="20000"/>
              </a:spcBef>
              <a:spcAft>
                <a:spcPct val="0"/>
              </a:spcAft>
            </a:pPr>
            <a:r>
              <a:rPr lang="en-GB" sz="2000">
                <a:solidFill>
                  <a:srgbClr val="000000"/>
                </a:solidFill>
                <a:latin typeface="Comic Sans MS" pitchFamily="66" charset="0"/>
              </a:rPr>
              <a:t>Roles can equally be applied to non-managers</a:t>
            </a:r>
          </a:p>
          <a:p>
            <a:pPr marL="342900" indent="-342900" algn="ctr" defTabSz="914400" fontAlgn="base">
              <a:lnSpc>
                <a:spcPct val="90000"/>
              </a:lnSpc>
              <a:spcBef>
                <a:spcPct val="0"/>
              </a:spcBef>
              <a:spcAft>
                <a:spcPct val="0"/>
              </a:spcAft>
            </a:pPr>
            <a:r>
              <a:rPr lang="en-GB">
                <a:solidFill>
                  <a:srgbClr val="FF3300"/>
                </a:solidFill>
                <a:latin typeface="Comic Sans MS" pitchFamily="66" charset="0"/>
              </a:rPr>
              <a:t>Fisher, Hunter &amp; Macrosson </a:t>
            </a:r>
          </a:p>
          <a:p>
            <a:pPr marL="342900" indent="-342900" algn="ctr" defTabSz="914400" fontAlgn="base">
              <a:lnSpc>
                <a:spcPct val="90000"/>
              </a:lnSpc>
              <a:spcBef>
                <a:spcPct val="0"/>
              </a:spcBef>
              <a:spcAft>
                <a:spcPct val="0"/>
              </a:spcAft>
            </a:pPr>
            <a:r>
              <a:rPr lang="en-GB">
                <a:solidFill>
                  <a:srgbClr val="FF3300"/>
                </a:solidFill>
                <a:latin typeface="Comic Sans MS" pitchFamily="66" charset="0"/>
              </a:rPr>
              <a:t>Journal of Managerial Psychology, Vol.17 No.1, (2002)</a:t>
            </a:r>
          </a:p>
          <a:p>
            <a:pPr marL="342900" indent="-342900" algn="ctr" defTabSz="914400" fontAlgn="base">
              <a:lnSpc>
                <a:spcPct val="90000"/>
              </a:lnSpc>
              <a:spcBef>
                <a:spcPct val="0"/>
              </a:spcBef>
              <a:spcAft>
                <a:spcPct val="0"/>
              </a:spcAft>
            </a:pPr>
            <a:endParaRPr lang="en-GB">
              <a:solidFill>
                <a:srgbClr val="FF3300"/>
              </a:solidFill>
              <a:latin typeface="Comic Sans MS" pitchFamily="66" charset="0"/>
            </a:endParaRPr>
          </a:p>
          <a:p>
            <a:pPr marL="342900" indent="-342900" algn="ctr" defTabSz="914400" fontAlgn="base">
              <a:lnSpc>
                <a:spcPct val="90000"/>
              </a:lnSpc>
              <a:spcBef>
                <a:spcPct val="0"/>
              </a:spcBef>
              <a:spcAft>
                <a:spcPct val="0"/>
              </a:spcAft>
            </a:pPr>
            <a:endParaRPr lang="en-GB">
              <a:solidFill>
                <a:srgbClr val="FF3300"/>
              </a:solidFill>
              <a:latin typeface="Comic Sans MS" pitchFamily="66" charset="0"/>
            </a:endParaRPr>
          </a:p>
          <a:p>
            <a:pPr marL="342900" indent="-342900" algn="ctr" defTabSz="914400" fontAlgn="base">
              <a:lnSpc>
                <a:spcPct val="90000"/>
              </a:lnSpc>
              <a:spcBef>
                <a:spcPct val="0"/>
              </a:spcBef>
              <a:spcAft>
                <a:spcPct val="0"/>
              </a:spcAft>
            </a:pPr>
            <a:r>
              <a:rPr lang="en-GB" sz="2000">
                <a:solidFill>
                  <a:srgbClr val="000000"/>
                </a:solidFill>
                <a:latin typeface="Comic Sans MS" pitchFamily="66" charset="0"/>
              </a:rPr>
              <a:t>Balanced teams perform better than biased teams</a:t>
            </a:r>
          </a:p>
          <a:p>
            <a:pPr marL="342900" indent="-342900" algn="ctr" defTabSz="914400" fontAlgn="base">
              <a:lnSpc>
                <a:spcPct val="90000"/>
              </a:lnSpc>
              <a:spcBef>
                <a:spcPct val="0"/>
              </a:spcBef>
              <a:spcAft>
                <a:spcPct val="0"/>
              </a:spcAft>
            </a:pPr>
            <a:r>
              <a:rPr lang="en-GB">
                <a:solidFill>
                  <a:srgbClr val="FF3300"/>
                </a:solidFill>
                <a:latin typeface="Comic Sans MS" pitchFamily="66" charset="0"/>
              </a:rPr>
              <a:t>Shapers vs. Balanced</a:t>
            </a:r>
          </a:p>
          <a:p>
            <a:pPr marL="342900" indent="-342900" algn="ctr" defTabSz="914400" fontAlgn="base">
              <a:lnSpc>
                <a:spcPct val="90000"/>
              </a:lnSpc>
              <a:spcBef>
                <a:spcPct val="0"/>
              </a:spcBef>
              <a:spcAft>
                <a:spcPct val="0"/>
              </a:spcAft>
            </a:pPr>
            <a:r>
              <a:rPr lang="en-GB">
                <a:solidFill>
                  <a:srgbClr val="FF3300"/>
                </a:solidFill>
                <a:latin typeface="Comic Sans MS" pitchFamily="66" charset="0"/>
              </a:rPr>
              <a:t>Pritchard &amp; Stanton</a:t>
            </a:r>
          </a:p>
          <a:p>
            <a:pPr marL="342900" indent="-342900" algn="ctr" defTabSz="914400" fontAlgn="base">
              <a:lnSpc>
                <a:spcPct val="90000"/>
              </a:lnSpc>
              <a:spcBef>
                <a:spcPct val="0"/>
              </a:spcBef>
              <a:spcAft>
                <a:spcPct val="0"/>
              </a:spcAft>
            </a:pPr>
            <a:r>
              <a:rPr lang="en-GB">
                <a:solidFill>
                  <a:srgbClr val="FF3300"/>
                </a:solidFill>
                <a:latin typeface="Comic Sans MS" pitchFamily="66" charset="0"/>
              </a:rPr>
              <a:t>Journal of Management Development, Vol 18, No.8, (1999)</a:t>
            </a:r>
          </a:p>
          <a:p>
            <a:pPr marL="342900" indent="-342900" algn="ctr" defTabSz="914400" fontAlgn="base">
              <a:lnSpc>
                <a:spcPct val="90000"/>
              </a:lnSpc>
              <a:spcBef>
                <a:spcPct val="0"/>
              </a:spcBef>
              <a:spcAft>
                <a:spcPct val="0"/>
              </a:spcAft>
            </a:pPr>
            <a:endParaRPr lang="en-GB">
              <a:solidFill>
                <a:srgbClr val="FF3300"/>
              </a:solidFill>
              <a:latin typeface="Comic Sans MS" pitchFamily="66" charset="0"/>
            </a:endParaRPr>
          </a:p>
          <a:p>
            <a:pPr marL="342900" indent="-342900" algn="ctr" defTabSz="914400" fontAlgn="base">
              <a:lnSpc>
                <a:spcPct val="90000"/>
              </a:lnSpc>
              <a:spcBef>
                <a:spcPct val="0"/>
              </a:spcBef>
              <a:spcAft>
                <a:spcPct val="0"/>
              </a:spcAft>
            </a:pPr>
            <a:endParaRPr lang="en-GB">
              <a:solidFill>
                <a:srgbClr val="FF3300"/>
              </a:solidFill>
              <a:latin typeface="Comic Sans MS" pitchFamily="66" charset="0"/>
            </a:endParaRPr>
          </a:p>
          <a:p>
            <a:pPr marL="342900" indent="-342900" algn="ctr" defTabSz="914400" fontAlgn="base">
              <a:lnSpc>
                <a:spcPct val="90000"/>
              </a:lnSpc>
              <a:spcBef>
                <a:spcPct val="0"/>
              </a:spcBef>
              <a:spcAft>
                <a:spcPct val="0"/>
              </a:spcAft>
            </a:pPr>
            <a:r>
              <a:rPr lang="en-GB" sz="2000">
                <a:solidFill>
                  <a:srgbClr val="000000"/>
                </a:solidFill>
                <a:latin typeface="Comic Sans MS" pitchFamily="66" charset="0"/>
              </a:rPr>
              <a:t>No correlation between salary/status and team role</a:t>
            </a:r>
          </a:p>
          <a:p>
            <a:pPr marL="342900" indent="-342900" algn="ctr" defTabSz="914400" fontAlgn="base">
              <a:lnSpc>
                <a:spcPct val="90000"/>
              </a:lnSpc>
              <a:spcBef>
                <a:spcPct val="0"/>
              </a:spcBef>
              <a:spcAft>
                <a:spcPct val="0"/>
              </a:spcAft>
            </a:pPr>
            <a:r>
              <a:rPr lang="en-GB" sz="2000">
                <a:solidFill>
                  <a:srgbClr val="FF3300"/>
                </a:solidFill>
                <a:latin typeface="Comic Sans MS" pitchFamily="66" charset="0"/>
              </a:rPr>
              <a:t>Dulewicz</a:t>
            </a:r>
          </a:p>
          <a:p>
            <a:pPr marL="342900" indent="-342900" algn="ctr" defTabSz="914400" fontAlgn="base">
              <a:lnSpc>
                <a:spcPct val="90000"/>
              </a:lnSpc>
              <a:spcBef>
                <a:spcPct val="0"/>
              </a:spcBef>
              <a:spcAft>
                <a:spcPct val="0"/>
              </a:spcAft>
            </a:pPr>
            <a:r>
              <a:rPr lang="en-GB">
                <a:solidFill>
                  <a:srgbClr val="FF3300"/>
                </a:solidFill>
                <a:latin typeface="Comic Sans MS" pitchFamily="66" charset="0"/>
              </a:rPr>
              <a:t>Journal of Occupational &amp; Organisational Psychology</a:t>
            </a:r>
          </a:p>
          <a:p>
            <a:pPr marL="342900" indent="-342900" algn="ctr" defTabSz="914400" fontAlgn="base">
              <a:lnSpc>
                <a:spcPct val="90000"/>
              </a:lnSpc>
              <a:spcBef>
                <a:spcPct val="0"/>
              </a:spcBef>
              <a:spcAft>
                <a:spcPct val="0"/>
              </a:spcAft>
            </a:pPr>
            <a:r>
              <a:rPr lang="en-GB">
                <a:solidFill>
                  <a:srgbClr val="FF3300"/>
                </a:solidFill>
                <a:latin typeface="Comic Sans MS" pitchFamily="66" charset="0"/>
              </a:rPr>
              <a:t>Vol 68, Issue 2 (1995</a:t>
            </a:r>
            <a:r>
              <a:rPr lang="en-GB" sz="2000">
                <a:solidFill>
                  <a:srgbClr val="FF3300"/>
                </a:solidFill>
                <a:latin typeface="Comic Sans MS" pitchFamily="66" charset="0"/>
              </a:rPr>
              <a:t>)</a:t>
            </a:r>
          </a:p>
          <a:p>
            <a:pPr marL="342900" indent="-342900" algn="ctr" defTabSz="914400" fontAlgn="base">
              <a:lnSpc>
                <a:spcPct val="90000"/>
              </a:lnSpc>
              <a:spcBef>
                <a:spcPct val="0"/>
              </a:spcBef>
              <a:spcAft>
                <a:spcPct val="0"/>
              </a:spcAft>
            </a:pPr>
            <a:endParaRPr lang="en-GB">
              <a:solidFill>
                <a:srgbClr val="FF3300"/>
              </a:solidFill>
              <a:latin typeface="Comic Sans MS" pitchFamily="66" charset="0"/>
            </a:endParaRPr>
          </a:p>
          <a:p>
            <a:pPr marL="342900" indent="-342900" defTabSz="914400" fontAlgn="base">
              <a:lnSpc>
                <a:spcPct val="90000"/>
              </a:lnSpc>
              <a:spcBef>
                <a:spcPct val="20000"/>
              </a:spcBef>
              <a:spcAft>
                <a:spcPct val="0"/>
              </a:spcAft>
              <a:buFontTx/>
              <a:buChar char="•"/>
            </a:pPr>
            <a:endParaRPr lang="en-GB">
              <a:solidFill>
                <a:srgbClr val="FF3300"/>
              </a:solidFill>
              <a:latin typeface="Comic Sans MS" pitchFamily="66" charset="0"/>
            </a:endParaRPr>
          </a:p>
        </p:txBody>
      </p:sp>
      <p:pic>
        <p:nvPicPr>
          <p:cNvPr id="54279" name="Picture 7" descr="belbin"/>
          <p:cNvPicPr>
            <a:picLocks noChangeAspect="1" noChangeArrowheads="1"/>
          </p:cNvPicPr>
          <p:nvPr/>
        </p:nvPicPr>
        <p:blipFill>
          <a:blip r:embed="rId3" cstate="print"/>
          <a:srcRect/>
          <a:stretch>
            <a:fillRect/>
          </a:stretch>
        </p:blipFill>
        <p:spPr bwMode="auto">
          <a:xfrm>
            <a:off x="7696200" y="5791200"/>
            <a:ext cx="1219200" cy="838200"/>
          </a:xfrm>
          <a:prstGeom prst="rect">
            <a:avLst/>
          </a:prstGeom>
          <a:noFill/>
          <a:ln w="12700">
            <a:solidFill>
              <a:srgbClr val="000000"/>
            </a:solidFill>
            <a:miter lim="800000"/>
            <a:headEnd/>
            <a:tailEnd/>
          </a:ln>
        </p:spPr>
      </p:pic>
    </p:spTree>
    <p:extLst>
      <p:ext uri="{BB962C8B-B14F-4D97-AF65-F5344CB8AC3E}">
        <p14:creationId xmlns:p14="http://schemas.microsoft.com/office/powerpoint/2010/main" val="935594841"/>
      </p:ext>
    </p:extLst>
  </p:cSld>
  <p:clrMapOvr>
    <a:masterClrMapping/>
  </p:clrMapOvr>
  <p:transition xmlns:p14="http://schemas.microsoft.com/office/powerpoint/2010/main">
    <p:checker/>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1"/>
          <p:cNvSpPr>
            <a:spLocks noGrp="1"/>
          </p:cNvSpPr>
          <p:nvPr>
            <p:ph type="dt" sz="half" idx="4294967295"/>
          </p:nvPr>
        </p:nvSpPr>
        <p:spPr>
          <a:xfrm>
            <a:off x="685800" y="6477000"/>
            <a:ext cx="1905000" cy="457200"/>
          </a:xfrm>
        </p:spPr>
        <p:txBody>
          <a:bodyPr/>
          <a:lstStyle/>
          <a:p>
            <a:r>
              <a:rPr lang="en-US">
                <a:solidFill>
                  <a:srgbClr val="3333CC"/>
                </a:solidFill>
                <a:latin typeface="Comic Sans MS"/>
              </a:rPr>
              <a:t>Semester 1 2004</a:t>
            </a:r>
            <a:endParaRPr lang="en-GB">
              <a:solidFill>
                <a:srgbClr val="3333CC"/>
              </a:solidFill>
              <a:latin typeface="Comic Sans MS"/>
            </a:endParaRPr>
          </a:p>
        </p:txBody>
      </p:sp>
      <p:sp>
        <p:nvSpPr>
          <p:cNvPr id="7" name="Footer Placeholder 2"/>
          <p:cNvSpPr>
            <a:spLocks noGrp="1"/>
          </p:cNvSpPr>
          <p:nvPr>
            <p:ph type="ftr" sz="quarter" idx="4294967295"/>
          </p:nvPr>
        </p:nvSpPr>
        <p:spPr>
          <a:xfrm>
            <a:off x="3124200" y="6477000"/>
            <a:ext cx="2895600" cy="457200"/>
          </a:xfrm>
        </p:spPr>
        <p:txBody>
          <a:bodyPr/>
          <a:lstStyle/>
          <a:p>
            <a:r>
              <a:rPr lang="en-GB">
                <a:solidFill>
                  <a:srgbClr val="3333CC"/>
                </a:solidFill>
                <a:latin typeface="Comic Sans MS"/>
              </a:rPr>
              <a:t>University of Edinburgh Management School</a:t>
            </a:r>
          </a:p>
          <a:p>
            <a:r>
              <a:rPr lang="en-GB">
                <a:solidFill>
                  <a:srgbClr val="3333CC"/>
                </a:solidFill>
                <a:latin typeface="Comic Sans MS"/>
              </a:rPr>
              <a:t>Full Time</a:t>
            </a:r>
          </a:p>
        </p:txBody>
      </p:sp>
      <p:sp>
        <p:nvSpPr>
          <p:cNvPr id="8" name="Slide Number Placeholder 3"/>
          <p:cNvSpPr>
            <a:spLocks noGrp="1"/>
          </p:cNvSpPr>
          <p:nvPr>
            <p:ph type="sldNum" sz="quarter" idx="12"/>
          </p:nvPr>
        </p:nvSpPr>
        <p:spPr/>
        <p:txBody>
          <a:bodyPr/>
          <a:lstStyle/>
          <a:p>
            <a:fld id="{95E9D7E6-145B-40C6-AF3B-A7501E5C2C92}" type="slidenum">
              <a:rPr lang="en-GB">
                <a:solidFill>
                  <a:srgbClr val="3333CC"/>
                </a:solidFill>
                <a:latin typeface="Comic Sans MS"/>
              </a:rPr>
              <a:pPr/>
              <a:t>35</a:t>
            </a:fld>
            <a:endParaRPr lang="en-GB">
              <a:solidFill>
                <a:srgbClr val="3333CC"/>
              </a:solidFill>
              <a:latin typeface="Comic Sans MS"/>
            </a:endParaRPr>
          </a:p>
        </p:txBody>
      </p:sp>
      <p:sp>
        <p:nvSpPr>
          <p:cNvPr id="55298" name="Rectangle 2"/>
          <p:cNvSpPr>
            <a:spLocks noChangeArrowheads="1"/>
          </p:cNvSpPr>
          <p:nvPr/>
        </p:nvSpPr>
        <p:spPr bwMode="auto">
          <a:xfrm>
            <a:off x="1447800" y="304800"/>
            <a:ext cx="6324600" cy="1143000"/>
          </a:xfrm>
          <a:prstGeom prst="rect">
            <a:avLst/>
          </a:prstGeom>
          <a:noFill/>
          <a:ln w="9525">
            <a:noFill/>
            <a:miter lim="800000"/>
            <a:headEnd/>
            <a:tailEnd/>
          </a:ln>
          <a:effectLst/>
        </p:spPr>
        <p:txBody>
          <a:bodyPr anchor="ctr"/>
          <a:lstStyle/>
          <a:p>
            <a:pPr algn="ctr" defTabSz="914400" fontAlgn="base">
              <a:spcBef>
                <a:spcPct val="0"/>
              </a:spcBef>
              <a:spcAft>
                <a:spcPct val="0"/>
              </a:spcAft>
            </a:pPr>
            <a:r>
              <a:rPr lang="en-GB" sz="3200">
                <a:solidFill>
                  <a:srgbClr val="3333CC"/>
                </a:solidFill>
                <a:latin typeface="Comic Sans MS" pitchFamily="66" charset="0"/>
              </a:rPr>
              <a:t>Belbin in UK Managers</a:t>
            </a:r>
          </a:p>
        </p:txBody>
      </p:sp>
      <p:sp>
        <p:nvSpPr>
          <p:cNvPr id="55299" name="Rectangle 3"/>
          <p:cNvSpPr>
            <a:spLocks noChangeArrowheads="1"/>
          </p:cNvSpPr>
          <p:nvPr/>
        </p:nvSpPr>
        <p:spPr bwMode="auto">
          <a:xfrm>
            <a:off x="685800" y="1371600"/>
            <a:ext cx="7772400" cy="4114800"/>
          </a:xfrm>
          <a:prstGeom prst="rect">
            <a:avLst/>
          </a:prstGeom>
          <a:noFill/>
          <a:ln w="9525">
            <a:noFill/>
            <a:miter lim="800000"/>
            <a:headEnd/>
            <a:tailEnd/>
          </a:ln>
          <a:effectLst/>
        </p:spPr>
        <p:txBody>
          <a:bodyPr/>
          <a:lstStyle/>
          <a:p>
            <a:pPr marL="342900" indent="-342900" algn="ctr" defTabSz="914400" fontAlgn="base">
              <a:lnSpc>
                <a:spcPct val="90000"/>
              </a:lnSpc>
              <a:spcBef>
                <a:spcPct val="20000"/>
              </a:spcBef>
              <a:spcAft>
                <a:spcPct val="0"/>
              </a:spcAft>
            </a:pPr>
            <a:r>
              <a:rPr lang="en-GB" sz="2000">
                <a:solidFill>
                  <a:srgbClr val="FF3300"/>
                </a:solidFill>
                <a:latin typeface="Comic Sans MS" pitchFamily="66" charset="0"/>
              </a:rPr>
              <a:t>1441 male / 355 female</a:t>
            </a:r>
          </a:p>
          <a:p>
            <a:pPr marL="342900" indent="-342900" algn="ctr" defTabSz="914400" fontAlgn="base">
              <a:lnSpc>
                <a:spcPct val="90000"/>
              </a:lnSpc>
              <a:spcBef>
                <a:spcPct val="20000"/>
              </a:spcBef>
              <a:spcAft>
                <a:spcPct val="0"/>
              </a:spcAft>
            </a:pPr>
            <a:r>
              <a:rPr lang="en-GB" sz="2000">
                <a:solidFill>
                  <a:srgbClr val="FF3300"/>
                </a:solidFill>
                <a:latin typeface="Comic Sans MS" pitchFamily="66" charset="0"/>
              </a:rPr>
              <a:t>Predicting team roles from established personality profiles</a:t>
            </a:r>
          </a:p>
          <a:p>
            <a:pPr marL="342900" indent="-342900" algn="ctr" defTabSz="914400" fontAlgn="base">
              <a:lnSpc>
                <a:spcPct val="90000"/>
              </a:lnSpc>
              <a:spcBef>
                <a:spcPct val="20000"/>
              </a:spcBef>
              <a:spcAft>
                <a:spcPct val="0"/>
              </a:spcAft>
            </a:pPr>
            <a:r>
              <a:rPr lang="en-GB" sz="2000">
                <a:solidFill>
                  <a:srgbClr val="FF3300"/>
                </a:solidFill>
                <a:latin typeface="Comic Sans MS" pitchFamily="66" charset="0"/>
              </a:rPr>
              <a:t>High validity suggested</a:t>
            </a:r>
          </a:p>
          <a:p>
            <a:pPr marL="342900" indent="-342900" algn="ctr" defTabSz="914400" fontAlgn="base">
              <a:lnSpc>
                <a:spcPct val="90000"/>
              </a:lnSpc>
              <a:spcBef>
                <a:spcPct val="20000"/>
              </a:spcBef>
              <a:spcAft>
                <a:spcPct val="0"/>
              </a:spcAft>
            </a:pPr>
            <a:r>
              <a:rPr lang="en-GB" sz="2000" b="1" u="sng">
                <a:solidFill>
                  <a:srgbClr val="000000"/>
                </a:solidFill>
                <a:latin typeface="Comic Sans MS" pitchFamily="66" charset="0"/>
              </a:rPr>
              <a:t>Findings:</a:t>
            </a:r>
          </a:p>
          <a:p>
            <a:pPr marL="342900" indent="-342900" defTabSz="914400" fontAlgn="base">
              <a:lnSpc>
                <a:spcPct val="90000"/>
              </a:lnSpc>
              <a:spcBef>
                <a:spcPct val="20000"/>
              </a:spcBef>
              <a:spcAft>
                <a:spcPct val="0"/>
              </a:spcAft>
              <a:buFontTx/>
              <a:buAutoNum type="arabicPeriod"/>
            </a:pPr>
            <a:r>
              <a:rPr lang="en-GB" sz="2000">
                <a:solidFill>
                  <a:srgbClr val="000000"/>
                </a:solidFill>
                <a:latin typeface="Comic Sans MS" pitchFamily="66" charset="0"/>
              </a:rPr>
              <a:t>Suggested surplus of co-coordinators and resource investigators</a:t>
            </a:r>
          </a:p>
          <a:p>
            <a:pPr marL="342900" indent="-342900" defTabSz="914400" fontAlgn="base">
              <a:lnSpc>
                <a:spcPct val="90000"/>
              </a:lnSpc>
              <a:spcBef>
                <a:spcPct val="20000"/>
              </a:spcBef>
              <a:spcAft>
                <a:spcPct val="0"/>
              </a:spcAft>
              <a:buFontTx/>
              <a:buAutoNum type="arabicPeriod"/>
            </a:pPr>
            <a:endParaRPr lang="en-GB" sz="2000">
              <a:solidFill>
                <a:srgbClr val="000000"/>
              </a:solidFill>
              <a:latin typeface="Comic Sans MS" pitchFamily="66" charset="0"/>
            </a:endParaRPr>
          </a:p>
          <a:p>
            <a:pPr marL="342900" indent="-342900" defTabSz="914400" fontAlgn="base">
              <a:lnSpc>
                <a:spcPct val="90000"/>
              </a:lnSpc>
              <a:spcBef>
                <a:spcPct val="20000"/>
              </a:spcBef>
              <a:spcAft>
                <a:spcPct val="0"/>
              </a:spcAft>
              <a:buFontTx/>
              <a:buAutoNum type="arabicPeriod"/>
            </a:pPr>
            <a:r>
              <a:rPr lang="en-GB" sz="2000">
                <a:solidFill>
                  <a:srgbClr val="000000"/>
                </a:solidFill>
                <a:latin typeface="Comic Sans MS" pitchFamily="66" charset="0"/>
              </a:rPr>
              <a:t>Suggested dearth of </a:t>
            </a:r>
            <a:r>
              <a:rPr lang="en-GB" sz="2000" i="1">
                <a:solidFill>
                  <a:srgbClr val="000000"/>
                </a:solidFill>
                <a:latin typeface="Comic Sans MS" pitchFamily="66" charset="0"/>
              </a:rPr>
              <a:t>Completers, Monitor Evaluators , Plants and Shapers</a:t>
            </a:r>
            <a:r>
              <a:rPr lang="en-GB" sz="2000">
                <a:solidFill>
                  <a:srgbClr val="000000"/>
                </a:solidFill>
                <a:latin typeface="Comic Sans MS" pitchFamily="66" charset="0"/>
              </a:rPr>
              <a:t>……relatively few who have this as a primary or secondary role.</a:t>
            </a:r>
          </a:p>
          <a:p>
            <a:pPr marL="342900" indent="-342900" defTabSz="914400" fontAlgn="base">
              <a:lnSpc>
                <a:spcPct val="90000"/>
              </a:lnSpc>
              <a:spcBef>
                <a:spcPct val="20000"/>
              </a:spcBef>
              <a:spcAft>
                <a:spcPct val="0"/>
              </a:spcAft>
              <a:buFontTx/>
              <a:buAutoNum type="arabicPeriod"/>
            </a:pPr>
            <a:endParaRPr lang="en-GB" sz="2000">
              <a:solidFill>
                <a:srgbClr val="000000"/>
              </a:solidFill>
              <a:latin typeface="Comic Sans MS" pitchFamily="66" charset="0"/>
            </a:endParaRPr>
          </a:p>
          <a:p>
            <a:pPr marL="342900" indent="-342900" defTabSz="914400" fontAlgn="base">
              <a:lnSpc>
                <a:spcPct val="90000"/>
              </a:lnSpc>
              <a:spcBef>
                <a:spcPct val="20000"/>
              </a:spcBef>
              <a:spcAft>
                <a:spcPct val="0"/>
              </a:spcAft>
              <a:buFontTx/>
              <a:buAutoNum type="arabicPeriod"/>
            </a:pPr>
            <a:r>
              <a:rPr lang="en-GB" sz="2000">
                <a:solidFill>
                  <a:srgbClr val="000000"/>
                </a:solidFill>
                <a:latin typeface="Comic Sans MS" pitchFamily="66" charset="0"/>
              </a:rPr>
              <a:t>Lack of the balanced teams in UK industry</a:t>
            </a:r>
          </a:p>
          <a:p>
            <a:pPr marL="342900" indent="-342900" defTabSz="914400" fontAlgn="base">
              <a:lnSpc>
                <a:spcPct val="90000"/>
              </a:lnSpc>
              <a:spcBef>
                <a:spcPct val="20000"/>
              </a:spcBef>
              <a:spcAft>
                <a:spcPct val="0"/>
              </a:spcAft>
              <a:buFontTx/>
              <a:buChar char="•"/>
            </a:pPr>
            <a:endParaRPr lang="en-GB" sz="2000">
              <a:solidFill>
                <a:srgbClr val="000000"/>
              </a:solidFill>
              <a:latin typeface="Comic Sans MS" pitchFamily="66" charset="0"/>
            </a:endParaRPr>
          </a:p>
        </p:txBody>
      </p:sp>
      <p:sp>
        <p:nvSpPr>
          <p:cNvPr id="55300" name="Text Box 4"/>
          <p:cNvSpPr txBox="1">
            <a:spLocks noChangeArrowheads="1"/>
          </p:cNvSpPr>
          <p:nvPr/>
        </p:nvSpPr>
        <p:spPr bwMode="auto">
          <a:xfrm>
            <a:off x="2220913" y="5638800"/>
            <a:ext cx="4700587" cy="730250"/>
          </a:xfrm>
          <a:prstGeom prst="rect">
            <a:avLst/>
          </a:prstGeom>
          <a:gradFill rotWithShape="0">
            <a:gsLst>
              <a:gs pos="0">
                <a:schemeClr val="hlink"/>
              </a:gs>
              <a:gs pos="100000">
                <a:schemeClr val="bg1"/>
              </a:gs>
            </a:gsLst>
            <a:lin ang="5400000" scaled="1"/>
          </a:gradFill>
          <a:ln w="28575">
            <a:solidFill>
              <a:schemeClr val="accent2"/>
            </a:solidFill>
            <a:miter lim="800000"/>
            <a:headEnd/>
            <a:tailEnd/>
          </a:ln>
          <a:effectLst/>
        </p:spPr>
        <p:txBody>
          <a:bodyPr wrap="none">
            <a:spAutoFit/>
          </a:bodyPr>
          <a:lstStyle/>
          <a:p>
            <a:pPr algn="ctr" defTabSz="914400" fontAlgn="base">
              <a:spcBef>
                <a:spcPct val="0"/>
              </a:spcBef>
              <a:spcAft>
                <a:spcPct val="0"/>
              </a:spcAft>
            </a:pPr>
            <a:r>
              <a:rPr lang="en-GB" sz="2000">
                <a:solidFill>
                  <a:srgbClr val="3333CC"/>
                </a:solidFill>
                <a:latin typeface="Comic Sans MS" pitchFamily="66" charset="0"/>
              </a:rPr>
              <a:t>Fisher, Hunter &amp; Macrosson </a:t>
            </a:r>
          </a:p>
          <a:p>
            <a:pPr algn="ctr" defTabSz="914400" fontAlgn="base">
              <a:spcBef>
                <a:spcPct val="0"/>
              </a:spcBef>
              <a:spcAft>
                <a:spcPct val="0"/>
              </a:spcAft>
            </a:pPr>
            <a:r>
              <a:rPr lang="en-GB" sz="2000">
                <a:solidFill>
                  <a:srgbClr val="3333CC"/>
                </a:solidFill>
                <a:latin typeface="Comic Sans MS" pitchFamily="66" charset="0"/>
              </a:rPr>
              <a:t>Personnel Review, Vol.29 No.2, (2000)</a:t>
            </a:r>
          </a:p>
        </p:txBody>
      </p:sp>
      <p:pic>
        <p:nvPicPr>
          <p:cNvPr id="55301" name="Picture 5" descr="belbin"/>
          <p:cNvPicPr>
            <a:picLocks noChangeAspect="1" noChangeArrowheads="1"/>
          </p:cNvPicPr>
          <p:nvPr/>
        </p:nvPicPr>
        <p:blipFill>
          <a:blip r:embed="rId3" cstate="print"/>
          <a:srcRect/>
          <a:stretch>
            <a:fillRect/>
          </a:stretch>
        </p:blipFill>
        <p:spPr bwMode="auto">
          <a:xfrm>
            <a:off x="7543800" y="5638800"/>
            <a:ext cx="1371600" cy="990600"/>
          </a:xfrm>
          <a:prstGeom prst="rect">
            <a:avLst/>
          </a:prstGeom>
          <a:noFill/>
          <a:ln w="12700">
            <a:solidFill>
              <a:srgbClr val="000000"/>
            </a:solidFill>
            <a:miter lim="800000"/>
            <a:headEnd/>
            <a:tailEnd/>
          </a:ln>
        </p:spPr>
      </p:pic>
    </p:spTree>
    <p:extLst>
      <p:ext uri="{BB962C8B-B14F-4D97-AF65-F5344CB8AC3E}">
        <p14:creationId xmlns:p14="http://schemas.microsoft.com/office/powerpoint/2010/main" val="681055460"/>
      </p:ext>
    </p:extLst>
  </p:cSld>
  <p:clrMapOvr>
    <a:masterClrMapping/>
  </p:clrMapOvr>
  <p:transition xmlns:p14="http://schemas.microsoft.com/office/powerpoint/2010/main">
    <p:checker/>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Date Placeholder 1"/>
          <p:cNvSpPr>
            <a:spLocks noGrp="1"/>
          </p:cNvSpPr>
          <p:nvPr>
            <p:ph type="dt" sz="half" idx="4294967295"/>
          </p:nvPr>
        </p:nvSpPr>
        <p:spPr>
          <a:xfrm>
            <a:off x="685800" y="6477000"/>
            <a:ext cx="1905000" cy="457200"/>
          </a:xfrm>
        </p:spPr>
        <p:txBody>
          <a:bodyPr/>
          <a:lstStyle/>
          <a:p>
            <a:r>
              <a:rPr lang="en-US" dirty="0">
                <a:solidFill>
                  <a:srgbClr val="3333CC"/>
                </a:solidFill>
                <a:latin typeface="Comic Sans MS"/>
              </a:rPr>
              <a:t>Semester 1 2004</a:t>
            </a:r>
            <a:endParaRPr lang="en-GB" dirty="0">
              <a:solidFill>
                <a:srgbClr val="3333CC"/>
              </a:solidFill>
              <a:latin typeface="Comic Sans MS"/>
            </a:endParaRPr>
          </a:p>
        </p:txBody>
      </p:sp>
      <p:sp>
        <p:nvSpPr>
          <p:cNvPr id="33" name="Footer Placeholder 2"/>
          <p:cNvSpPr>
            <a:spLocks noGrp="1"/>
          </p:cNvSpPr>
          <p:nvPr>
            <p:ph type="ftr" sz="quarter" idx="4294967295"/>
          </p:nvPr>
        </p:nvSpPr>
        <p:spPr>
          <a:xfrm>
            <a:off x="3124200" y="6477000"/>
            <a:ext cx="2895600" cy="457200"/>
          </a:xfrm>
        </p:spPr>
        <p:txBody>
          <a:bodyPr/>
          <a:lstStyle/>
          <a:p>
            <a:r>
              <a:rPr lang="en-GB">
                <a:solidFill>
                  <a:srgbClr val="3333CC"/>
                </a:solidFill>
                <a:latin typeface="Comic Sans MS"/>
              </a:rPr>
              <a:t>University of Edinburgh Management School</a:t>
            </a:r>
          </a:p>
          <a:p>
            <a:r>
              <a:rPr lang="en-GB">
                <a:solidFill>
                  <a:srgbClr val="3333CC"/>
                </a:solidFill>
                <a:latin typeface="Comic Sans MS"/>
              </a:rPr>
              <a:t>Full Time</a:t>
            </a:r>
          </a:p>
        </p:txBody>
      </p:sp>
      <p:sp>
        <p:nvSpPr>
          <p:cNvPr id="34" name="Slide Number Placeholder 3"/>
          <p:cNvSpPr>
            <a:spLocks noGrp="1"/>
          </p:cNvSpPr>
          <p:nvPr>
            <p:ph type="sldNum" sz="quarter" idx="12"/>
          </p:nvPr>
        </p:nvSpPr>
        <p:spPr/>
        <p:txBody>
          <a:bodyPr/>
          <a:lstStyle/>
          <a:p>
            <a:fld id="{B9B73A30-36AA-4329-98A2-2EDEDB7F0A1D}" type="slidenum">
              <a:rPr lang="en-GB">
                <a:solidFill>
                  <a:srgbClr val="3333CC"/>
                </a:solidFill>
                <a:latin typeface="Comic Sans MS"/>
              </a:rPr>
              <a:pPr/>
              <a:t>36</a:t>
            </a:fld>
            <a:endParaRPr lang="en-GB">
              <a:solidFill>
                <a:srgbClr val="3333CC"/>
              </a:solidFill>
              <a:latin typeface="Comic Sans MS"/>
            </a:endParaRPr>
          </a:p>
        </p:txBody>
      </p:sp>
      <p:sp>
        <p:nvSpPr>
          <p:cNvPr id="34818" name="AutoShape 2"/>
          <p:cNvSpPr>
            <a:spLocks noChangeArrowheads="1"/>
          </p:cNvSpPr>
          <p:nvPr/>
        </p:nvSpPr>
        <p:spPr bwMode="auto">
          <a:xfrm>
            <a:off x="3810000" y="1524000"/>
            <a:ext cx="1524000" cy="609600"/>
          </a:xfrm>
          <a:prstGeom prst="roundRect">
            <a:avLst>
              <a:gd name="adj" fmla="val 16667"/>
            </a:avLst>
          </a:prstGeom>
          <a:solidFill>
            <a:srgbClr val="FFFF00"/>
          </a:solidFill>
          <a:ln w="28575">
            <a:solidFill>
              <a:schemeClr val="accent2"/>
            </a:solidFill>
            <a:round/>
            <a:headEnd/>
            <a:tailEnd/>
          </a:ln>
          <a:effectLst/>
        </p:spPr>
        <p:txBody>
          <a:bodyPr wrap="none" anchor="ctr"/>
          <a:lstStyle/>
          <a:p>
            <a:pPr algn="ctr" defTabSz="914400" fontAlgn="base">
              <a:spcBef>
                <a:spcPct val="0"/>
              </a:spcBef>
              <a:spcAft>
                <a:spcPct val="0"/>
              </a:spcAft>
            </a:pPr>
            <a:r>
              <a:rPr lang="en-GB" sz="2800" b="1">
                <a:solidFill>
                  <a:srgbClr val="3333CC"/>
                </a:solidFill>
                <a:latin typeface="Comic Sans MS" pitchFamily="66" charset="0"/>
              </a:rPr>
              <a:t>Ideas</a:t>
            </a:r>
          </a:p>
        </p:txBody>
      </p:sp>
      <p:sp>
        <p:nvSpPr>
          <p:cNvPr id="34819" name="AutoShape 3"/>
          <p:cNvSpPr>
            <a:spLocks noChangeArrowheads="1"/>
          </p:cNvSpPr>
          <p:nvPr/>
        </p:nvSpPr>
        <p:spPr bwMode="auto">
          <a:xfrm>
            <a:off x="3810000" y="2590800"/>
            <a:ext cx="1524000" cy="609600"/>
          </a:xfrm>
          <a:prstGeom prst="roundRect">
            <a:avLst>
              <a:gd name="adj" fmla="val 16667"/>
            </a:avLst>
          </a:prstGeom>
          <a:solidFill>
            <a:srgbClr val="FFFF00"/>
          </a:solidFill>
          <a:ln w="28575">
            <a:solidFill>
              <a:schemeClr val="accent2"/>
            </a:solidFill>
            <a:round/>
            <a:headEnd/>
            <a:tailEnd/>
          </a:ln>
          <a:effectLst/>
        </p:spPr>
        <p:txBody>
          <a:bodyPr wrap="none" anchor="ctr"/>
          <a:lstStyle/>
          <a:p>
            <a:pPr algn="ctr" defTabSz="914400" fontAlgn="base">
              <a:spcBef>
                <a:spcPct val="0"/>
              </a:spcBef>
              <a:spcAft>
                <a:spcPct val="0"/>
              </a:spcAft>
            </a:pPr>
            <a:r>
              <a:rPr lang="en-GB" sz="2000" b="1">
                <a:solidFill>
                  <a:srgbClr val="3333CC"/>
                </a:solidFill>
                <a:latin typeface="Comic Sans MS" pitchFamily="66" charset="0"/>
              </a:rPr>
              <a:t>Optimal</a:t>
            </a:r>
          </a:p>
          <a:p>
            <a:pPr algn="ctr" defTabSz="914400" fontAlgn="base">
              <a:spcBef>
                <a:spcPct val="0"/>
              </a:spcBef>
              <a:spcAft>
                <a:spcPct val="0"/>
              </a:spcAft>
            </a:pPr>
            <a:r>
              <a:rPr lang="en-GB" sz="2000" b="1">
                <a:solidFill>
                  <a:srgbClr val="3333CC"/>
                </a:solidFill>
                <a:latin typeface="Comic Sans MS" pitchFamily="66" charset="0"/>
              </a:rPr>
              <a:t>Solution</a:t>
            </a:r>
          </a:p>
        </p:txBody>
      </p:sp>
      <p:sp>
        <p:nvSpPr>
          <p:cNvPr id="34820" name="AutoShape 4"/>
          <p:cNvSpPr>
            <a:spLocks noChangeArrowheads="1"/>
          </p:cNvSpPr>
          <p:nvPr/>
        </p:nvSpPr>
        <p:spPr bwMode="auto">
          <a:xfrm>
            <a:off x="3810000" y="3733800"/>
            <a:ext cx="1524000" cy="609600"/>
          </a:xfrm>
          <a:prstGeom prst="roundRect">
            <a:avLst>
              <a:gd name="adj" fmla="val 16667"/>
            </a:avLst>
          </a:prstGeom>
          <a:solidFill>
            <a:srgbClr val="FFFF00"/>
          </a:solidFill>
          <a:ln w="28575">
            <a:solidFill>
              <a:schemeClr val="accent2"/>
            </a:solidFill>
            <a:round/>
            <a:headEnd/>
            <a:tailEnd/>
          </a:ln>
          <a:effectLst/>
        </p:spPr>
        <p:txBody>
          <a:bodyPr wrap="none" anchor="ctr"/>
          <a:lstStyle/>
          <a:p>
            <a:pPr algn="ctr" defTabSz="914400" fontAlgn="base">
              <a:spcBef>
                <a:spcPct val="0"/>
              </a:spcBef>
              <a:spcAft>
                <a:spcPct val="0"/>
              </a:spcAft>
            </a:pPr>
            <a:r>
              <a:rPr lang="en-GB" b="1">
                <a:solidFill>
                  <a:srgbClr val="3333CC"/>
                </a:solidFill>
                <a:latin typeface="Comic Sans MS" pitchFamily="66" charset="0"/>
              </a:rPr>
              <a:t>Clear goals,</a:t>
            </a:r>
          </a:p>
          <a:p>
            <a:pPr algn="ctr" defTabSz="914400" fontAlgn="base">
              <a:spcBef>
                <a:spcPct val="0"/>
              </a:spcBef>
              <a:spcAft>
                <a:spcPct val="0"/>
              </a:spcAft>
            </a:pPr>
            <a:r>
              <a:rPr lang="en-GB" b="1">
                <a:solidFill>
                  <a:srgbClr val="3333CC"/>
                </a:solidFill>
                <a:latin typeface="Comic Sans MS" pitchFamily="66" charset="0"/>
              </a:rPr>
              <a:t>objectives</a:t>
            </a:r>
          </a:p>
        </p:txBody>
      </p:sp>
      <p:sp>
        <p:nvSpPr>
          <p:cNvPr id="34821" name="AutoShape 5"/>
          <p:cNvSpPr>
            <a:spLocks noChangeArrowheads="1"/>
          </p:cNvSpPr>
          <p:nvPr/>
        </p:nvSpPr>
        <p:spPr bwMode="auto">
          <a:xfrm>
            <a:off x="3810000" y="4876800"/>
            <a:ext cx="1524000" cy="609600"/>
          </a:xfrm>
          <a:prstGeom prst="roundRect">
            <a:avLst>
              <a:gd name="adj" fmla="val 16667"/>
            </a:avLst>
          </a:prstGeom>
          <a:solidFill>
            <a:srgbClr val="FFFF00"/>
          </a:solidFill>
          <a:ln w="28575">
            <a:solidFill>
              <a:schemeClr val="accent2"/>
            </a:solidFill>
            <a:round/>
            <a:headEnd/>
            <a:tailEnd/>
          </a:ln>
          <a:effectLst/>
        </p:spPr>
        <p:txBody>
          <a:bodyPr wrap="none" anchor="ctr"/>
          <a:lstStyle/>
          <a:p>
            <a:pPr algn="ctr" defTabSz="914400" fontAlgn="base">
              <a:spcBef>
                <a:spcPct val="0"/>
              </a:spcBef>
              <a:spcAft>
                <a:spcPct val="0"/>
              </a:spcAft>
            </a:pPr>
            <a:r>
              <a:rPr lang="en-GB" sz="2800" b="1">
                <a:solidFill>
                  <a:srgbClr val="3333CC"/>
                </a:solidFill>
                <a:latin typeface="Comic Sans MS" pitchFamily="66" charset="0"/>
              </a:rPr>
              <a:t>Work</a:t>
            </a:r>
          </a:p>
        </p:txBody>
      </p:sp>
      <p:sp>
        <p:nvSpPr>
          <p:cNvPr id="34822" name="AutoShape 6"/>
          <p:cNvSpPr>
            <a:spLocks noChangeArrowheads="1"/>
          </p:cNvSpPr>
          <p:nvPr/>
        </p:nvSpPr>
        <p:spPr bwMode="auto">
          <a:xfrm>
            <a:off x="4457700" y="2209800"/>
            <a:ext cx="228600" cy="228600"/>
          </a:xfrm>
          <a:prstGeom prst="downArrow">
            <a:avLst>
              <a:gd name="adj1" fmla="val 50000"/>
              <a:gd name="adj2" fmla="val 25000"/>
            </a:avLst>
          </a:prstGeom>
          <a:solidFill>
            <a:schemeClr val="accent2"/>
          </a:solidFill>
          <a:ln w="9525">
            <a:solidFill>
              <a:schemeClr val="tx1"/>
            </a:solidFill>
            <a:miter lim="800000"/>
            <a:headEnd/>
            <a:tailEnd/>
          </a:ln>
          <a:effectLst/>
        </p:spPr>
        <p:txBody>
          <a:bodyPr wrap="none" anchor="ctr"/>
          <a:lstStyle/>
          <a:p>
            <a:pPr defTabSz="914400" fontAlgn="base">
              <a:spcBef>
                <a:spcPct val="0"/>
              </a:spcBef>
              <a:spcAft>
                <a:spcPct val="0"/>
              </a:spcAft>
            </a:pPr>
            <a:endParaRPr lang="en-GB" sz="4000" b="1">
              <a:solidFill>
                <a:srgbClr val="000000"/>
              </a:solidFill>
              <a:latin typeface="Times New Roman" pitchFamily="18" charset="0"/>
            </a:endParaRPr>
          </a:p>
        </p:txBody>
      </p:sp>
      <p:sp>
        <p:nvSpPr>
          <p:cNvPr id="34823" name="AutoShape 7"/>
          <p:cNvSpPr>
            <a:spLocks noChangeArrowheads="1"/>
          </p:cNvSpPr>
          <p:nvPr/>
        </p:nvSpPr>
        <p:spPr bwMode="auto">
          <a:xfrm>
            <a:off x="4457700" y="3314700"/>
            <a:ext cx="228600" cy="228600"/>
          </a:xfrm>
          <a:prstGeom prst="downArrow">
            <a:avLst>
              <a:gd name="adj1" fmla="val 50000"/>
              <a:gd name="adj2" fmla="val 25000"/>
            </a:avLst>
          </a:prstGeom>
          <a:solidFill>
            <a:schemeClr val="accent2"/>
          </a:solidFill>
          <a:ln w="9525">
            <a:solidFill>
              <a:schemeClr val="tx1"/>
            </a:solidFill>
            <a:miter lim="800000"/>
            <a:headEnd/>
            <a:tailEnd/>
          </a:ln>
          <a:effectLst/>
        </p:spPr>
        <p:txBody>
          <a:bodyPr wrap="none" anchor="ctr"/>
          <a:lstStyle/>
          <a:p>
            <a:pPr defTabSz="914400" fontAlgn="base">
              <a:spcBef>
                <a:spcPct val="0"/>
              </a:spcBef>
              <a:spcAft>
                <a:spcPct val="0"/>
              </a:spcAft>
            </a:pPr>
            <a:endParaRPr lang="en-GB" sz="4000" b="1">
              <a:solidFill>
                <a:srgbClr val="000000"/>
              </a:solidFill>
              <a:latin typeface="Times New Roman" pitchFamily="18" charset="0"/>
            </a:endParaRPr>
          </a:p>
        </p:txBody>
      </p:sp>
      <p:sp>
        <p:nvSpPr>
          <p:cNvPr id="34824" name="AutoShape 8"/>
          <p:cNvSpPr>
            <a:spLocks noChangeArrowheads="1"/>
          </p:cNvSpPr>
          <p:nvPr/>
        </p:nvSpPr>
        <p:spPr bwMode="auto">
          <a:xfrm>
            <a:off x="4457700" y="4495800"/>
            <a:ext cx="228600" cy="228600"/>
          </a:xfrm>
          <a:prstGeom prst="downArrow">
            <a:avLst>
              <a:gd name="adj1" fmla="val 50000"/>
              <a:gd name="adj2" fmla="val 25000"/>
            </a:avLst>
          </a:prstGeom>
          <a:solidFill>
            <a:schemeClr val="accent2"/>
          </a:solidFill>
          <a:ln w="9525">
            <a:solidFill>
              <a:schemeClr val="tx1"/>
            </a:solidFill>
            <a:miter lim="800000"/>
            <a:headEnd/>
            <a:tailEnd/>
          </a:ln>
          <a:effectLst/>
        </p:spPr>
        <p:txBody>
          <a:bodyPr wrap="none" anchor="ctr"/>
          <a:lstStyle/>
          <a:p>
            <a:pPr defTabSz="914400" fontAlgn="base">
              <a:spcBef>
                <a:spcPct val="0"/>
              </a:spcBef>
              <a:spcAft>
                <a:spcPct val="0"/>
              </a:spcAft>
            </a:pPr>
            <a:endParaRPr lang="en-GB" sz="4000" b="1">
              <a:solidFill>
                <a:srgbClr val="000000"/>
              </a:solidFill>
              <a:latin typeface="Times New Roman" pitchFamily="18" charset="0"/>
            </a:endParaRPr>
          </a:p>
        </p:txBody>
      </p:sp>
      <p:sp>
        <p:nvSpPr>
          <p:cNvPr id="34825" name="AutoShape 9"/>
          <p:cNvSpPr>
            <a:spLocks noChangeArrowheads="1"/>
          </p:cNvSpPr>
          <p:nvPr/>
        </p:nvSpPr>
        <p:spPr bwMode="auto">
          <a:xfrm>
            <a:off x="4457700" y="5638800"/>
            <a:ext cx="228600" cy="228600"/>
          </a:xfrm>
          <a:prstGeom prst="downArrow">
            <a:avLst>
              <a:gd name="adj1" fmla="val 50000"/>
              <a:gd name="adj2" fmla="val 25000"/>
            </a:avLst>
          </a:prstGeom>
          <a:solidFill>
            <a:schemeClr val="accent2"/>
          </a:solidFill>
          <a:ln w="9525">
            <a:solidFill>
              <a:schemeClr val="tx1"/>
            </a:solidFill>
            <a:miter lim="800000"/>
            <a:headEnd/>
            <a:tailEnd/>
          </a:ln>
          <a:effectLst/>
        </p:spPr>
        <p:txBody>
          <a:bodyPr wrap="none" anchor="ctr"/>
          <a:lstStyle/>
          <a:p>
            <a:pPr defTabSz="914400" fontAlgn="base">
              <a:spcBef>
                <a:spcPct val="0"/>
              </a:spcBef>
              <a:spcAft>
                <a:spcPct val="0"/>
              </a:spcAft>
            </a:pPr>
            <a:endParaRPr lang="en-GB" sz="4000" b="1">
              <a:solidFill>
                <a:srgbClr val="000000"/>
              </a:solidFill>
              <a:latin typeface="Times New Roman" pitchFamily="18" charset="0"/>
            </a:endParaRPr>
          </a:p>
        </p:txBody>
      </p:sp>
      <p:sp>
        <p:nvSpPr>
          <p:cNvPr id="34826" name="Text Box 10"/>
          <p:cNvSpPr txBox="1">
            <a:spLocks noChangeArrowheads="1"/>
          </p:cNvSpPr>
          <p:nvPr/>
        </p:nvSpPr>
        <p:spPr bwMode="auto">
          <a:xfrm>
            <a:off x="3711575" y="5791200"/>
            <a:ext cx="1720850" cy="579438"/>
          </a:xfrm>
          <a:prstGeom prst="rect">
            <a:avLst/>
          </a:prstGeom>
          <a:noFill/>
          <a:ln w="9525">
            <a:noFill/>
            <a:miter lim="800000"/>
            <a:headEnd/>
            <a:tailEnd/>
          </a:ln>
          <a:effectLst/>
        </p:spPr>
        <p:txBody>
          <a:bodyPr wrap="none">
            <a:spAutoFit/>
          </a:bodyPr>
          <a:lstStyle/>
          <a:p>
            <a:pPr defTabSz="914400" fontAlgn="base">
              <a:spcBef>
                <a:spcPct val="0"/>
              </a:spcBef>
              <a:spcAft>
                <a:spcPct val="0"/>
              </a:spcAft>
            </a:pPr>
            <a:r>
              <a:rPr lang="en-GB" sz="3200" b="1" u="sng">
                <a:solidFill>
                  <a:srgbClr val="3333CC"/>
                </a:solidFill>
                <a:latin typeface="Comic Sans MS" pitchFamily="66" charset="0"/>
              </a:rPr>
              <a:t>Success</a:t>
            </a:r>
          </a:p>
        </p:txBody>
      </p:sp>
      <p:sp>
        <p:nvSpPr>
          <p:cNvPr id="34827" name="Text Box 11"/>
          <p:cNvSpPr txBox="1">
            <a:spLocks noChangeArrowheads="1"/>
          </p:cNvSpPr>
          <p:nvPr/>
        </p:nvSpPr>
        <p:spPr bwMode="auto">
          <a:xfrm>
            <a:off x="550863" y="1447800"/>
            <a:ext cx="1685925" cy="701675"/>
          </a:xfrm>
          <a:prstGeom prst="rect">
            <a:avLst/>
          </a:prstGeom>
          <a:noFill/>
          <a:ln w="9525">
            <a:noFill/>
            <a:miter lim="800000"/>
            <a:headEnd/>
            <a:tailEnd/>
          </a:ln>
          <a:effectLst/>
        </p:spPr>
        <p:txBody>
          <a:bodyPr wrap="none">
            <a:spAutoFit/>
          </a:bodyPr>
          <a:lstStyle/>
          <a:p>
            <a:pPr algn="ctr" defTabSz="914400" fontAlgn="base">
              <a:spcBef>
                <a:spcPct val="0"/>
              </a:spcBef>
              <a:spcAft>
                <a:spcPct val="0"/>
              </a:spcAft>
            </a:pPr>
            <a:r>
              <a:rPr lang="en-GB" sz="2000" b="1">
                <a:solidFill>
                  <a:srgbClr val="FF3300"/>
                </a:solidFill>
                <a:latin typeface="Comic Sans MS" pitchFamily="66" charset="0"/>
              </a:rPr>
              <a:t>Resource</a:t>
            </a:r>
          </a:p>
          <a:p>
            <a:pPr algn="ctr" defTabSz="914400" fontAlgn="base">
              <a:spcBef>
                <a:spcPct val="0"/>
              </a:spcBef>
              <a:spcAft>
                <a:spcPct val="0"/>
              </a:spcAft>
            </a:pPr>
            <a:r>
              <a:rPr lang="en-GB" sz="2000" b="1">
                <a:solidFill>
                  <a:srgbClr val="FF3300"/>
                </a:solidFill>
                <a:latin typeface="Comic Sans MS" pitchFamily="66" charset="0"/>
              </a:rPr>
              <a:t>Investigator</a:t>
            </a:r>
          </a:p>
        </p:txBody>
      </p:sp>
      <p:sp>
        <p:nvSpPr>
          <p:cNvPr id="34828" name="Text Box 12"/>
          <p:cNvSpPr txBox="1">
            <a:spLocks noChangeArrowheads="1"/>
          </p:cNvSpPr>
          <p:nvPr/>
        </p:nvSpPr>
        <p:spPr bwMode="auto">
          <a:xfrm>
            <a:off x="7239000" y="1447800"/>
            <a:ext cx="782638" cy="396875"/>
          </a:xfrm>
          <a:prstGeom prst="rect">
            <a:avLst/>
          </a:prstGeom>
          <a:noFill/>
          <a:ln w="9525">
            <a:noFill/>
            <a:miter lim="800000"/>
            <a:headEnd/>
            <a:tailEnd/>
          </a:ln>
          <a:effectLst/>
        </p:spPr>
        <p:txBody>
          <a:bodyPr wrap="none">
            <a:spAutoFit/>
          </a:bodyPr>
          <a:lstStyle/>
          <a:p>
            <a:pPr defTabSz="914400" fontAlgn="base">
              <a:spcBef>
                <a:spcPct val="0"/>
              </a:spcBef>
              <a:spcAft>
                <a:spcPct val="0"/>
              </a:spcAft>
            </a:pPr>
            <a:r>
              <a:rPr lang="en-GB" sz="2000" b="1">
                <a:solidFill>
                  <a:srgbClr val="FF3300"/>
                </a:solidFill>
                <a:latin typeface="Comic Sans MS" pitchFamily="66" charset="0"/>
              </a:rPr>
              <a:t>Plant</a:t>
            </a:r>
          </a:p>
        </p:txBody>
      </p:sp>
      <p:sp>
        <p:nvSpPr>
          <p:cNvPr id="34829" name="Text Box 13"/>
          <p:cNvSpPr txBox="1">
            <a:spLocks noChangeArrowheads="1"/>
          </p:cNvSpPr>
          <p:nvPr/>
        </p:nvSpPr>
        <p:spPr bwMode="auto">
          <a:xfrm>
            <a:off x="609600" y="2438400"/>
            <a:ext cx="1755775" cy="396875"/>
          </a:xfrm>
          <a:prstGeom prst="rect">
            <a:avLst/>
          </a:prstGeom>
          <a:noFill/>
          <a:ln w="9525">
            <a:noFill/>
            <a:miter lim="800000"/>
            <a:headEnd/>
            <a:tailEnd/>
          </a:ln>
          <a:effectLst/>
        </p:spPr>
        <p:txBody>
          <a:bodyPr wrap="none">
            <a:spAutoFit/>
          </a:bodyPr>
          <a:lstStyle/>
          <a:p>
            <a:pPr defTabSz="914400" fontAlgn="base">
              <a:spcBef>
                <a:spcPct val="0"/>
              </a:spcBef>
              <a:spcAft>
                <a:spcPct val="0"/>
              </a:spcAft>
            </a:pPr>
            <a:r>
              <a:rPr lang="en-GB" sz="2000" b="1">
                <a:solidFill>
                  <a:srgbClr val="FF3300"/>
                </a:solidFill>
                <a:latin typeface="Comic Sans MS" pitchFamily="66" charset="0"/>
              </a:rPr>
              <a:t>Co-ordinator</a:t>
            </a:r>
          </a:p>
        </p:txBody>
      </p:sp>
      <p:sp>
        <p:nvSpPr>
          <p:cNvPr id="34830" name="Text Box 14"/>
          <p:cNvSpPr txBox="1">
            <a:spLocks noChangeArrowheads="1"/>
          </p:cNvSpPr>
          <p:nvPr/>
        </p:nvSpPr>
        <p:spPr bwMode="auto">
          <a:xfrm>
            <a:off x="838200" y="3810000"/>
            <a:ext cx="1047750" cy="396875"/>
          </a:xfrm>
          <a:prstGeom prst="rect">
            <a:avLst/>
          </a:prstGeom>
          <a:noFill/>
          <a:ln w="9525">
            <a:noFill/>
            <a:miter lim="800000"/>
            <a:headEnd/>
            <a:tailEnd/>
          </a:ln>
          <a:effectLst/>
        </p:spPr>
        <p:txBody>
          <a:bodyPr wrap="none">
            <a:spAutoFit/>
          </a:bodyPr>
          <a:lstStyle/>
          <a:p>
            <a:pPr defTabSz="914400" fontAlgn="base">
              <a:spcBef>
                <a:spcPct val="0"/>
              </a:spcBef>
              <a:spcAft>
                <a:spcPct val="0"/>
              </a:spcAft>
            </a:pPr>
            <a:r>
              <a:rPr lang="en-GB" sz="2000" b="1">
                <a:solidFill>
                  <a:srgbClr val="FF3300"/>
                </a:solidFill>
                <a:latin typeface="Comic Sans MS" pitchFamily="66" charset="0"/>
              </a:rPr>
              <a:t>Shaper</a:t>
            </a:r>
          </a:p>
        </p:txBody>
      </p:sp>
      <p:sp>
        <p:nvSpPr>
          <p:cNvPr id="34831" name="Text Box 15"/>
          <p:cNvSpPr txBox="1">
            <a:spLocks noChangeArrowheads="1"/>
          </p:cNvSpPr>
          <p:nvPr/>
        </p:nvSpPr>
        <p:spPr bwMode="auto">
          <a:xfrm>
            <a:off x="685800" y="4953000"/>
            <a:ext cx="1720850" cy="396875"/>
          </a:xfrm>
          <a:prstGeom prst="rect">
            <a:avLst/>
          </a:prstGeom>
          <a:noFill/>
          <a:ln w="9525">
            <a:noFill/>
            <a:miter lim="800000"/>
            <a:headEnd/>
            <a:tailEnd/>
          </a:ln>
          <a:effectLst/>
        </p:spPr>
        <p:txBody>
          <a:bodyPr wrap="none">
            <a:spAutoFit/>
          </a:bodyPr>
          <a:lstStyle/>
          <a:p>
            <a:pPr defTabSz="914400" fontAlgn="base">
              <a:spcBef>
                <a:spcPct val="0"/>
              </a:spcBef>
              <a:spcAft>
                <a:spcPct val="0"/>
              </a:spcAft>
            </a:pPr>
            <a:r>
              <a:rPr lang="en-GB" sz="2000" b="1">
                <a:solidFill>
                  <a:srgbClr val="FF3300"/>
                </a:solidFill>
                <a:latin typeface="Comic Sans MS" pitchFamily="66" charset="0"/>
              </a:rPr>
              <a:t>Implementer</a:t>
            </a:r>
          </a:p>
        </p:txBody>
      </p:sp>
      <p:sp>
        <p:nvSpPr>
          <p:cNvPr id="34832" name="Text Box 16"/>
          <p:cNvSpPr txBox="1">
            <a:spLocks noChangeArrowheads="1"/>
          </p:cNvSpPr>
          <p:nvPr/>
        </p:nvSpPr>
        <p:spPr bwMode="auto">
          <a:xfrm>
            <a:off x="7315200" y="2362200"/>
            <a:ext cx="1325563" cy="701675"/>
          </a:xfrm>
          <a:prstGeom prst="rect">
            <a:avLst/>
          </a:prstGeom>
          <a:noFill/>
          <a:ln w="9525">
            <a:noFill/>
            <a:miter lim="800000"/>
            <a:headEnd/>
            <a:tailEnd/>
          </a:ln>
          <a:effectLst/>
        </p:spPr>
        <p:txBody>
          <a:bodyPr wrap="none">
            <a:spAutoFit/>
          </a:bodyPr>
          <a:lstStyle/>
          <a:p>
            <a:pPr algn="ctr" defTabSz="914400" fontAlgn="base">
              <a:spcBef>
                <a:spcPct val="0"/>
              </a:spcBef>
              <a:spcAft>
                <a:spcPct val="0"/>
              </a:spcAft>
            </a:pPr>
            <a:r>
              <a:rPr lang="en-GB" sz="2000" b="1">
                <a:solidFill>
                  <a:srgbClr val="FF3300"/>
                </a:solidFill>
                <a:latin typeface="Comic Sans MS" pitchFamily="66" charset="0"/>
              </a:rPr>
              <a:t>Monitor</a:t>
            </a:r>
          </a:p>
          <a:p>
            <a:pPr algn="ctr" defTabSz="914400" fontAlgn="base">
              <a:spcBef>
                <a:spcPct val="0"/>
              </a:spcBef>
              <a:spcAft>
                <a:spcPct val="0"/>
              </a:spcAft>
            </a:pPr>
            <a:r>
              <a:rPr lang="en-GB" sz="2000" b="1">
                <a:solidFill>
                  <a:srgbClr val="FF3300"/>
                </a:solidFill>
                <a:latin typeface="Comic Sans MS" pitchFamily="66" charset="0"/>
              </a:rPr>
              <a:t>Evaluator</a:t>
            </a:r>
          </a:p>
        </p:txBody>
      </p:sp>
      <p:sp>
        <p:nvSpPr>
          <p:cNvPr id="34833" name="Text Box 17"/>
          <p:cNvSpPr txBox="1">
            <a:spLocks noChangeArrowheads="1"/>
          </p:cNvSpPr>
          <p:nvPr/>
        </p:nvSpPr>
        <p:spPr bwMode="auto">
          <a:xfrm>
            <a:off x="7162800" y="3810000"/>
            <a:ext cx="1365250" cy="396875"/>
          </a:xfrm>
          <a:prstGeom prst="rect">
            <a:avLst/>
          </a:prstGeom>
          <a:noFill/>
          <a:ln w="9525">
            <a:noFill/>
            <a:miter lim="800000"/>
            <a:headEnd/>
            <a:tailEnd/>
          </a:ln>
          <a:effectLst/>
        </p:spPr>
        <p:txBody>
          <a:bodyPr wrap="none">
            <a:spAutoFit/>
          </a:bodyPr>
          <a:lstStyle/>
          <a:p>
            <a:pPr defTabSz="914400" fontAlgn="base">
              <a:spcBef>
                <a:spcPct val="0"/>
              </a:spcBef>
              <a:spcAft>
                <a:spcPct val="0"/>
              </a:spcAft>
            </a:pPr>
            <a:r>
              <a:rPr lang="en-GB" sz="2000" b="1">
                <a:solidFill>
                  <a:srgbClr val="FF3300"/>
                </a:solidFill>
                <a:latin typeface="Comic Sans MS" pitchFamily="66" charset="0"/>
              </a:rPr>
              <a:t>Specialist</a:t>
            </a:r>
          </a:p>
        </p:txBody>
      </p:sp>
      <p:sp>
        <p:nvSpPr>
          <p:cNvPr id="34834" name="Text Box 18"/>
          <p:cNvSpPr txBox="1">
            <a:spLocks noChangeArrowheads="1"/>
          </p:cNvSpPr>
          <p:nvPr/>
        </p:nvSpPr>
        <p:spPr bwMode="auto">
          <a:xfrm>
            <a:off x="6934200" y="4724400"/>
            <a:ext cx="1401763" cy="701675"/>
          </a:xfrm>
          <a:prstGeom prst="rect">
            <a:avLst/>
          </a:prstGeom>
          <a:noFill/>
          <a:ln w="9525">
            <a:noFill/>
            <a:miter lim="800000"/>
            <a:headEnd/>
            <a:tailEnd/>
          </a:ln>
          <a:effectLst/>
        </p:spPr>
        <p:txBody>
          <a:bodyPr wrap="none">
            <a:spAutoFit/>
          </a:bodyPr>
          <a:lstStyle/>
          <a:p>
            <a:pPr algn="ctr" defTabSz="914400" fontAlgn="base">
              <a:spcBef>
                <a:spcPct val="0"/>
              </a:spcBef>
              <a:spcAft>
                <a:spcPct val="0"/>
              </a:spcAft>
            </a:pPr>
            <a:r>
              <a:rPr lang="en-GB" sz="2000" b="1">
                <a:solidFill>
                  <a:srgbClr val="FF3300"/>
                </a:solidFill>
                <a:latin typeface="Comic Sans MS" pitchFamily="66" charset="0"/>
              </a:rPr>
              <a:t>Completer</a:t>
            </a:r>
          </a:p>
          <a:p>
            <a:pPr algn="ctr" defTabSz="914400" fontAlgn="base">
              <a:spcBef>
                <a:spcPct val="0"/>
              </a:spcBef>
              <a:spcAft>
                <a:spcPct val="0"/>
              </a:spcAft>
            </a:pPr>
            <a:r>
              <a:rPr lang="en-GB" sz="2000" b="1">
                <a:solidFill>
                  <a:srgbClr val="FF3300"/>
                </a:solidFill>
                <a:latin typeface="Comic Sans MS" pitchFamily="66" charset="0"/>
              </a:rPr>
              <a:t>finisher</a:t>
            </a:r>
          </a:p>
        </p:txBody>
      </p:sp>
      <p:sp>
        <p:nvSpPr>
          <p:cNvPr id="34835" name="Text Box 19"/>
          <p:cNvSpPr txBox="1">
            <a:spLocks noChangeArrowheads="1"/>
          </p:cNvSpPr>
          <p:nvPr/>
        </p:nvSpPr>
        <p:spPr bwMode="auto">
          <a:xfrm>
            <a:off x="6705600" y="5961063"/>
            <a:ext cx="1103313" cy="701675"/>
          </a:xfrm>
          <a:prstGeom prst="rect">
            <a:avLst/>
          </a:prstGeom>
          <a:noFill/>
          <a:ln w="9525">
            <a:noFill/>
            <a:miter lim="800000"/>
            <a:headEnd/>
            <a:tailEnd/>
          </a:ln>
          <a:effectLst/>
        </p:spPr>
        <p:txBody>
          <a:bodyPr wrap="none">
            <a:spAutoFit/>
          </a:bodyPr>
          <a:lstStyle/>
          <a:p>
            <a:pPr algn="ctr" defTabSz="914400" fontAlgn="base">
              <a:spcBef>
                <a:spcPct val="0"/>
              </a:spcBef>
              <a:spcAft>
                <a:spcPct val="0"/>
              </a:spcAft>
            </a:pPr>
            <a:r>
              <a:rPr lang="en-GB" sz="2000" b="1">
                <a:solidFill>
                  <a:srgbClr val="FF3300"/>
                </a:solidFill>
                <a:latin typeface="Comic Sans MS" pitchFamily="66" charset="0"/>
              </a:rPr>
              <a:t>Team</a:t>
            </a:r>
          </a:p>
          <a:p>
            <a:pPr algn="ctr" defTabSz="914400" fontAlgn="base">
              <a:spcBef>
                <a:spcPct val="0"/>
              </a:spcBef>
              <a:spcAft>
                <a:spcPct val="0"/>
              </a:spcAft>
            </a:pPr>
            <a:r>
              <a:rPr lang="en-GB" sz="2000" b="1">
                <a:solidFill>
                  <a:srgbClr val="FF3300"/>
                </a:solidFill>
                <a:latin typeface="Comic Sans MS" pitchFamily="66" charset="0"/>
              </a:rPr>
              <a:t>Worker</a:t>
            </a:r>
          </a:p>
        </p:txBody>
      </p:sp>
      <p:cxnSp>
        <p:nvCxnSpPr>
          <p:cNvPr id="34841" name="AutoShape 25"/>
          <p:cNvCxnSpPr>
            <a:cxnSpLocks noChangeShapeType="1"/>
            <a:stCxn id="34827" idx="3"/>
          </p:cNvCxnSpPr>
          <p:nvPr/>
        </p:nvCxnSpPr>
        <p:spPr bwMode="auto">
          <a:xfrm flipV="1">
            <a:off x="2236788" y="1600200"/>
            <a:ext cx="1481137" cy="198438"/>
          </a:xfrm>
          <a:prstGeom prst="curvedConnector3">
            <a:avLst>
              <a:gd name="adj1" fmla="val 49944"/>
            </a:avLst>
          </a:prstGeom>
          <a:noFill/>
          <a:ln w="9525">
            <a:solidFill>
              <a:schemeClr val="tx1"/>
            </a:solidFill>
            <a:round/>
            <a:headEnd/>
            <a:tailEnd type="triangle" w="med" len="med"/>
          </a:ln>
          <a:effectLst/>
        </p:spPr>
      </p:cxnSp>
      <p:cxnSp>
        <p:nvCxnSpPr>
          <p:cNvPr id="34843" name="AutoShape 27"/>
          <p:cNvCxnSpPr>
            <a:cxnSpLocks noChangeShapeType="1"/>
          </p:cNvCxnSpPr>
          <p:nvPr/>
        </p:nvCxnSpPr>
        <p:spPr bwMode="auto">
          <a:xfrm rot="10800000" flipV="1">
            <a:off x="5486400" y="1676400"/>
            <a:ext cx="1676400" cy="152400"/>
          </a:xfrm>
          <a:prstGeom prst="curvedConnector3">
            <a:avLst>
              <a:gd name="adj1" fmla="val 50000"/>
            </a:avLst>
          </a:prstGeom>
          <a:noFill/>
          <a:ln w="9525">
            <a:solidFill>
              <a:schemeClr val="tx1"/>
            </a:solidFill>
            <a:round/>
            <a:headEnd/>
            <a:tailEnd type="triangle" w="med" len="med"/>
          </a:ln>
          <a:effectLst/>
        </p:spPr>
      </p:cxnSp>
      <p:cxnSp>
        <p:nvCxnSpPr>
          <p:cNvPr id="34844" name="AutoShape 28"/>
          <p:cNvCxnSpPr>
            <a:cxnSpLocks noChangeShapeType="1"/>
            <a:stCxn id="34829" idx="3"/>
          </p:cNvCxnSpPr>
          <p:nvPr/>
        </p:nvCxnSpPr>
        <p:spPr bwMode="auto">
          <a:xfrm flipV="1">
            <a:off x="2365375" y="2286000"/>
            <a:ext cx="1978025" cy="350838"/>
          </a:xfrm>
          <a:prstGeom prst="curvedConnector3">
            <a:avLst>
              <a:gd name="adj1" fmla="val 50000"/>
            </a:avLst>
          </a:prstGeom>
          <a:noFill/>
          <a:ln w="9525">
            <a:solidFill>
              <a:schemeClr val="tx1"/>
            </a:solidFill>
            <a:round/>
            <a:headEnd/>
            <a:tailEnd type="triangle" w="med" len="med"/>
          </a:ln>
          <a:effectLst/>
        </p:spPr>
      </p:cxnSp>
      <p:cxnSp>
        <p:nvCxnSpPr>
          <p:cNvPr id="34845" name="AutoShape 29"/>
          <p:cNvCxnSpPr>
            <a:cxnSpLocks noChangeShapeType="1"/>
            <a:stCxn id="34830" idx="3"/>
          </p:cNvCxnSpPr>
          <p:nvPr/>
        </p:nvCxnSpPr>
        <p:spPr bwMode="auto">
          <a:xfrm flipV="1">
            <a:off x="1885950" y="3429000"/>
            <a:ext cx="2457450" cy="579438"/>
          </a:xfrm>
          <a:prstGeom prst="curvedConnector3">
            <a:avLst>
              <a:gd name="adj1" fmla="val 50000"/>
            </a:avLst>
          </a:prstGeom>
          <a:noFill/>
          <a:ln w="9525">
            <a:solidFill>
              <a:schemeClr val="tx1"/>
            </a:solidFill>
            <a:round/>
            <a:headEnd/>
            <a:tailEnd type="triangle" w="med" len="med"/>
          </a:ln>
          <a:effectLst/>
        </p:spPr>
      </p:cxnSp>
      <p:cxnSp>
        <p:nvCxnSpPr>
          <p:cNvPr id="34846" name="AutoShape 30"/>
          <p:cNvCxnSpPr>
            <a:cxnSpLocks noChangeShapeType="1"/>
            <a:stCxn id="34830" idx="3"/>
          </p:cNvCxnSpPr>
          <p:nvPr/>
        </p:nvCxnSpPr>
        <p:spPr bwMode="auto">
          <a:xfrm>
            <a:off x="1885950" y="4008438"/>
            <a:ext cx="1847850" cy="868362"/>
          </a:xfrm>
          <a:prstGeom prst="curvedConnector3">
            <a:avLst>
              <a:gd name="adj1" fmla="val 50000"/>
            </a:avLst>
          </a:prstGeom>
          <a:noFill/>
          <a:ln w="9525">
            <a:solidFill>
              <a:schemeClr val="tx1"/>
            </a:solidFill>
            <a:round/>
            <a:headEnd/>
            <a:tailEnd type="triangle" w="med" len="med"/>
          </a:ln>
          <a:effectLst/>
        </p:spPr>
      </p:cxnSp>
      <p:cxnSp>
        <p:nvCxnSpPr>
          <p:cNvPr id="34847" name="AutoShape 31"/>
          <p:cNvCxnSpPr>
            <a:cxnSpLocks noChangeShapeType="1"/>
            <a:stCxn id="34831" idx="3"/>
          </p:cNvCxnSpPr>
          <p:nvPr/>
        </p:nvCxnSpPr>
        <p:spPr bwMode="auto">
          <a:xfrm>
            <a:off x="2406650" y="5151438"/>
            <a:ext cx="1263650" cy="182562"/>
          </a:xfrm>
          <a:prstGeom prst="curvedConnector3">
            <a:avLst>
              <a:gd name="adj1" fmla="val 50000"/>
            </a:avLst>
          </a:prstGeom>
          <a:noFill/>
          <a:ln w="9525">
            <a:solidFill>
              <a:schemeClr val="tx1"/>
            </a:solidFill>
            <a:round/>
            <a:headEnd/>
            <a:tailEnd type="triangle" w="med" len="med"/>
          </a:ln>
          <a:effectLst/>
        </p:spPr>
      </p:cxnSp>
      <p:cxnSp>
        <p:nvCxnSpPr>
          <p:cNvPr id="34848" name="AutoShape 32"/>
          <p:cNvCxnSpPr>
            <a:cxnSpLocks noChangeShapeType="1"/>
            <a:stCxn id="34832" idx="1"/>
          </p:cNvCxnSpPr>
          <p:nvPr/>
        </p:nvCxnSpPr>
        <p:spPr bwMode="auto">
          <a:xfrm rot="10800000">
            <a:off x="4724400" y="2209800"/>
            <a:ext cx="2590800" cy="503238"/>
          </a:xfrm>
          <a:prstGeom prst="curvedConnector3">
            <a:avLst>
              <a:gd name="adj1" fmla="val 50000"/>
            </a:avLst>
          </a:prstGeom>
          <a:noFill/>
          <a:ln w="9525">
            <a:solidFill>
              <a:schemeClr val="tx1"/>
            </a:solidFill>
            <a:round/>
            <a:headEnd/>
            <a:tailEnd type="triangle" w="med" len="med"/>
          </a:ln>
          <a:effectLst/>
        </p:spPr>
      </p:cxnSp>
      <p:cxnSp>
        <p:nvCxnSpPr>
          <p:cNvPr id="34849" name="AutoShape 33"/>
          <p:cNvCxnSpPr>
            <a:cxnSpLocks noChangeShapeType="1"/>
            <a:stCxn id="34833" idx="1"/>
          </p:cNvCxnSpPr>
          <p:nvPr/>
        </p:nvCxnSpPr>
        <p:spPr bwMode="auto">
          <a:xfrm rot="10800000">
            <a:off x="4800600" y="2362200"/>
            <a:ext cx="2362200" cy="1646238"/>
          </a:xfrm>
          <a:prstGeom prst="curvedConnector3">
            <a:avLst>
              <a:gd name="adj1" fmla="val 50000"/>
            </a:avLst>
          </a:prstGeom>
          <a:noFill/>
          <a:ln w="9525">
            <a:solidFill>
              <a:schemeClr val="tx1"/>
            </a:solidFill>
            <a:round/>
            <a:headEnd/>
            <a:tailEnd type="triangle" w="med" len="med"/>
          </a:ln>
          <a:effectLst/>
        </p:spPr>
      </p:cxnSp>
      <p:cxnSp>
        <p:nvCxnSpPr>
          <p:cNvPr id="34850" name="AutoShape 34"/>
          <p:cNvCxnSpPr>
            <a:cxnSpLocks noChangeShapeType="1"/>
            <a:stCxn id="34833" idx="1"/>
          </p:cNvCxnSpPr>
          <p:nvPr/>
        </p:nvCxnSpPr>
        <p:spPr bwMode="auto">
          <a:xfrm rot="10800000" flipV="1">
            <a:off x="5486400" y="4008438"/>
            <a:ext cx="1676400" cy="1020762"/>
          </a:xfrm>
          <a:prstGeom prst="curvedConnector3">
            <a:avLst>
              <a:gd name="adj1" fmla="val 50000"/>
            </a:avLst>
          </a:prstGeom>
          <a:noFill/>
          <a:ln w="9525">
            <a:solidFill>
              <a:schemeClr val="tx1"/>
            </a:solidFill>
            <a:round/>
            <a:headEnd/>
            <a:tailEnd type="triangle" w="med" len="med"/>
          </a:ln>
          <a:effectLst/>
        </p:spPr>
      </p:cxnSp>
      <p:cxnSp>
        <p:nvCxnSpPr>
          <p:cNvPr id="34851" name="AutoShape 35"/>
          <p:cNvCxnSpPr>
            <a:cxnSpLocks noChangeShapeType="1"/>
            <a:stCxn id="34834" idx="1"/>
          </p:cNvCxnSpPr>
          <p:nvPr/>
        </p:nvCxnSpPr>
        <p:spPr bwMode="auto">
          <a:xfrm rot="10800000" flipV="1">
            <a:off x="5486400" y="5075238"/>
            <a:ext cx="1447800" cy="106362"/>
          </a:xfrm>
          <a:prstGeom prst="curvedConnector3">
            <a:avLst>
              <a:gd name="adj1" fmla="val 50000"/>
            </a:avLst>
          </a:prstGeom>
          <a:noFill/>
          <a:ln w="9525">
            <a:solidFill>
              <a:schemeClr val="tx1"/>
            </a:solidFill>
            <a:round/>
            <a:headEnd/>
            <a:tailEnd type="triangle" w="med" len="med"/>
          </a:ln>
          <a:effectLst/>
        </p:spPr>
      </p:cxnSp>
      <p:cxnSp>
        <p:nvCxnSpPr>
          <p:cNvPr id="34852" name="AutoShape 36"/>
          <p:cNvCxnSpPr>
            <a:cxnSpLocks noChangeShapeType="1"/>
            <a:stCxn id="34835" idx="1"/>
          </p:cNvCxnSpPr>
          <p:nvPr/>
        </p:nvCxnSpPr>
        <p:spPr bwMode="auto">
          <a:xfrm rot="10800000">
            <a:off x="5349875" y="5334000"/>
            <a:ext cx="1355725" cy="977900"/>
          </a:xfrm>
          <a:prstGeom prst="curvedConnector3">
            <a:avLst>
              <a:gd name="adj1" fmla="val 50000"/>
            </a:avLst>
          </a:prstGeom>
          <a:noFill/>
          <a:ln w="9525">
            <a:solidFill>
              <a:schemeClr val="tx1"/>
            </a:solidFill>
            <a:round/>
            <a:headEnd/>
            <a:tailEnd type="triangle" w="med" len="med"/>
          </a:ln>
          <a:effectLst/>
        </p:spPr>
      </p:cxnSp>
      <p:sp>
        <p:nvSpPr>
          <p:cNvPr id="34853" name="Text Box 37"/>
          <p:cNvSpPr txBox="1">
            <a:spLocks noChangeArrowheads="1"/>
          </p:cNvSpPr>
          <p:nvPr/>
        </p:nvSpPr>
        <p:spPr bwMode="auto">
          <a:xfrm>
            <a:off x="2590800" y="457200"/>
            <a:ext cx="4835525" cy="701675"/>
          </a:xfrm>
          <a:prstGeom prst="rect">
            <a:avLst/>
          </a:prstGeom>
          <a:noFill/>
          <a:ln w="9525">
            <a:noFill/>
            <a:miter lim="800000"/>
            <a:headEnd/>
            <a:tailEnd/>
          </a:ln>
          <a:effectLst/>
        </p:spPr>
        <p:txBody>
          <a:bodyPr wrap="none">
            <a:spAutoFit/>
          </a:bodyPr>
          <a:lstStyle/>
          <a:p>
            <a:pPr defTabSz="914400" fontAlgn="base">
              <a:spcBef>
                <a:spcPct val="0"/>
              </a:spcBef>
              <a:spcAft>
                <a:spcPct val="0"/>
              </a:spcAft>
            </a:pPr>
            <a:r>
              <a:rPr lang="en-GB" sz="4000" b="1">
                <a:solidFill>
                  <a:srgbClr val="3333CC"/>
                </a:solidFill>
                <a:latin typeface="Comic Sans MS" pitchFamily="66" charset="0"/>
              </a:rPr>
              <a:t>Belbin Team Types</a:t>
            </a:r>
          </a:p>
        </p:txBody>
      </p:sp>
    </p:spTree>
    <p:extLst>
      <p:ext uri="{BB962C8B-B14F-4D97-AF65-F5344CB8AC3E}">
        <p14:creationId xmlns:p14="http://schemas.microsoft.com/office/powerpoint/2010/main" val="4125181975"/>
      </p:ext>
    </p:extLst>
  </p:cSld>
  <p:clrMapOvr>
    <a:masterClrMapping/>
  </p:clrMapOvr>
  <p:transition xmlns:p14="http://schemas.microsoft.com/office/powerpoint/2010/main">
    <p:checker/>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Date Placeholder 1"/>
          <p:cNvSpPr>
            <a:spLocks noGrp="1"/>
          </p:cNvSpPr>
          <p:nvPr>
            <p:ph type="dt" sz="half" idx="4294967295"/>
          </p:nvPr>
        </p:nvSpPr>
        <p:spPr>
          <a:xfrm>
            <a:off x="685800" y="6477000"/>
            <a:ext cx="1905000" cy="457200"/>
          </a:xfrm>
        </p:spPr>
        <p:txBody>
          <a:bodyPr/>
          <a:lstStyle/>
          <a:p>
            <a:r>
              <a:rPr lang="en-US">
                <a:solidFill>
                  <a:srgbClr val="3333CC"/>
                </a:solidFill>
                <a:latin typeface="Comic Sans MS"/>
              </a:rPr>
              <a:t>Semester 1 2004</a:t>
            </a:r>
            <a:endParaRPr lang="en-GB">
              <a:solidFill>
                <a:srgbClr val="3333CC"/>
              </a:solidFill>
              <a:latin typeface="Comic Sans MS"/>
            </a:endParaRPr>
          </a:p>
        </p:txBody>
      </p:sp>
      <p:sp>
        <p:nvSpPr>
          <p:cNvPr id="127" name="Footer Placeholder 2"/>
          <p:cNvSpPr>
            <a:spLocks noGrp="1"/>
          </p:cNvSpPr>
          <p:nvPr>
            <p:ph type="ftr" sz="quarter" idx="4294967295"/>
          </p:nvPr>
        </p:nvSpPr>
        <p:spPr>
          <a:xfrm>
            <a:off x="3124200" y="6477000"/>
            <a:ext cx="2895600" cy="457200"/>
          </a:xfrm>
        </p:spPr>
        <p:txBody>
          <a:bodyPr/>
          <a:lstStyle/>
          <a:p>
            <a:r>
              <a:rPr lang="en-GB">
                <a:solidFill>
                  <a:srgbClr val="3333CC"/>
                </a:solidFill>
                <a:latin typeface="Comic Sans MS"/>
              </a:rPr>
              <a:t>University of Edinburgh Management School</a:t>
            </a:r>
          </a:p>
          <a:p>
            <a:r>
              <a:rPr lang="en-GB">
                <a:solidFill>
                  <a:srgbClr val="3333CC"/>
                </a:solidFill>
                <a:latin typeface="Comic Sans MS"/>
              </a:rPr>
              <a:t>Full Time</a:t>
            </a:r>
          </a:p>
        </p:txBody>
      </p:sp>
      <p:sp>
        <p:nvSpPr>
          <p:cNvPr id="128" name="Slide Number Placeholder 3"/>
          <p:cNvSpPr>
            <a:spLocks noGrp="1"/>
          </p:cNvSpPr>
          <p:nvPr>
            <p:ph type="sldNum" sz="quarter" idx="12"/>
          </p:nvPr>
        </p:nvSpPr>
        <p:spPr/>
        <p:txBody>
          <a:bodyPr/>
          <a:lstStyle/>
          <a:p>
            <a:fld id="{A43FA764-2143-4D6B-B46B-717AFE567C6C}" type="slidenum">
              <a:rPr lang="en-GB">
                <a:solidFill>
                  <a:srgbClr val="3333CC"/>
                </a:solidFill>
                <a:latin typeface="Comic Sans MS"/>
              </a:rPr>
              <a:pPr/>
              <a:t>37</a:t>
            </a:fld>
            <a:endParaRPr lang="en-GB">
              <a:solidFill>
                <a:srgbClr val="3333CC"/>
              </a:solidFill>
              <a:latin typeface="Comic Sans MS"/>
            </a:endParaRPr>
          </a:p>
        </p:txBody>
      </p:sp>
      <p:pic>
        <p:nvPicPr>
          <p:cNvPr id="35843" name="Picture 3" descr="PE00639_"/>
          <p:cNvPicPr>
            <a:picLocks noChangeAspect="1" noChangeArrowheads="1"/>
          </p:cNvPicPr>
          <p:nvPr/>
        </p:nvPicPr>
        <p:blipFill>
          <a:blip r:embed="rId4" cstate="print"/>
          <a:srcRect/>
          <a:stretch>
            <a:fillRect/>
          </a:stretch>
        </p:blipFill>
        <p:spPr bwMode="auto">
          <a:xfrm>
            <a:off x="506413" y="11303000"/>
            <a:ext cx="582612" cy="346075"/>
          </a:xfrm>
          <a:prstGeom prst="rect">
            <a:avLst/>
          </a:prstGeom>
          <a:noFill/>
        </p:spPr>
      </p:pic>
      <p:pic>
        <p:nvPicPr>
          <p:cNvPr id="35842" name="Picture 2" descr="PE01497_"/>
          <p:cNvPicPr>
            <a:picLocks noChangeAspect="1" noChangeArrowheads="1"/>
          </p:cNvPicPr>
          <p:nvPr/>
        </p:nvPicPr>
        <p:blipFill>
          <a:blip r:embed="rId5" cstate="print"/>
          <a:srcRect/>
          <a:stretch>
            <a:fillRect/>
          </a:stretch>
        </p:blipFill>
        <p:spPr bwMode="auto">
          <a:xfrm>
            <a:off x="277813" y="16544925"/>
            <a:ext cx="960437" cy="452438"/>
          </a:xfrm>
          <a:prstGeom prst="rect">
            <a:avLst/>
          </a:prstGeom>
          <a:noFill/>
        </p:spPr>
      </p:pic>
      <p:sp>
        <p:nvSpPr>
          <p:cNvPr id="35872" name="Rectangle 32"/>
          <p:cNvSpPr>
            <a:spLocks noChangeArrowheads="1"/>
          </p:cNvSpPr>
          <p:nvPr/>
        </p:nvSpPr>
        <p:spPr bwMode="auto">
          <a:xfrm>
            <a:off x="3865563" y="10606088"/>
            <a:ext cx="1498600" cy="701675"/>
          </a:xfrm>
          <a:prstGeom prst="rect">
            <a:avLst/>
          </a:prstGeom>
          <a:noFill/>
          <a:ln w="9525">
            <a:noFill/>
            <a:miter lim="800000"/>
            <a:headEnd/>
            <a:tailEnd/>
          </a:ln>
          <a:effectLst/>
        </p:spPr>
        <p:txBody>
          <a:bodyPr>
            <a:spAutoFit/>
          </a:bodyPr>
          <a:lstStyle/>
          <a:p>
            <a:pPr algn="ctr" defTabSz="914400" fontAlgn="base">
              <a:spcBef>
                <a:spcPct val="0"/>
              </a:spcBef>
              <a:spcAft>
                <a:spcPct val="0"/>
              </a:spcAft>
            </a:pPr>
            <a:r>
              <a:rPr lang="en-GB" sz="1600" b="1" u="sng">
                <a:solidFill>
                  <a:srgbClr val="000000"/>
                </a:solidFill>
                <a:latin typeface="Times New Roman" pitchFamily="18" charset="0"/>
                <a:cs typeface="Times New Roman" pitchFamily="18" charset="0"/>
              </a:rPr>
              <a:t>Co-ordinator</a:t>
            </a:r>
            <a:endParaRPr lang="en-GB" sz="1000" b="1">
              <a:solidFill>
                <a:srgbClr val="000000"/>
              </a:solidFill>
              <a:latin typeface="Times New Roman" pitchFamily="18" charset="0"/>
              <a:cs typeface="Times New Roman" pitchFamily="18" charset="0"/>
            </a:endParaRPr>
          </a:p>
          <a:p>
            <a:pPr defTabSz="914400" eaLnBrk="0" fontAlgn="base" hangingPunct="0">
              <a:spcBef>
                <a:spcPct val="0"/>
              </a:spcBef>
              <a:spcAft>
                <a:spcPct val="0"/>
              </a:spcAft>
            </a:pPr>
            <a:endParaRPr lang="en-GB" sz="2400">
              <a:solidFill>
                <a:srgbClr val="000000"/>
              </a:solidFill>
              <a:latin typeface="Times New Roman" pitchFamily="18" charset="0"/>
            </a:endParaRPr>
          </a:p>
        </p:txBody>
      </p:sp>
      <p:sp>
        <p:nvSpPr>
          <p:cNvPr id="35879" name="Rectangle 39"/>
          <p:cNvSpPr>
            <a:spLocks noChangeArrowheads="1"/>
          </p:cNvSpPr>
          <p:nvPr/>
        </p:nvSpPr>
        <p:spPr bwMode="auto">
          <a:xfrm>
            <a:off x="3865563" y="15873413"/>
            <a:ext cx="1498600" cy="701675"/>
          </a:xfrm>
          <a:prstGeom prst="rect">
            <a:avLst/>
          </a:prstGeom>
          <a:noFill/>
          <a:ln w="9525">
            <a:noFill/>
            <a:miter lim="800000"/>
            <a:headEnd/>
            <a:tailEnd/>
          </a:ln>
          <a:effectLst/>
        </p:spPr>
        <p:txBody>
          <a:bodyPr>
            <a:spAutoFit/>
          </a:bodyPr>
          <a:lstStyle/>
          <a:p>
            <a:pPr algn="ctr" defTabSz="914400" fontAlgn="base">
              <a:spcBef>
                <a:spcPct val="0"/>
              </a:spcBef>
              <a:spcAft>
                <a:spcPct val="0"/>
              </a:spcAft>
            </a:pPr>
            <a:r>
              <a:rPr lang="en-GB" sz="1600" b="1" u="sng">
                <a:solidFill>
                  <a:srgbClr val="000000"/>
                </a:solidFill>
                <a:latin typeface="Times New Roman" pitchFamily="18" charset="0"/>
                <a:cs typeface="Times New Roman" pitchFamily="18" charset="0"/>
              </a:rPr>
              <a:t>Shaper</a:t>
            </a:r>
            <a:endParaRPr lang="en-GB" sz="1000" b="1">
              <a:solidFill>
                <a:srgbClr val="000000"/>
              </a:solidFill>
              <a:latin typeface="Times New Roman" pitchFamily="18" charset="0"/>
              <a:cs typeface="Times New Roman" pitchFamily="18" charset="0"/>
            </a:endParaRPr>
          </a:p>
          <a:p>
            <a:pPr defTabSz="914400" eaLnBrk="0" fontAlgn="base" hangingPunct="0">
              <a:spcBef>
                <a:spcPct val="0"/>
              </a:spcBef>
              <a:spcAft>
                <a:spcPct val="0"/>
              </a:spcAft>
            </a:pPr>
            <a:endParaRPr lang="en-GB" sz="2400">
              <a:solidFill>
                <a:srgbClr val="000000"/>
              </a:solidFill>
              <a:latin typeface="Times New Roman" pitchFamily="18" charset="0"/>
            </a:endParaRPr>
          </a:p>
        </p:txBody>
      </p:sp>
      <p:grpSp>
        <p:nvGrpSpPr>
          <p:cNvPr id="35885" name="Group 45"/>
          <p:cNvGrpSpPr>
            <a:grpSpLocks/>
          </p:cNvGrpSpPr>
          <p:nvPr/>
        </p:nvGrpSpPr>
        <p:grpSpPr bwMode="auto">
          <a:xfrm>
            <a:off x="111125" y="-10139363"/>
            <a:ext cx="8991600" cy="7731125"/>
            <a:chOff x="43" y="0"/>
            <a:chExt cx="5664" cy="4870"/>
          </a:xfrm>
        </p:grpSpPr>
        <p:sp>
          <p:nvSpPr>
            <p:cNvPr id="35846" name="Rectangle 6"/>
            <p:cNvSpPr>
              <a:spLocks noChangeArrowheads="1"/>
            </p:cNvSpPr>
            <p:nvPr/>
          </p:nvSpPr>
          <p:spPr bwMode="auto">
            <a:xfrm>
              <a:off x="43" y="0"/>
              <a:ext cx="944" cy="596"/>
            </a:xfrm>
            <a:prstGeom prst="rect">
              <a:avLst/>
            </a:prstGeom>
            <a:noFill/>
            <a:ln w="9525">
              <a:noFill/>
              <a:miter lim="800000"/>
              <a:headEnd/>
              <a:tailEnd/>
            </a:ln>
            <a:effectLst/>
          </p:spPr>
          <p:txBody>
            <a:bodyPr/>
            <a:lstStyle/>
            <a:p>
              <a:pPr algn="ctr" defTabSz="914400" fontAlgn="base">
                <a:spcBef>
                  <a:spcPct val="0"/>
                </a:spcBef>
                <a:spcAft>
                  <a:spcPct val="0"/>
                </a:spcAft>
              </a:pPr>
              <a:r>
                <a:rPr lang="en-GB" sz="1000">
                  <a:solidFill>
                    <a:srgbClr val="000000"/>
                  </a:solidFill>
                  <a:latin typeface="Times New Roman" pitchFamily="18" charset="0"/>
                  <a:cs typeface="Times New Roman" pitchFamily="18" charset="0"/>
                </a:rPr>
                <a:t> </a:t>
              </a:r>
            </a:p>
            <a:p>
              <a:pPr algn="ctr" defTabSz="914400" eaLnBrk="0" fontAlgn="base" hangingPunct="0">
                <a:spcBef>
                  <a:spcPct val="0"/>
                </a:spcBef>
                <a:spcAft>
                  <a:spcPct val="0"/>
                </a:spcAft>
              </a:pPr>
              <a:endParaRPr lang="en-GB" sz="2400">
                <a:solidFill>
                  <a:srgbClr val="000000"/>
                </a:solidFill>
                <a:latin typeface="Times New Roman" pitchFamily="18" charset="0"/>
              </a:endParaRPr>
            </a:p>
          </p:txBody>
        </p:sp>
        <p:sp>
          <p:nvSpPr>
            <p:cNvPr id="35847" name="Rectangle 7"/>
            <p:cNvSpPr>
              <a:spLocks noChangeArrowheads="1"/>
            </p:cNvSpPr>
            <p:nvPr/>
          </p:nvSpPr>
          <p:spPr bwMode="auto">
            <a:xfrm>
              <a:off x="987" y="0"/>
              <a:ext cx="944" cy="596"/>
            </a:xfrm>
            <a:prstGeom prst="rect">
              <a:avLst/>
            </a:prstGeom>
            <a:noFill/>
            <a:ln w="9525">
              <a:noFill/>
              <a:miter lim="800000"/>
              <a:headEnd/>
              <a:tailEnd/>
            </a:ln>
            <a:effectLst/>
          </p:spPr>
          <p:txBody>
            <a:bodyPr/>
            <a:lstStyle/>
            <a:p>
              <a:pPr algn="ctr" defTabSz="914400" fontAlgn="base">
                <a:spcBef>
                  <a:spcPct val="0"/>
                </a:spcBef>
                <a:spcAft>
                  <a:spcPct val="0"/>
                </a:spcAft>
              </a:pPr>
              <a:r>
                <a:rPr lang="en-GB" sz="1600" b="1" u="sng">
                  <a:solidFill>
                    <a:srgbClr val="FF0000"/>
                  </a:solidFill>
                  <a:latin typeface="Times New Roman" pitchFamily="18" charset="0"/>
                  <a:cs typeface="Times New Roman" pitchFamily="18" charset="0"/>
                </a:rPr>
                <a:t>Career</a:t>
              </a:r>
              <a:endParaRPr lang="en-GB" sz="1000" b="1">
                <a:solidFill>
                  <a:srgbClr val="000000"/>
                </a:solidFill>
                <a:latin typeface="Times New Roman" pitchFamily="18" charset="0"/>
                <a:cs typeface="Times New Roman" pitchFamily="18" charset="0"/>
              </a:endParaRPr>
            </a:p>
            <a:p>
              <a:pPr algn="ctr" defTabSz="914400" eaLnBrk="0" fontAlgn="base" hangingPunct="0">
                <a:spcBef>
                  <a:spcPct val="0"/>
                </a:spcBef>
                <a:spcAft>
                  <a:spcPct val="0"/>
                </a:spcAft>
              </a:pPr>
              <a:r>
                <a:rPr lang="en-GB" sz="1600" b="1" u="sng">
                  <a:solidFill>
                    <a:srgbClr val="FF0000"/>
                  </a:solidFill>
                  <a:latin typeface="Times New Roman" pitchFamily="18" charset="0"/>
                  <a:cs typeface="Times New Roman" pitchFamily="18" charset="0"/>
                </a:rPr>
                <a:t>Planning</a:t>
              </a:r>
              <a:endParaRPr lang="en-GB" sz="1000" b="1">
                <a:solidFill>
                  <a:srgbClr val="000000"/>
                </a:solidFill>
                <a:latin typeface="Times New Roman" pitchFamily="18" charset="0"/>
                <a:cs typeface="Times New Roman" pitchFamily="18" charset="0"/>
              </a:endParaRPr>
            </a:p>
            <a:p>
              <a:pPr algn="ctr" defTabSz="914400" eaLnBrk="0" fontAlgn="base" hangingPunct="0">
                <a:spcBef>
                  <a:spcPct val="0"/>
                </a:spcBef>
                <a:spcAft>
                  <a:spcPct val="0"/>
                </a:spcAft>
              </a:pPr>
              <a:endParaRPr lang="en-GB" sz="2400">
                <a:solidFill>
                  <a:srgbClr val="000000"/>
                </a:solidFill>
                <a:latin typeface="Times New Roman" pitchFamily="18" charset="0"/>
              </a:endParaRPr>
            </a:p>
          </p:txBody>
        </p:sp>
        <p:sp>
          <p:nvSpPr>
            <p:cNvPr id="35848" name="Rectangle 8"/>
            <p:cNvSpPr>
              <a:spLocks noChangeArrowheads="1"/>
            </p:cNvSpPr>
            <p:nvPr/>
          </p:nvSpPr>
          <p:spPr bwMode="auto">
            <a:xfrm>
              <a:off x="1931" y="0"/>
              <a:ext cx="944" cy="596"/>
            </a:xfrm>
            <a:prstGeom prst="rect">
              <a:avLst/>
            </a:prstGeom>
            <a:noFill/>
            <a:ln w="9525">
              <a:noFill/>
              <a:miter lim="800000"/>
              <a:headEnd/>
              <a:tailEnd/>
            </a:ln>
            <a:effectLst/>
          </p:spPr>
          <p:txBody>
            <a:bodyPr/>
            <a:lstStyle/>
            <a:p>
              <a:pPr algn="ctr" defTabSz="914400" fontAlgn="base">
                <a:spcBef>
                  <a:spcPct val="0"/>
                </a:spcBef>
                <a:spcAft>
                  <a:spcPct val="0"/>
                </a:spcAft>
              </a:pPr>
              <a:r>
                <a:rPr lang="en-GB" sz="1600" b="1" u="sng">
                  <a:solidFill>
                    <a:srgbClr val="FF0000"/>
                  </a:solidFill>
                  <a:latin typeface="Times New Roman" pitchFamily="18" charset="0"/>
                  <a:cs typeface="Times New Roman" pitchFamily="18" charset="0"/>
                </a:rPr>
                <a:t>Job Search</a:t>
              </a:r>
              <a:endParaRPr lang="en-GB" sz="1000" b="1">
                <a:solidFill>
                  <a:srgbClr val="000000"/>
                </a:solidFill>
                <a:latin typeface="Times New Roman" pitchFamily="18" charset="0"/>
                <a:cs typeface="Times New Roman" pitchFamily="18" charset="0"/>
              </a:endParaRPr>
            </a:p>
            <a:p>
              <a:pPr algn="ctr" defTabSz="914400" eaLnBrk="0" fontAlgn="base" hangingPunct="0">
                <a:spcBef>
                  <a:spcPct val="0"/>
                </a:spcBef>
                <a:spcAft>
                  <a:spcPct val="0"/>
                </a:spcAft>
              </a:pPr>
              <a:endParaRPr lang="en-GB" sz="2400">
                <a:solidFill>
                  <a:srgbClr val="000000"/>
                </a:solidFill>
                <a:latin typeface="Times New Roman" pitchFamily="18" charset="0"/>
              </a:endParaRPr>
            </a:p>
          </p:txBody>
        </p:sp>
        <p:sp>
          <p:nvSpPr>
            <p:cNvPr id="35849" name="Rectangle 9"/>
            <p:cNvSpPr>
              <a:spLocks noChangeArrowheads="1"/>
            </p:cNvSpPr>
            <p:nvPr/>
          </p:nvSpPr>
          <p:spPr bwMode="auto">
            <a:xfrm>
              <a:off x="2875" y="0"/>
              <a:ext cx="944" cy="596"/>
            </a:xfrm>
            <a:prstGeom prst="rect">
              <a:avLst/>
            </a:prstGeom>
            <a:noFill/>
            <a:ln w="9525">
              <a:noFill/>
              <a:miter lim="800000"/>
              <a:headEnd/>
              <a:tailEnd/>
            </a:ln>
            <a:effectLst/>
          </p:spPr>
          <p:txBody>
            <a:bodyPr/>
            <a:lstStyle/>
            <a:p>
              <a:pPr algn="ctr" defTabSz="914400" fontAlgn="base">
                <a:spcBef>
                  <a:spcPct val="0"/>
                </a:spcBef>
                <a:spcAft>
                  <a:spcPct val="0"/>
                </a:spcAft>
              </a:pPr>
              <a:r>
                <a:rPr lang="en-GB" sz="1600" b="1" u="sng">
                  <a:solidFill>
                    <a:srgbClr val="FF0000"/>
                  </a:solidFill>
                  <a:latin typeface="Times New Roman" pitchFamily="18" charset="0"/>
                  <a:cs typeface="Times New Roman" pitchFamily="18" charset="0"/>
                </a:rPr>
                <a:t>Written Application</a:t>
              </a:r>
              <a:endParaRPr lang="en-GB" sz="1000" b="1">
                <a:solidFill>
                  <a:srgbClr val="000000"/>
                </a:solidFill>
                <a:latin typeface="Times New Roman" pitchFamily="18" charset="0"/>
                <a:cs typeface="Times New Roman" pitchFamily="18" charset="0"/>
              </a:endParaRPr>
            </a:p>
            <a:p>
              <a:pPr algn="ctr" defTabSz="914400" eaLnBrk="0" fontAlgn="base" hangingPunct="0">
                <a:spcBef>
                  <a:spcPct val="0"/>
                </a:spcBef>
                <a:spcAft>
                  <a:spcPct val="0"/>
                </a:spcAft>
              </a:pPr>
              <a:endParaRPr lang="en-GB" sz="2400">
                <a:solidFill>
                  <a:srgbClr val="000000"/>
                </a:solidFill>
                <a:latin typeface="Times New Roman" pitchFamily="18" charset="0"/>
              </a:endParaRPr>
            </a:p>
          </p:txBody>
        </p:sp>
        <p:sp>
          <p:nvSpPr>
            <p:cNvPr id="35850" name="Rectangle 10"/>
            <p:cNvSpPr>
              <a:spLocks noChangeArrowheads="1"/>
            </p:cNvSpPr>
            <p:nvPr/>
          </p:nvSpPr>
          <p:spPr bwMode="auto">
            <a:xfrm>
              <a:off x="3819" y="0"/>
              <a:ext cx="944" cy="596"/>
            </a:xfrm>
            <a:prstGeom prst="rect">
              <a:avLst/>
            </a:prstGeom>
            <a:noFill/>
            <a:ln w="9525">
              <a:noFill/>
              <a:miter lim="800000"/>
              <a:headEnd/>
              <a:tailEnd/>
            </a:ln>
            <a:effectLst/>
          </p:spPr>
          <p:txBody>
            <a:bodyPr/>
            <a:lstStyle/>
            <a:p>
              <a:pPr algn="ctr" defTabSz="914400" fontAlgn="base">
                <a:spcBef>
                  <a:spcPct val="0"/>
                </a:spcBef>
                <a:spcAft>
                  <a:spcPct val="0"/>
                </a:spcAft>
              </a:pPr>
              <a:r>
                <a:rPr lang="en-GB" sz="1600" b="1" u="sng">
                  <a:solidFill>
                    <a:srgbClr val="FF0000"/>
                  </a:solidFill>
                  <a:latin typeface="Times New Roman" pitchFamily="18" charset="0"/>
                  <a:cs typeface="Times New Roman" pitchFamily="18" charset="0"/>
                </a:rPr>
                <a:t>Selection</a:t>
              </a:r>
              <a:endParaRPr lang="en-GB" sz="1000" b="1">
                <a:solidFill>
                  <a:srgbClr val="000000"/>
                </a:solidFill>
                <a:latin typeface="Times New Roman" pitchFamily="18" charset="0"/>
                <a:cs typeface="Times New Roman" pitchFamily="18" charset="0"/>
              </a:endParaRPr>
            </a:p>
            <a:p>
              <a:pPr algn="ctr" defTabSz="914400" eaLnBrk="0" fontAlgn="base" hangingPunct="0">
                <a:spcBef>
                  <a:spcPct val="0"/>
                </a:spcBef>
                <a:spcAft>
                  <a:spcPct val="0"/>
                </a:spcAft>
              </a:pPr>
              <a:r>
                <a:rPr lang="en-GB" sz="1600" b="1" u="sng">
                  <a:solidFill>
                    <a:srgbClr val="FF0000"/>
                  </a:solidFill>
                  <a:latin typeface="Times New Roman" pitchFamily="18" charset="0"/>
                  <a:cs typeface="Times New Roman" pitchFamily="18" charset="0"/>
                </a:rPr>
                <a:t>Processes</a:t>
              </a:r>
              <a:endParaRPr lang="en-GB" sz="1000" b="1">
                <a:solidFill>
                  <a:srgbClr val="000000"/>
                </a:solidFill>
                <a:latin typeface="Times New Roman" pitchFamily="18" charset="0"/>
                <a:cs typeface="Times New Roman" pitchFamily="18" charset="0"/>
              </a:endParaRPr>
            </a:p>
            <a:p>
              <a:pPr algn="ctr" defTabSz="914400" eaLnBrk="0" fontAlgn="base" hangingPunct="0">
                <a:spcBef>
                  <a:spcPct val="0"/>
                </a:spcBef>
                <a:spcAft>
                  <a:spcPct val="0"/>
                </a:spcAft>
              </a:pPr>
              <a:endParaRPr lang="en-GB" sz="2400">
                <a:solidFill>
                  <a:srgbClr val="000000"/>
                </a:solidFill>
                <a:latin typeface="Times New Roman" pitchFamily="18" charset="0"/>
              </a:endParaRPr>
            </a:p>
          </p:txBody>
        </p:sp>
        <p:sp>
          <p:nvSpPr>
            <p:cNvPr id="35851" name="Rectangle 11"/>
            <p:cNvSpPr>
              <a:spLocks noChangeArrowheads="1"/>
            </p:cNvSpPr>
            <p:nvPr/>
          </p:nvSpPr>
          <p:spPr bwMode="auto">
            <a:xfrm>
              <a:off x="4763" y="0"/>
              <a:ext cx="944" cy="596"/>
            </a:xfrm>
            <a:prstGeom prst="rect">
              <a:avLst/>
            </a:prstGeom>
            <a:noFill/>
            <a:ln w="9525">
              <a:noFill/>
              <a:miter lim="800000"/>
              <a:headEnd/>
              <a:tailEnd/>
            </a:ln>
            <a:effectLst/>
          </p:spPr>
          <p:txBody>
            <a:bodyPr/>
            <a:lstStyle/>
            <a:p>
              <a:pPr algn="ctr" defTabSz="914400" fontAlgn="base">
                <a:spcBef>
                  <a:spcPct val="0"/>
                </a:spcBef>
                <a:spcAft>
                  <a:spcPct val="0"/>
                </a:spcAft>
              </a:pPr>
              <a:r>
                <a:rPr lang="en-GB" sz="1600" b="1" u="sng">
                  <a:solidFill>
                    <a:srgbClr val="FF0000"/>
                  </a:solidFill>
                  <a:latin typeface="Times New Roman" pitchFamily="18" charset="0"/>
                  <a:cs typeface="Times New Roman" pitchFamily="18" charset="0"/>
                </a:rPr>
                <a:t>Pro-active Follow-up</a:t>
              </a:r>
              <a:endParaRPr lang="en-GB" sz="1000" b="1">
                <a:solidFill>
                  <a:srgbClr val="000000"/>
                </a:solidFill>
                <a:latin typeface="Times New Roman" pitchFamily="18" charset="0"/>
                <a:cs typeface="Times New Roman" pitchFamily="18" charset="0"/>
              </a:endParaRPr>
            </a:p>
            <a:p>
              <a:pPr algn="ctr" defTabSz="914400" eaLnBrk="0" fontAlgn="base" hangingPunct="0">
                <a:spcBef>
                  <a:spcPct val="0"/>
                </a:spcBef>
                <a:spcAft>
                  <a:spcPct val="0"/>
                </a:spcAft>
              </a:pPr>
              <a:endParaRPr lang="en-GB" sz="2400">
                <a:solidFill>
                  <a:srgbClr val="000000"/>
                </a:solidFill>
                <a:latin typeface="Times New Roman" pitchFamily="18" charset="0"/>
              </a:endParaRPr>
            </a:p>
          </p:txBody>
        </p:sp>
        <p:sp>
          <p:nvSpPr>
            <p:cNvPr id="35852" name="Rectangle 12"/>
            <p:cNvSpPr>
              <a:spLocks noChangeArrowheads="1"/>
            </p:cNvSpPr>
            <p:nvPr/>
          </p:nvSpPr>
          <p:spPr bwMode="auto">
            <a:xfrm>
              <a:off x="43" y="596"/>
              <a:ext cx="944" cy="384"/>
            </a:xfrm>
            <a:prstGeom prst="rect">
              <a:avLst/>
            </a:prstGeom>
            <a:noFill/>
            <a:ln w="9525">
              <a:noFill/>
              <a:miter lim="800000"/>
              <a:headEnd/>
              <a:tailEnd/>
            </a:ln>
            <a:effectLst/>
          </p:spPr>
          <p:txBody>
            <a:bodyPr/>
            <a:lstStyle/>
            <a:p>
              <a:pPr algn="ctr" defTabSz="914400" fontAlgn="base">
                <a:spcBef>
                  <a:spcPct val="0"/>
                </a:spcBef>
                <a:spcAft>
                  <a:spcPct val="0"/>
                </a:spcAft>
              </a:pPr>
              <a:r>
                <a:rPr lang="en-GB" sz="1000">
                  <a:solidFill>
                    <a:srgbClr val="000000"/>
                  </a:solidFill>
                  <a:latin typeface="Times New Roman" pitchFamily="18" charset="0"/>
                  <a:cs typeface="Times New Roman" pitchFamily="18" charset="0"/>
                </a:rPr>
                <a:t> </a:t>
              </a:r>
            </a:p>
            <a:p>
              <a:pPr algn="ctr" defTabSz="914400" eaLnBrk="0" fontAlgn="base" hangingPunct="0">
                <a:spcBef>
                  <a:spcPct val="0"/>
                </a:spcBef>
                <a:spcAft>
                  <a:spcPct val="0"/>
                </a:spcAft>
              </a:pPr>
              <a:endParaRPr lang="en-GB" sz="2400">
                <a:solidFill>
                  <a:srgbClr val="000000"/>
                </a:solidFill>
                <a:latin typeface="Times New Roman" pitchFamily="18" charset="0"/>
              </a:endParaRPr>
            </a:p>
          </p:txBody>
        </p:sp>
        <p:sp>
          <p:nvSpPr>
            <p:cNvPr id="35853" name="Rectangle 13"/>
            <p:cNvSpPr>
              <a:spLocks noChangeArrowheads="1"/>
            </p:cNvSpPr>
            <p:nvPr/>
          </p:nvSpPr>
          <p:spPr bwMode="auto">
            <a:xfrm>
              <a:off x="987" y="596"/>
              <a:ext cx="944" cy="384"/>
            </a:xfrm>
            <a:prstGeom prst="rect">
              <a:avLst/>
            </a:prstGeom>
            <a:noFill/>
            <a:ln w="9525">
              <a:noFill/>
              <a:miter lim="800000"/>
              <a:headEnd/>
              <a:tailEnd/>
            </a:ln>
            <a:effectLst/>
          </p:spPr>
          <p:txBody>
            <a:bodyPr/>
            <a:lstStyle/>
            <a:p>
              <a:pPr algn="ctr" defTabSz="914400" fontAlgn="base">
                <a:spcBef>
                  <a:spcPct val="0"/>
                </a:spcBef>
                <a:spcAft>
                  <a:spcPct val="0"/>
                </a:spcAft>
              </a:pPr>
              <a:r>
                <a:rPr lang="en-GB" sz="1000">
                  <a:solidFill>
                    <a:srgbClr val="000000"/>
                  </a:solidFill>
                  <a:latin typeface="Times New Roman" pitchFamily="18" charset="0"/>
                  <a:cs typeface="Times New Roman" pitchFamily="18" charset="0"/>
                </a:rPr>
                <a:t> </a:t>
              </a:r>
            </a:p>
            <a:p>
              <a:pPr algn="ctr" defTabSz="914400" eaLnBrk="0" fontAlgn="base" hangingPunct="0">
                <a:spcBef>
                  <a:spcPct val="0"/>
                </a:spcBef>
                <a:spcAft>
                  <a:spcPct val="0"/>
                </a:spcAft>
              </a:pPr>
              <a:endParaRPr lang="en-GB" sz="2400">
                <a:solidFill>
                  <a:srgbClr val="000000"/>
                </a:solidFill>
                <a:latin typeface="Times New Roman" pitchFamily="18" charset="0"/>
              </a:endParaRPr>
            </a:p>
          </p:txBody>
        </p:sp>
        <p:sp>
          <p:nvSpPr>
            <p:cNvPr id="35854" name="Rectangle 14"/>
            <p:cNvSpPr>
              <a:spLocks noChangeArrowheads="1"/>
            </p:cNvSpPr>
            <p:nvPr/>
          </p:nvSpPr>
          <p:spPr bwMode="auto">
            <a:xfrm>
              <a:off x="1931" y="596"/>
              <a:ext cx="944" cy="384"/>
            </a:xfrm>
            <a:prstGeom prst="rect">
              <a:avLst/>
            </a:prstGeom>
            <a:noFill/>
            <a:ln w="9525">
              <a:noFill/>
              <a:miter lim="800000"/>
              <a:headEnd/>
              <a:tailEnd/>
            </a:ln>
            <a:effectLst/>
          </p:spPr>
          <p:txBody>
            <a:bodyPr/>
            <a:lstStyle/>
            <a:p>
              <a:pPr algn="ctr" defTabSz="914400" fontAlgn="base">
                <a:spcBef>
                  <a:spcPct val="0"/>
                </a:spcBef>
                <a:spcAft>
                  <a:spcPct val="0"/>
                </a:spcAft>
              </a:pPr>
              <a:r>
                <a:rPr lang="en-GB" sz="1000">
                  <a:solidFill>
                    <a:srgbClr val="000000"/>
                  </a:solidFill>
                  <a:latin typeface="Times New Roman" pitchFamily="18" charset="0"/>
                  <a:cs typeface="Times New Roman" pitchFamily="18" charset="0"/>
                </a:rPr>
                <a:t> </a:t>
              </a:r>
            </a:p>
            <a:p>
              <a:pPr algn="ctr" defTabSz="914400" eaLnBrk="0" fontAlgn="base" hangingPunct="0">
                <a:spcBef>
                  <a:spcPct val="0"/>
                </a:spcBef>
                <a:spcAft>
                  <a:spcPct val="0"/>
                </a:spcAft>
              </a:pPr>
              <a:endParaRPr lang="en-GB" sz="2400">
                <a:solidFill>
                  <a:srgbClr val="000000"/>
                </a:solidFill>
                <a:latin typeface="Times New Roman" pitchFamily="18" charset="0"/>
              </a:endParaRPr>
            </a:p>
          </p:txBody>
        </p:sp>
        <p:sp>
          <p:nvSpPr>
            <p:cNvPr id="35855" name="Rectangle 15"/>
            <p:cNvSpPr>
              <a:spLocks noChangeArrowheads="1"/>
            </p:cNvSpPr>
            <p:nvPr/>
          </p:nvSpPr>
          <p:spPr bwMode="auto">
            <a:xfrm>
              <a:off x="2875" y="596"/>
              <a:ext cx="944" cy="384"/>
            </a:xfrm>
            <a:prstGeom prst="rect">
              <a:avLst/>
            </a:prstGeom>
            <a:noFill/>
            <a:ln w="9525">
              <a:noFill/>
              <a:miter lim="800000"/>
              <a:headEnd/>
              <a:tailEnd/>
            </a:ln>
            <a:effectLst/>
          </p:spPr>
          <p:txBody>
            <a:bodyPr/>
            <a:lstStyle/>
            <a:p>
              <a:pPr algn="ctr" defTabSz="914400" fontAlgn="base">
                <a:spcBef>
                  <a:spcPct val="0"/>
                </a:spcBef>
                <a:spcAft>
                  <a:spcPct val="0"/>
                </a:spcAft>
              </a:pPr>
              <a:r>
                <a:rPr lang="en-GB" sz="1000">
                  <a:solidFill>
                    <a:srgbClr val="000000"/>
                  </a:solidFill>
                  <a:latin typeface="Times New Roman" pitchFamily="18" charset="0"/>
                  <a:cs typeface="Times New Roman" pitchFamily="18" charset="0"/>
                </a:rPr>
                <a:t> </a:t>
              </a:r>
            </a:p>
            <a:p>
              <a:pPr algn="ctr" defTabSz="914400" eaLnBrk="0" fontAlgn="base" hangingPunct="0">
                <a:spcBef>
                  <a:spcPct val="0"/>
                </a:spcBef>
                <a:spcAft>
                  <a:spcPct val="0"/>
                </a:spcAft>
              </a:pPr>
              <a:endParaRPr lang="en-GB" sz="2400">
                <a:solidFill>
                  <a:srgbClr val="000000"/>
                </a:solidFill>
                <a:latin typeface="Times New Roman" pitchFamily="18" charset="0"/>
              </a:endParaRPr>
            </a:p>
          </p:txBody>
        </p:sp>
        <p:sp>
          <p:nvSpPr>
            <p:cNvPr id="35856" name="Rectangle 16"/>
            <p:cNvSpPr>
              <a:spLocks noChangeArrowheads="1"/>
            </p:cNvSpPr>
            <p:nvPr/>
          </p:nvSpPr>
          <p:spPr bwMode="auto">
            <a:xfrm>
              <a:off x="3819" y="596"/>
              <a:ext cx="944" cy="384"/>
            </a:xfrm>
            <a:prstGeom prst="rect">
              <a:avLst/>
            </a:prstGeom>
            <a:noFill/>
            <a:ln w="9525">
              <a:noFill/>
              <a:miter lim="800000"/>
              <a:headEnd/>
              <a:tailEnd/>
            </a:ln>
            <a:effectLst/>
          </p:spPr>
          <p:txBody>
            <a:bodyPr/>
            <a:lstStyle/>
            <a:p>
              <a:pPr algn="ctr" defTabSz="914400" fontAlgn="base">
                <a:spcBef>
                  <a:spcPct val="0"/>
                </a:spcBef>
                <a:spcAft>
                  <a:spcPct val="0"/>
                </a:spcAft>
              </a:pPr>
              <a:r>
                <a:rPr lang="en-GB" sz="1000">
                  <a:solidFill>
                    <a:srgbClr val="000000"/>
                  </a:solidFill>
                  <a:latin typeface="Times New Roman" pitchFamily="18" charset="0"/>
                  <a:cs typeface="Times New Roman" pitchFamily="18" charset="0"/>
                </a:rPr>
                <a:t> </a:t>
              </a:r>
            </a:p>
            <a:p>
              <a:pPr algn="ctr" defTabSz="914400" eaLnBrk="0" fontAlgn="base" hangingPunct="0">
                <a:spcBef>
                  <a:spcPct val="0"/>
                </a:spcBef>
                <a:spcAft>
                  <a:spcPct val="0"/>
                </a:spcAft>
              </a:pPr>
              <a:endParaRPr lang="en-GB" sz="2400">
                <a:solidFill>
                  <a:srgbClr val="000000"/>
                </a:solidFill>
                <a:latin typeface="Times New Roman" pitchFamily="18" charset="0"/>
              </a:endParaRPr>
            </a:p>
          </p:txBody>
        </p:sp>
        <p:sp>
          <p:nvSpPr>
            <p:cNvPr id="35857" name="Rectangle 17"/>
            <p:cNvSpPr>
              <a:spLocks noChangeArrowheads="1"/>
            </p:cNvSpPr>
            <p:nvPr/>
          </p:nvSpPr>
          <p:spPr bwMode="auto">
            <a:xfrm>
              <a:off x="4763" y="596"/>
              <a:ext cx="944" cy="384"/>
            </a:xfrm>
            <a:prstGeom prst="rect">
              <a:avLst/>
            </a:prstGeom>
            <a:noFill/>
            <a:ln w="9525">
              <a:noFill/>
              <a:miter lim="800000"/>
              <a:headEnd/>
              <a:tailEnd/>
            </a:ln>
            <a:effectLst/>
          </p:spPr>
          <p:txBody>
            <a:bodyPr/>
            <a:lstStyle/>
            <a:p>
              <a:pPr algn="ctr" defTabSz="914400" fontAlgn="base">
                <a:spcBef>
                  <a:spcPct val="0"/>
                </a:spcBef>
                <a:spcAft>
                  <a:spcPct val="0"/>
                </a:spcAft>
              </a:pPr>
              <a:r>
                <a:rPr lang="en-GB" sz="1000">
                  <a:solidFill>
                    <a:srgbClr val="000000"/>
                  </a:solidFill>
                  <a:latin typeface="Times New Roman" pitchFamily="18" charset="0"/>
                  <a:cs typeface="Times New Roman" pitchFamily="18" charset="0"/>
                </a:rPr>
                <a:t> </a:t>
              </a:r>
            </a:p>
            <a:p>
              <a:pPr algn="ctr" defTabSz="914400" eaLnBrk="0" fontAlgn="base" hangingPunct="0">
                <a:spcBef>
                  <a:spcPct val="0"/>
                </a:spcBef>
                <a:spcAft>
                  <a:spcPct val="0"/>
                </a:spcAft>
              </a:pPr>
              <a:endParaRPr lang="en-GB" sz="2400">
                <a:solidFill>
                  <a:srgbClr val="000000"/>
                </a:solidFill>
                <a:latin typeface="Times New Roman" pitchFamily="18" charset="0"/>
              </a:endParaRPr>
            </a:p>
          </p:txBody>
        </p:sp>
        <p:sp>
          <p:nvSpPr>
            <p:cNvPr id="35858" name="Rectangle 18"/>
            <p:cNvSpPr>
              <a:spLocks noChangeArrowheads="1"/>
            </p:cNvSpPr>
            <p:nvPr/>
          </p:nvSpPr>
          <p:spPr bwMode="auto">
            <a:xfrm>
              <a:off x="43" y="980"/>
              <a:ext cx="944" cy="1092"/>
            </a:xfrm>
            <a:prstGeom prst="rect">
              <a:avLst/>
            </a:prstGeom>
            <a:noFill/>
            <a:ln w="9525">
              <a:noFill/>
              <a:miter lim="800000"/>
              <a:headEnd/>
              <a:tailEnd/>
            </a:ln>
            <a:effectLst/>
          </p:spPr>
          <p:txBody>
            <a:bodyPr/>
            <a:lstStyle/>
            <a:p>
              <a:pPr algn="ctr" defTabSz="914400" fontAlgn="base">
                <a:spcBef>
                  <a:spcPct val="0"/>
                </a:spcBef>
                <a:spcAft>
                  <a:spcPct val="0"/>
                </a:spcAft>
              </a:pPr>
              <a:r>
                <a:rPr lang="en-GB" sz="1600" b="1" u="sng">
                  <a:solidFill>
                    <a:srgbClr val="000000"/>
                  </a:solidFill>
                  <a:latin typeface="Times New Roman" pitchFamily="18" charset="0"/>
                  <a:cs typeface="Times New Roman" pitchFamily="18" charset="0"/>
                </a:rPr>
                <a:t>Plant</a:t>
              </a:r>
              <a:endParaRPr lang="en-GB" sz="1000" b="1">
                <a:solidFill>
                  <a:srgbClr val="000000"/>
                </a:solidFill>
                <a:latin typeface="Times New Roman" pitchFamily="18" charset="0"/>
                <a:cs typeface="Times New Roman" pitchFamily="18" charset="0"/>
              </a:endParaRPr>
            </a:p>
            <a:p>
              <a:pPr algn="ctr" defTabSz="914400" eaLnBrk="0" fontAlgn="base" hangingPunct="0">
                <a:spcBef>
                  <a:spcPct val="0"/>
                </a:spcBef>
                <a:spcAft>
                  <a:spcPct val="0"/>
                </a:spcAft>
              </a:pPr>
              <a:endParaRPr lang="en-GB" sz="2400">
                <a:solidFill>
                  <a:srgbClr val="000000"/>
                </a:solidFill>
                <a:latin typeface="Times New Roman" pitchFamily="18" charset="0"/>
              </a:endParaRPr>
            </a:p>
          </p:txBody>
        </p:sp>
        <p:sp>
          <p:nvSpPr>
            <p:cNvPr id="35859" name="Rectangle 19"/>
            <p:cNvSpPr>
              <a:spLocks noChangeArrowheads="1"/>
            </p:cNvSpPr>
            <p:nvPr/>
          </p:nvSpPr>
          <p:spPr bwMode="auto">
            <a:xfrm>
              <a:off x="987" y="980"/>
              <a:ext cx="944" cy="1092"/>
            </a:xfrm>
            <a:prstGeom prst="rect">
              <a:avLst/>
            </a:prstGeom>
            <a:noFill/>
            <a:ln w="9525">
              <a:noFill/>
              <a:miter lim="800000"/>
              <a:headEnd/>
              <a:tailEnd/>
            </a:ln>
            <a:effectLst/>
          </p:spPr>
          <p:txBody>
            <a:bodyPr/>
            <a:lstStyle/>
            <a:p>
              <a:pPr algn="ctr" defTabSz="914400" fontAlgn="base">
                <a:spcBef>
                  <a:spcPct val="0"/>
                </a:spcBef>
                <a:spcAft>
                  <a:spcPct val="0"/>
                </a:spcAft>
              </a:pPr>
              <a:r>
                <a:rPr lang="en-GB" sz="1400" b="1" i="1">
                  <a:solidFill>
                    <a:srgbClr val="0000FF"/>
                  </a:solidFill>
                  <a:latin typeface="Times New Roman" pitchFamily="18" charset="0"/>
                  <a:cs typeface="Times New Roman" pitchFamily="18" charset="0"/>
                </a:rPr>
                <a:t>Strong on ideas</a:t>
              </a:r>
              <a:endParaRPr lang="en-GB" sz="1000" b="1">
                <a:solidFill>
                  <a:srgbClr val="000000"/>
                </a:solidFill>
                <a:latin typeface="Times New Roman" pitchFamily="18" charset="0"/>
                <a:cs typeface="Times New Roman" pitchFamily="18" charset="0"/>
              </a:endParaRPr>
            </a:p>
            <a:p>
              <a:pPr algn="ctr" defTabSz="914400" eaLnBrk="0" fontAlgn="base" hangingPunct="0">
                <a:spcBef>
                  <a:spcPct val="0"/>
                </a:spcBef>
                <a:spcAft>
                  <a:spcPct val="0"/>
                </a:spcAft>
              </a:pPr>
              <a:r>
                <a:rPr lang="en-GB" sz="1400" b="1" i="1">
                  <a:solidFill>
                    <a:srgbClr val="0000FF"/>
                  </a:solidFill>
                  <a:latin typeface="Times New Roman" pitchFamily="18" charset="0"/>
                  <a:cs typeface="Times New Roman" pitchFamily="18" charset="0"/>
                </a:rPr>
                <a:t>May lack focus </a:t>
              </a:r>
              <a:endParaRPr lang="en-GB" sz="1000" b="1">
                <a:solidFill>
                  <a:srgbClr val="000000"/>
                </a:solidFill>
                <a:latin typeface="Times New Roman" pitchFamily="18" charset="0"/>
                <a:cs typeface="Times New Roman" pitchFamily="18" charset="0"/>
              </a:endParaRPr>
            </a:p>
            <a:p>
              <a:pPr algn="ctr" defTabSz="914400" eaLnBrk="0" fontAlgn="base" hangingPunct="0">
                <a:spcBef>
                  <a:spcPct val="0"/>
                </a:spcBef>
                <a:spcAft>
                  <a:spcPct val="0"/>
                </a:spcAft>
              </a:pPr>
              <a:endParaRPr lang="en-GB" sz="2400">
                <a:solidFill>
                  <a:srgbClr val="000000"/>
                </a:solidFill>
                <a:latin typeface="Times New Roman" pitchFamily="18" charset="0"/>
              </a:endParaRPr>
            </a:p>
          </p:txBody>
        </p:sp>
        <p:sp>
          <p:nvSpPr>
            <p:cNvPr id="35860" name="Rectangle 20"/>
            <p:cNvSpPr>
              <a:spLocks noChangeArrowheads="1"/>
            </p:cNvSpPr>
            <p:nvPr/>
          </p:nvSpPr>
          <p:spPr bwMode="auto">
            <a:xfrm>
              <a:off x="1931" y="980"/>
              <a:ext cx="944" cy="1092"/>
            </a:xfrm>
            <a:prstGeom prst="rect">
              <a:avLst/>
            </a:prstGeom>
            <a:noFill/>
            <a:ln w="9525">
              <a:noFill/>
              <a:miter lim="800000"/>
              <a:headEnd/>
              <a:tailEnd/>
            </a:ln>
            <a:effectLst/>
          </p:spPr>
          <p:txBody>
            <a:bodyPr/>
            <a:lstStyle/>
            <a:p>
              <a:pPr algn="ctr" defTabSz="914400" fontAlgn="base">
                <a:spcBef>
                  <a:spcPct val="0"/>
                </a:spcBef>
                <a:spcAft>
                  <a:spcPct val="0"/>
                </a:spcAft>
              </a:pPr>
              <a:r>
                <a:rPr lang="en-GB" sz="1400" b="1" i="1">
                  <a:solidFill>
                    <a:srgbClr val="0000FF"/>
                  </a:solidFill>
                  <a:latin typeface="Times New Roman" pitchFamily="18" charset="0"/>
                  <a:cs typeface="Times New Roman" pitchFamily="18" charset="0"/>
                </a:rPr>
                <a:t>Research strong</a:t>
              </a:r>
              <a:endParaRPr lang="en-GB" sz="1000" b="1">
                <a:solidFill>
                  <a:srgbClr val="000000"/>
                </a:solidFill>
                <a:latin typeface="Times New Roman" pitchFamily="18" charset="0"/>
                <a:cs typeface="Times New Roman" pitchFamily="18" charset="0"/>
              </a:endParaRPr>
            </a:p>
            <a:p>
              <a:pPr algn="ctr" defTabSz="914400" eaLnBrk="0" fontAlgn="base" hangingPunct="0">
                <a:spcBef>
                  <a:spcPct val="0"/>
                </a:spcBef>
                <a:spcAft>
                  <a:spcPct val="0"/>
                </a:spcAft>
              </a:pPr>
              <a:r>
                <a:rPr lang="en-GB" sz="1400" b="1" i="1">
                  <a:solidFill>
                    <a:srgbClr val="0000FF"/>
                  </a:solidFill>
                  <a:latin typeface="Times New Roman" pitchFamily="18" charset="0"/>
                  <a:cs typeface="Times New Roman" pitchFamily="18" charset="0"/>
                </a:rPr>
                <a:t>Networking weak</a:t>
              </a:r>
              <a:endParaRPr lang="en-GB" sz="1000" b="1">
                <a:solidFill>
                  <a:srgbClr val="000000"/>
                </a:solidFill>
                <a:latin typeface="Times New Roman" pitchFamily="18" charset="0"/>
                <a:cs typeface="Times New Roman" pitchFamily="18" charset="0"/>
              </a:endParaRPr>
            </a:p>
            <a:p>
              <a:pPr algn="ctr" defTabSz="914400" eaLnBrk="0" fontAlgn="base" hangingPunct="0">
                <a:spcBef>
                  <a:spcPct val="0"/>
                </a:spcBef>
                <a:spcAft>
                  <a:spcPct val="0"/>
                </a:spcAft>
              </a:pPr>
              <a:endParaRPr lang="en-GB" sz="2400">
                <a:solidFill>
                  <a:srgbClr val="000000"/>
                </a:solidFill>
                <a:latin typeface="Times New Roman" pitchFamily="18" charset="0"/>
              </a:endParaRPr>
            </a:p>
          </p:txBody>
        </p:sp>
        <p:sp>
          <p:nvSpPr>
            <p:cNvPr id="35861" name="Rectangle 21"/>
            <p:cNvSpPr>
              <a:spLocks noChangeArrowheads="1"/>
            </p:cNvSpPr>
            <p:nvPr/>
          </p:nvSpPr>
          <p:spPr bwMode="auto">
            <a:xfrm>
              <a:off x="2875" y="980"/>
              <a:ext cx="944" cy="1092"/>
            </a:xfrm>
            <a:prstGeom prst="rect">
              <a:avLst/>
            </a:prstGeom>
            <a:noFill/>
            <a:ln w="9525">
              <a:noFill/>
              <a:miter lim="800000"/>
              <a:headEnd/>
              <a:tailEnd/>
            </a:ln>
            <a:effectLst/>
          </p:spPr>
          <p:txBody>
            <a:bodyPr/>
            <a:lstStyle/>
            <a:p>
              <a:pPr algn="ctr" defTabSz="914400" fontAlgn="base">
                <a:spcBef>
                  <a:spcPct val="0"/>
                </a:spcBef>
                <a:spcAft>
                  <a:spcPct val="0"/>
                </a:spcAft>
              </a:pPr>
              <a:r>
                <a:rPr lang="en-GB" sz="1400" b="1" i="1">
                  <a:solidFill>
                    <a:srgbClr val="0000FF"/>
                  </a:solidFill>
                  <a:latin typeface="Times New Roman" pitchFamily="18" charset="0"/>
                  <a:cs typeface="Times New Roman" pitchFamily="18" charset="0"/>
                </a:rPr>
                <a:t>Potentially unorthodox</a:t>
              </a:r>
              <a:endParaRPr lang="en-GB" sz="1000" b="1">
                <a:solidFill>
                  <a:srgbClr val="000000"/>
                </a:solidFill>
                <a:latin typeface="Times New Roman" pitchFamily="18" charset="0"/>
                <a:cs typeface="Times New Roman" pitchFamily="18" charset="0"/>
              </a:endParaRPr>
            </a:p>
            <a:p>
              <a:pPr algn="ctr" defTabSz="914400" eaLnBrk="0" fontAlgn="base" hangingPunct="0">
                <a:spcBef>
                  <a:spcPct val="0"/>
                </a:spcBef>
                <a:spcAft>
                  <a:spcPct val="0"/>
                </a:spcAft>
              </a:pPr>
              <a:r>
                <a:rPr lang="en-GB" sz="1400" b="1" i="1">
                  <a:solidFill>
                    <a:srgbClr val="0000FF"/>
                  </a:solidFill>
                  <a:latin typeface="Times New Roman" pitchFamily="18" charset="0"/>
                  <a:cs typeface="Times New Roman" pitchFamily="18" charset="0"/>
                </a:rPr>
                <a:t>Insensitive to company needs</a:t>
              </a:r>
              <a:endParaRPr lang="en-GB" sz="1000" b="1">
                <a:solidFill>
                  <a:srgbClr val="000000"/>
                </a:solidFill>
                <a:latin typeface="Times New Roman" pitchFamily="18" charset="0"/>
                <a:cs typeface="Times New Roman" pitchFamily="18" charset="0"/>
              </a:endParaRPr>
            </a:p>
            <a:p>
              <a:pPr algn="ctr" defTabSz="914400" eaLnBrk="0" fontAlgn="base" hangingPunct="0">
                <a:spcBef>
                  <a:spcPct val="0"/>
                </a:spcBef>
                <a:spcAft>
                  <a:spcPct val="0"/>
                </a:spcAft>
              </a:pPr>
              <a:endParaRPr lang="en-GB" sz="2400">
                <a:solidFill>
                  <a:srgbClr val="000000"/>
                </a:solidFill>
                <a:latin typeface="Times New Roman" pitchFamily="18" charset="0"/>
              </a:endParaRPr>
            </a:p>
          </p:txBody>
        </p:sp>
        <p:sp>
          <p:nvSpPr>
            <p:cNvPr id="35862" name="Rectangle 22"/>
            <p:cNvSpPr>
              <a:spLocks noChangeArrowheads="1"/>
            </p:cNvSpPr>
            <p:nvPr/>
          </p:nvSpPr>
          <p:spPr bwMode="auto">
            <a:xfrm>
              <a:off x="3819" y="980"/>
              <a:ext cx="944" cy="1092"/>
            </a:xfrm>
            <a:prstGeom prst="rect">
              <a:avLst/>
            </a:prstGeom>
            <a:noFill/>
            <a:ln w="9525">
              <a:noFill/>
              <a:miter lim="800000"/>
              <a:headEnd/>
              <a:tailEnd/>
            </a:ln>
            <a:effectLst/>
          </p:spPr>
          <p:txBody>
            <a:bodyPr/>
            <a:lstStyle/>
            <a:p>
              <a:pPr algn="ctr" defTabSz="914400" fontAlgn="base">
                <a:spcBef>
                  <a:spcPct val="0"/>
                </a:spcBef>
                <a:spcAft>
                  <a:spcPct val="0"/>
                </a:spcAft>
              </a:pPr>
              <a:r>
                <a:rPr lang="en-GB" sz="1400" b="1" i="1">
                  <a:solidFill>
                    <a:srgbClr val="0000FF"/>
                  </a:solidFill>
                  <a:latin typeface="Times New Roman" pitchFamily="18" charset="0"/>
                  <a:cs typeface="Times New Roman" pitchFamily="18" charset="0"/>
                </a:rPr>
                <a:t>May lack focus</a:t>
              </a:r>
              <a:endParaRPr lang="en-GB" sz="1000" b="1">
                <a:solidFill>
                  <a:srgbClr val="000000"/>
                </a:solidFill>
                <a:latin typeface="Times New Roman" pitchFamily="18" charset="0"/>
                <a:cs typeface="Times New Roman" pitchFamily="18" charset="0"/>
              </a:endParaRPr>
            </a:p>
            <a:p>
              <a:pPr algn="ctr" defTabSz="914400" eaLnBrk="0" fontAlgn="base" hangingPunct="0">
                <a:spcBef>
                  <a:spcPct val="0"/>
                </a:spcBef>
                <a:spcAft>
                  <a:spcPct val="0"/>
                </a:spcAft>
              </a:pPr>
              <a:r>
                <a:rPr lang="en-GB" sz="1400" b="1" i="1">
                  <a:solidFill>
                    <a:srgbClr val="0000FF"/>
                  </a:solidFill>
                  <a:latin typeface="Times New Roman" pitchFamily="18" charset="0"/>
                  <a:cs typeface="Times New Roman" pitchFamily="18" charset="0"/>
                </a:rPr>
                <a:t>May compete with others</a:t>
              </a:r>
              <a:endParaRPr lang="en-GB" sz="1000" b="1">
                <a:solidFill>
                  <a:srgbClr val="000000"/>
                </a:solidFill>
                <a:latin typeface="Times New Roman" pitchFamily="18" charset="0"/>
                <a:cs typeface="Times New Roman" pitchFamily="18" charset="0"/>
              </a:endParaRPr>
            </a:p>
            <a:p>
              <a:pPr algn="ctr" defTabSz="914400" eaLnBrk="0" fontAlgn="base" hangingPunct="0">
                <a:spcBef>
                  <a:spcPct val="0"/>
                </a:spcBef>
                <a:spcAft>
                  <a:spcPct val="0"/>
                </a:spcAft>
              </a:pPr>
              <a:r>
                <a:rPr lang="en-GB" sz="1400" b="1" i="1">
                  <a:solidFill>
                    <a:srgbClr val="0000FF"/>
                  </a:solidFill>
                  <a:latin typeface="Times New Roman" pitchFamily="18" charset="0"/>
                  <a:cs typeface="Times New Roman" pitchFamily="18" charset="0"/>
                </a:rPr>
                <a:t>Insensitive to company needs</a:t>
              </a:r>
              <a:endParaRPr lang="en-GB" sz="1000" b="1">
                <a:solidFill>
                  <a:srgbClr val="000000"/>
                </a:solidFill>
                <a:latin typeface="Times New Roman" pitchFamily="18" charset="0"/>
                <a:cs typeface="Times New Roman" pitchFamily="18" charset="0"/>
              </a:endParaRPr>
            </a:p>
            <a:p>
              <a:pPr algn="ctr" defTabSz="914400" eaLnBrk="0" fontAlgn="base" hangingPunct="0">
                <a:spcBef>
                  <a:spcPct val="0"/>
                </a:spcBef>
                <a:spcAft>
                  <a:spcPct val="0"/>
                </a:spcAft>
              </a:pPr>
              <a:r>
                <a:rPr lang="en-GB" sz="1400" b="1" i="1">
                  <a:solidFill>
                    <a:srgbClr val="0000FF"/>
                  </a:solidFill>
                  <a:latin typeface="Times New Roman" pitchFamily="18" charset="0"/>
                  <a:cs typeface="Times New Roman" pitchFamily="18" charset="0"/>
                </a:rPr>
                <a:t> </a:t>
              </a:r>
              <a:endParaRPr lang="en-GB" sz="1000" b="1">
                <a:solidFill>
                  <a:srgbClr val="000000"/>
                </a:solidFill>
                <a:latin typeface="Times New Roman" pitchFamily="18" charset="0"/>
                <a:cs typeface="Times New Roman" pitchFamily="18" charset="0"/>
              </a:endParaRPr>
            </a:p>
            <a:p>
              <a:pPr algn="ctr" defTabSz="914400" eaLnBrk="0" fontAlgn="base" hangingPunct="0">
                <a:spcBef>
                  <a:spcPct val="0"/>
                </a:spcBef>
                <a:spcAft>
                  <a:spcPct val="0"/>
                </a:spcAft>
              </a:pPr>
              <a:endParaRPr lang="en-GB" sz="2400">
                <a:solidFill>
                  <a:srgbClr val="000000"/>
                </a:solidFill>
                <a:latin typeface="Times New Roman" pitchFamily="18" charset="0"/>
              </a:endParaRPr>
            </a:p>
          </p:txBody>
        </p:sp>
        <p:sp>
          <p:nvSpPr>
            <p:cNvPr id="35863" name="Rectangle 23"/>
            <p:cNvSpPr>
              <a:spLocks noChangeArrowheads="1"/>
            </p:cNvSpPr>
            <p:nvPr/>
          </p:nvSpPr>
          <p:spPr bwMode="auto">
            <a:xfrm>
              <a:off x="4763" y="980"/>
              <a:ext cx="944" cy="1092"/>
            </a:xfrm>
            <a:prstGeom prst="rect">
              <a:avLst/>
            </a:prstGeom>
            <a:noFill/>
            <a:ln w="9525">
              <a:noFill/>
              <a:miter lim="800000"/>
              <a:headEnd/>
              <a:tailEnd/>
            </a:ln>
            <a:effectLst/>
          </p:spPr>
          <p:txBody>
            <a:bodyPr/>
            <a:lstStyle/>
            <a:p>
              <a:pPr algn="ctr" defTabSz="914400" fontAlgn="base">
                <a:spcBef>
                  <a:spcPct val="0"/>
                </a:spcBef>
                <a:spcAft>
                  <a:spcPct val="0"/>
                </a:spcAft>
              </a:pPr>
              <a:r>
                <a:rPr lang="en-GB" sz="1400" b="1" i="1">
                  <a:solidFill>
                    <a:srgbClr val="0000FF"/>
                  </a:solidFill>
                  <a:latin typeface="Times New Roman" pitchFamily="18" charset="0"/>
                  <a:cs typeface="Times New Roman" pitchFamily="18" charset="0"/>
                </a:rPr>
                <a:t> Feedback seen as irrelevant</a:t>
              </a:r>
              <a:endParaRPr lang="en-GB" sz="1000" b="1">
                <a:solidFill>
                  <a:srgbClr val="000000"/>
                </a:solidFill>
                <a:latin typeface="Times New Roman" pitchFamily="18" charset="0"/>
                <a:cs typeface="Times New Roman" pitchFamily="18" charset="0"/>
              </a:endParaRPr>
            </a:p>
            <a:p>
              <a:pPr algn="ctr" defTabSz="914400" eaLnBrk="0" fontAlgn="base" hangingPunct="0">
                <a:spcBef>
                  <a:spcPct val="0"/>
                </a:spcBef>
                <a:spcAft>
                  <a:spcPct val="0"/>
                </a:spcAft>
              </a:pPr>
              <a:r>
                <a:rPr lang="en-GB" sz="1400" b="1" i="1">
                  <a:solidFill>
                    <a:srgbClr val="0000FF"/>
                  </a:solidFill>
                  <a:latin typeface="Times New Roman" pitchFamily="18" charset="0"/>
                  <a:cs typeface="Times New Roman" pitchFamily="18" charset="0"/>
                </a:rPr>
                <a:t>Learning minimised</a:t>
              </a:r>
              <a:endParaRPr lang="en-GB" sz="1000" b="1">
                <a:solidFill>
                  <a:srgbClr val="000000"/>
                </a:solidFill>
                <a:latin typeface="Times New Roman" pitchFamily="18" charset="0"/>
                <a:cs typeface="Times New Roman" pitchFamily="18" charset="0"/>
              </a:endParaRPr>
            </a:p>
            <a:p>
              <a:pPr algn="ctr" defTabSz="914400" eaLnBrk="0" fontAlgn="base" hangingPunct="0">
                <a:spcBef>
                  <a:spcPct val="0"/>
                </a:spcBef>
                <a:spcAft>
                  <a:spcPct val="0"/>
                </a:spcAft>
              </a:pPr>
              <a:endParaRPr lang="en-GB" sz="2400">
                <a:solidFill>
                  <a:srgbClr val="000000"/>
                </a:solidFill>
                <a:latin typeface="Times New Roman" pitchFamily="18" charset="0"/>
              </a:endParaRPr>
            </a:p>
          </p:txBody>
        </p:sp>
        <p:sp>
          <p:nvSpPr>
            <p:cNvPr id="35864" name="Rectangle 24"/>
            <p:cNvSpPr>
              <a:spLocks noChangeArrowheads="1"/>
            </p:cNvSpPr>
            <p:nvPr/>
          </p:nvSpPr>
          <p:spPr bwMode="auto">
            <a:xfrm>
              <a:off x="43" y="2072"/>
              <a:ext cx="944" cy="920"/>
            </a:xfrm>
            <a:prstGeom prst="rect">
              <a:avLst/>
            </a:prstGeom>
            <a:noFill/>
            <a:ln w="9525">
              <a:noFill/>
              <a:miter lim="800000"/>
              <a:headEnd/>
              <a:tailEnd/>
            </a:ln>
            <a:effectLst/>
          </p:spPr>
          <p:txBody>
            <a:bodyPr/>
            <a:lstStyle/>
            <a:p>
              <a:pPr algn="ctr" defTabSz="914400" fontAlgn="base">
                <a:spcBef>
                  <a:spcPct val="0"/>
                </a:spcBef>
                <a:spcAft>
                  <a:spcPct val="0"/>
                </a:spcAft>
              </a:pPr>
              <a:r>
                <a:rPr lang="en-GB" sz="1000">
                  <a:solidFill>
                    <a:srgbClr val="000000"/>
                  </a:solidFill>
                  <a:latin typeface="Times New Roman" pitchFamily="18" charset="0"/>
                  <a:cs typeface="Times New Roman" pitchFamily="18" charset="0"/>
                </a:rPr>
                <a:t> </a:t>
              </a:r>
            </a:p>
            <a:p>
              <a:pPr algn="ctr" defTabSz="914400" eaLnBrk="0" fontAlgn="base" hangingPunct="0">
                <a:spcBef>
                  <a:spcPct val="0"/>
                </a:spcBef>
                <a:spcAft>
                  <a:spcPct val="0"/>
                </a:spcAft>
              </a:pPr>
              <a:endParaRPr lang="en-GB" sz="2400">
                <a:solidFill>
                  <a:srgbClr val="000000"/>
                </a:solidFill>
                <a:latin typeface="Times New Roman" pitchFamily="18" charset="0"/>
              </a:endParaRPr>
            </a:p>
          </p:txBody>
        </p:sp>
        <p:sp>
          <p:nvSpPr>
            <p:cNvPr id="35866" name="Rectangle 26"/>
            <p:cNvSpPr>
              <a:spLocks noChangeArrowheads="1"/>
            </p:cNvSpPr>
            <p:nvPr/>
          </p:nvSpPr>
          <p:spPr bwMode="auto">
            <a:xfrm>
              <a:off x="987" y="2072"/>
              <a:ext cx="944" cy="920"/>
            </a:xfrm>
            <a:prstGeom prst="rect">
              <a:avLst/>
            </a:prstGeom>
            <a:noFill/>
            <a:ln w="9525">
              <a:noFill/>
              <a:miter lim="800000"/>
              <a:headEnd/>
              <a:tailEnd/>
            </a:ln>
            <a:effectLst/>
          </p:spPr>
          <p:txBody>
            <a:bodyPr/>
            <a:lstStyle/>
            <a:p>
              <a:pPr algn="ctr" defTabSz="914400" fontAlgn="base">
                <a:spcBef>
                  <a:spcPct val="0"/>
                </a:spcBef>
                <a:spcAft>
                  <a:spcPct val="0"/>
                </a:spcAft>
              </a:pPr>
              <a:r>
                <a:rPr lang="en-GB" sz="1400" b="1" i="1">
                  <a:solidFill>
                    <a:srgbClr val="0000FF"/>
                  </a:solidFill>
                  <a:latin typeface="Times New Roman" pitchFamily="18" charset="0"/>
                  <a:cs typeface="Times New Roman" pitchFamily="18" charset="0"/>
                </a:rPr>
                <a:t>Strong on ideas</a:t>
              </a:r>
              <a:endParaRPr lang="en-GB" sz="1000" b="1">
                <a:solidFill>
                  <a:srgbClr val="000000"/>
                </a:solidFill>
                <a:latin typeface="Times New Roman" pitchFamily="18" charset="0"/>
                <a:cs typeface="Times New Roman" pitchFamily="18" charset="0"/>
              </a:endParaRPr>
            </a:p>
            <a:p>
              <a:pPr algn="ctr" defTabSz="914400" eaLnBrk="0" fontAlgn="base" hangingPunct="0">
                <a:spcBef>
                  <a:spcPct val="0"/>
                </a:spcBef>
                <a:spcAft>
                  <a:spcPct val="0"/>
                </a:spcAft>
              </a:pPr>
              <a:endParaRPr lang="en-GB" sz="2400">
                <a:solidFill>
                  <a:srgbClr val="000000"/>
                </a:solidFill>
                <a:latin typeface="Times New Roman" pitchFamily="18" charset="0"/>
              </a:endParaRPr>
            </a:p>
          </p:txBody>
        </p:sp>
        <p:sp>
          <p:nvSpPr>
            <p:cNvPr id="35867" name="Rectangle 27"/>
            <p:cNvSpPr>
              <a:spLocks noChangeArrowheads="1"/>
            </p:cNvSpPr>
            <p:nvPr/>
          </p:nvSpPr>
          <p:spPr bwMode="auto">
            <a:xfrm>
              <a:off x="1931" y="2072"/>
              <a:ext cx="944" cy="920"/>
            </a:xfrm>
            <a:prstGeom prst="rect">
              <a:avLst/>
            </a:prstGeom>
            <a:noFill/>
            <a:ln w="9525">
              <a:noFill/>
              <a:miter lim="800000"/>
              <a:headEnd/>
              <a:tailEnd/>
            </a:ln>
            <a:effectLst/>
          </p:spPr>
          <p:txBody>
            <a:bodyPr/>
            <a:lstStyle/>
            <a:p>
              <a:pPr algn="ctr" defTabSz="914400" fontAlgn="base">
                <a:spcBef>
                  <a:spcPct val="0"/>
                </a:spcBef>
                <a:spcAft>
                  <a:spcPct val="0"/>
                </a:spcAft>
              </a:pPr>
              <a:r>
                <a:rPr lang="en-GB" sz="1400" b="1" i="1">
                  <a:solidFill>
                    <a:srgbClr val="0000FF"/>
                  </a:solidFill>
                  <a:latin typeface="Times New Roman" pitchFamily="18" charset="0"/>
                  <a:cs typeface="Times New Roman" pitchFamily="18" charset="0"/>
                </a:rPr>
                <a:t>Networking strong</a:t>
              </a:r>
              <a:endParaRPr lang="en-GB" sz="1000" b="1">
                <a:solidFill>
                  <a:srgbClr val="000000"/>
                </a:solidFill>
                <a:latin typeface="Times New Roman" pitchFamily="18" charset="0"/>
                <a:cs typeface="Times New Roman" pitchFamily="18" charset="0"/>
              </a:endParaRPr>
            </a:p>
            <a:p>
              <a:pPr algn="ctr" defTabSz="914400" eaLnBrk="0" fontAlgn="base" hangingPunct="0">
                <a:spcBef>
                  <a:spcPct val="0"/>
                </a:spcBef>
                <a:spcAft>
                  <a:spcPct val="0"/>
                </a:spcAft>
              </a:pPr>
              <a:r>
                <a:rPr lang="en-GB" sz="1400" b="1" i="1">
                  <a:solidFill>
                    <a:srgbClr val="0000FF"/>
                  </a:solidFill>
                  <a:latin typeface="Times New Roman" pitchFamily="18" charset="0"/>
                  <a:cs typeface="Times New Roman" pitchFamily="18" charset="0"/>
                </a:rPr>
                <a:t>May become disillusioned</a:t>
              </a:r>
              <a:endParaRPr lang="en-GB" sz="1000" b="1">
                <a:solidFill>
                  <a:srgbClr val="000000"/>
                </a:solidFill>
                <a:latin typeface="Times New Roman" pitchFamily="18" charset="0"/>
                <a:cs typeface="Times New Roman" pitchFamily="18" charset="0"/>
              </a:endParaRPr>
            </a:p>
            <a:p>
              <a:pPr algn="ctr" defTabSz="914400" eaLnBrk="0" fontAlgn="base" hangingPunct="0">
                <a:spcBef>
                  <a:spcPct val="0"/>
                </a:spcBef>
                <a:spcAft>
                  <a:spcPct val="0"/>
                </a:spcAft>
              </a:pPr>
              <a:r>
                <a:rPr lang="en-GB" sz="1000">
                  <a:solidFill>
                    <a:srgbClr val="000000"/>
                  </a:solidFill>
                  <a:latin typeface="Times New Roman" pitchFamily="18" charset="0"/>
                  <a:cs typeface="Times New Roman" pitchFamily="18" charset="0"/>
                </a:rPr>
                <a:t> </a:t>
              </a:r>
            </a:p>
            <a:p>
              <a:pPr algn="ctr" defTabSz="914400" eaLnBrk="0" fontAlgn="base" hangingPunct="0">
                <a:spcBef>
                  <a:spcPct val="0"/>
                </a:spcBef>
                <a:spcAft>
                  <a:spcPct val="0"/>
                </a:spcAft>
              </a:pPr>
              <a:endParaRPr lang="en-GB" sz="2400">
                <a:solidFill>
                  <a:srgbClr val="000000"/>
                </a:solidFill>
                <a:latin typeface="Times New Roman" pitchFamily="18" charset="0"/>
              </a:endParaRPr>
            </a:p>
          </p:txBody>
        </p:sp>
        <p:sp>
          <p:nvSpPr>
            <p:cNvPr id="35868" name="Rectangle 28"/>
            <p:cNvSpPr>
              <a:spLocks noChangeArrowheads="1"/>
            </p:cNvSpPr>
            <p:nvPr/>
          </p:nvSpPr>
          <p:spPr bwMode="auto">
            <a:xfrm>
              <a:off x="2875" y="2072"/>
              <a:ext cx="944" cy="920"/>
            </a:xfrm>
            <a:prstGeom prst="rect">
              <a:avLst/>
            </a:prstGeom>
            <a:noFill/>
            <a:ln w="9525">
              <a:noFill/>
              <a:miter lim="800000"/>
              <a:headEnd/>
              <a:tailEnd/>
            </a:ln>
            <a:effectLst/>
          </p:spPr>
          <p:txBody>
            <a:bodyPr/>
            <a:lstStyle/>
            <a:p>
              <a:pPr algn="ctr" defTabSz="914400" fontAlgn="base">
                <a:spcBef>
                  <a:spcPct val="0"/>
                </a:spcBef>
                <a:spcAft>
                  <a:spcPct val="0"/>
                </a:spcAft>
              </a:pPr>
              <a:r>
                <a:rPr lang="en-GB" sz="1400" b="1" i="1">
                  <a:solidFill>
                    <a:srgbClr val="0000FF"/>
                  </a:solidFill>
                  <a:latin typeface="Times New Roman" pitchFamily="18" charset="0"/>
                  <a:cs typeface="Times New Roman" pitchFamily="18" charset="0"/>
                </a:rPr>
                <a:t>Uncomfortable with medium</a:t>
              </a:r>
              <a:endParaRPr lang="en-GB" sz="1000" b="1">
                <a:solidFill>
                  <a:srgbClr val="000000"/>
                </a:solidFill>
                <a:latin typeface="Times New Roman" pitchFamily="18" charset="0"/>
                <a:cs typeface="Times New Roman" pitchFamily="18" charset="0"/>
              </a:endParaRPr>
            </a:p>
            <a:p>
              <a:pPr algn="ctr" defTabSz="914400" eaLnBrk="0" fontAlgn="base" hangingPunct="0">
                <a:spcBef>
                  <a:spcPct val="0"/>
                </a:spcBef>
                <a:spcAft>
                  <a:spcPct val="0"/>
                </a:spcAft>
              </a:pPr>
              <a:endParaRPr lang="en-GB" sz="2400">
                <a:solidFill>
                  <a:srgbClr val="000000"/>
                </a:solidFill>
                <a:latin typeface="Times New Roman" pitchFamily="18" charset="0"/>
              </a:endParaRPr>
            </a:p>
          </p:txBody>
        </p:sp>
        <p:sp>
          <p:nvSpPr>
            <p:cNvPr id="35869" name="Rectangle 29"/>
            <p:cNvSpPr>
              <a:spLocks noChangeArrowheads="1"/>
            </p:cNvSpPr>
            <p:nvPr/>
          </p:nvSpPr>
          <p:spPr bwMode="auto">
            <a:xfrm>
              <a:off x="3819" y="2072"/>
              <a:ext cx="944" cy="920"/>
            </a:xfrm>
            <a:prstGeom prst="rect">
              <a:avLst/>
            </a:prstGeom>
            <a:noFill/>
            <a:ln w="9525">
              <a:noFill/>
              <a:miter lim="800000"/>
              <a:headEnd/>
              <a:tailEnd/>
            </a:ln>
            <a:effectLst/>
          </p:spPr>
          <p:txBody>
            <a:bodyPr/>
            <a:lstStyle/>
            <a:p>
              <a:pPr algn="ctr" defTabSz="914400" fontAlgn="base">
                <a:spcBef>
                  <a:spcPct val="0"/>
                </a:spcBef>
                <a:spcAft>
                  <a:spcPct val="0"/>
                </a:spcAft>
              </a:pPr>
              <a:r>
                <a:rPr lang="en-GB" sz="1400" b="1" i="1">
                  <a:solidFill>
                    <a:srgbClr val="0000FF"/>
                  </a:solidFill>
                  <a:latin typeface="Times New Roman" pitchFamily="18" charset="0"/>
                  <a:cs typeface="Times New Roman" pitchFamily="18" charset="0"/>
                </a:rPr>
                <a:t>Thrives on group activities</a:t>
              </a:r>
              <a:endParaRPr lang="en-GB" sz="1000" b="1">
                <a:solidFill>
                  <a:srgbClr val="000000"/>
                </a:solidFill>
                <a:latin typeface="Times New Roman" pitchFamily="18" charset="0"/>
                <a:cs typeface="Times New Roman" pitchFamily="18" charset="0"/>
              </a:endParaRPr>
            </a:p>
            <a:p>
              <a:pPr algn="ctr" defTabSz="914400" eaLnBrk="0" fontAlgn="base" hangingPunct="0">
                <a:spcBef>
                  <a:spcPct val="0"/>
                </a:spcBef>
                <a:spcAft>
                  <a:spcPct val="0"/>
                </a:spcAft>
              </a:pPr>
              <a:endParaRPr lang="en-GB" sz="2400">
                <a:solidFill>
                  <a:srgbClr val="000000"/>
                </a:solidFill>
                <a:latin typeface="Times New Roman" pitchFamily="18" charset="0"/>
              </a:endParaRPr>
            </a:p>
          </p:txBody>
        </p:sp>
        <p:sp>
          <p:nvSpPr>
            <p:cNvPr id="35870" name="Rectangle 30"/>
            <p:cNvSpPr>
              <a:spLocks noChangeArrowheads="1"/>
            </p:cNvSpPr>
            <p:nvPr/>
          </p:nvSpPr>
          <p:spPr bwMode="auto">
            <a:xfrm>
              <a:off x="4763" y="2072"/>
              <a:ext cx="944" cy="920"/>
            </a:xfrm>
            <a:prstGeom prst="rect">
              <a:avLst/>
            </a:prstGeom>
            <a:noFill/>
            <a:ln w="9525">
              <a:noFill/>
              <a:miter lim="800000"/>
              <a:headEnd/>
              <a:tailEnd/>
            </a:ln>
            <a:effectLst/>
          </p:spPr>
          <p:txBody>
            <a:bodyPr/>
            <a:lstStyle/>
            <a:p>
              <a:pPr algn="ctr" defTabSz="914400" fontAlgn="base">
                <a:spcBef>
                  <a:spcPct val="0"/>
                </a:spcBef>
                <a:spcAft>
                  <a:spcPct val="0"/>
                </a:spcAft>
              </a:pPr>
              <a:r>
                <a:rPr lang="en-GB" sz="1400" b="1" i="1">
                  <a:solidFill>
                    <a:srgbClr val="0000FF"/>
                  </a:solidFill>
                  <a:latin typeface="Times New Roman" pitchFamily="18" charset="0"/>
                  <a:cs typeface="Times New Roman" pitchFamily="18" charset="0"/>
                </a:rPr>
                <a:t>OK</a:t>
              </a:r>
              <a:endParaRPr lang="en-GB" sz="1000" b="1">
                <a:solidFill>
                  <a:srgbClr val="000000"/>
                </a:solidFill>
                <a:latin typeface="Times New Roman" pitchFamily="18" charset="0"/>
                <a:cs typeface="Times New Roman" pitchFamily="18" charset="0"/>
              </a:endParaRPr>
            </a:p>
            <a:p>
              <a:pPr algn="ctr" defTabSz="914400" eaLnBrk="0" fontAlgn="base" hangingPunct="0">
                <a:spcBef>
                  <a:spcPct val="0"/>
                </a:spcBef>
                <a:spcAft>
                  <a:spcPct val="0"/>
                </a:spcAft>
              </a:pPr>
              <a:endParaRPr lang="en-GB" sz="2400">
                <a:solidFill>
                  <a:srgbClr val="000000"/>
                </a:solidFill>
                <a:latin typeface="Times New Roman" pitchFamily="18" charset="0"/>
              </a:endParaRPr>
            </a:p>
          </p:txBody>
        </p:sp>
        <p:sp>
          <p:nvSpPr>
            <p:cNvPr id="35871" name="Rectangle 31"/>
            <p:cNvSpPr>
              <a:spLocks noChangeArrowheads="1"/>
            </p:cNvSpPr>
            <p:nvPr/>
          </p:nvSpPr>
          <p:spPr bwMode="auto">
            <a:xfrm>
              <a:off x="43" y="2992"/>
              <a:ext cx="944" cy="920"/>
            </a:xfrm>
            <a:prstGeom prst="rect">
              <a:avLst/>
            </a:prstGeom>
            <a:noFill/>
            <a:ln w="9525">
              <a:noFill/>
              <a:miter lim="800000"/>
              <a:headEnd/>
              <a:tailEnd/>
            </a:ln>
            <a:effectLst/>
          </p:spPr>
          <p:txBody>
            <a:bodyPr>
              <a:spAutoFit/>
            </a:bodyPr>
            <a:lstStyle/>
            <a:p>
              <a:pPr defTabSz="914400" fontAlgn="base">
                <a:spcBef>
                  <a:spcPct val="0"/>
                </a:spcBef>
                <a:spcAft>
                  <a:spcPct val="0"/>
                </a:spcAft>
              </a:pPr>
              <a:endParaRPr lang="en-GB" sz="4000" b="1">
                <a:solidFill>
                  <a:srgbClr val="000000"/>
                </a:solidFill>
                <a:latin typeface="Times New Roman" pitchFamily="18" charset="0"/>
              </a:endParaRPr>
            </a:p>
          </p:txBody>
        </p:sp>
        <p:sp>
          <p:nvSpPr>
            <p:cNvPr id="35873" name="Rectangle 33"/>
            <p:cNvSpPr>
              <a:spLocks noChangeArrowheads="1"/>
            </p:cNvSpPr>
            <p:nvPr/>
          </p:nvSpPr>
          <p:spPr bwMode="auto">
            <a:xfrm>
              <a:off x="987" y="2992"/>
              <a:ext cx="944" cy="920"/>
            </a:xfrm>
            <a:prstGeom prst="rect">
              <a:avLst/>
            </a:prstGeom>
            <a:noFill/>
            <a:ln w="9525">
              <a:noFill/>
              <a:miter lim="800000"/>
              <a:headEnd/>
              <a:tailEnd/>
            </a:ln>
            <a:effectLst/>
          </p:spPr>
          <p:txBody>
            <a:bodyPr/>
            <a:lstStyle/>
            <a:p>
              <a:pPr algn="ctr" defTabSz="914400" fontAlgn="base">
                <a:spcBef>
                  <a:spcPct val="0"/>
                </a:spcBef>
                <a:spcAft>
                  <a:spcPct val="0"/>
                </a:spcAft>
              </a:pPr>
              <a:r>
                <a:rPr lang="en-GB" sz="1400" b="1" i="1">
                  <a:solidFill>
                    <a:srgbClr val="0000FF"/>
                  </a:solidFill>
                  <a:latin typeface="Times New Roman" pitchFamily="18" charset="0"/>
                  <a:cs typeface="Times New Roman" pitchFamily="18" charset="0"/>
                </a:rPr>
                <a:t>OK</a:t>
              </a:r>
              <a:endParaRPr lang="en-GB" sz="1000" b="1">
                <a:solidFill>
                  <a:srgbClr val="000000"/>
                </a:solidFill>
                <a:latin typeface="Times New Roman" pitchFamily="18" charset="0"/>
                <a:cs typeface="Times New Roman" pitchFamily="18" charset="0"/>
              </a:endParaRPr>
            </a:p>
            <a:p>
              <a:pPr algn="ctr" defTabSz="914400" eaLnBrk="0" fontAlgn="base" hangingPunct="0">
                <a:spcBef>
                  <a:spcPct val="0"/>
                </a:spcBef>
                <a:spcAft>
                  <a:spcPct val="0"/>
                </a:spcAft>
              </a:pPr>
              <a:endParaRPr lang="en-GB" sz="2400">
                <a:solidFill>
                  <a:srgbClr val="000000"/>
                </a:solidFill>
                <a:latin typeface="Times New Roman" pitchFamily="18" charset="0"/>
              </a:endParaRPr>
            </a:p>
          </p:txBody>
        </p:sp>
        <p:sp>
          <p:nvSpPr>
            <p:cNvPr id="35874" name="Rectangle 34"/>
            <p:cNvSpPr>
              <a:spLocks noChangeArrowheads="1"/>
            </p:cNvSpPr>
            <p:nvPr/>
          </p:nvSpPr>
          <p:spPr bwMode="auto">
            <a:xfrm>
              <a:off x="1931" y="2992"/>
              <a:ext cx="944" cy="920"/>
            </a:xfrm>
            <a:prstGeom prst="rect">
              <a:avLst/>
            </a:prstGeom>
            <a:noFill/>
            <a:ln w="9525">
              <a:noFill/>
              <a:miter lim="800000"/>
              <a:headEnd/>
              <a:tailEnd/>
            </a:ln>
            <a:effectLst/>
          </p:spPr>
          <p:txBody>
            <a:bodyPr/>
            <a:lstStyle/>
            <a:p>
              <a:pPr algn="ctr" defTabSz="914400" fontAlgn="base">
                <a:spcBef>
                  <a:spcPct val="0"/>
                </a:spcBef>
                <a:spcAft>
                  <a:spcPct val="0"/>
                </a:spcAft>
              </a:pPr>
              <a:r>
                <a:rPr lang="en-GB" sz="1400" b="1" i="1">
                  <a:solidFill>
                    <a:srgbClr val="0000FF"/>
                  </a:solidFill>
                  <a:latin typeface="Times New Roman" pitchFamily="18" charset="0"/>
                  <a:cs typeface="Times New Roman" pitchFamily="18" charset="0"/>
                </a:rPr>
                <a:t>OK</a:t>
              </a:r>
              <a:endParaRPr lang="en-GB" sz="1000" b="1">
                <a:solidFill>
                  <a:srgbClr val="000000"/>
                </a:solidFill>
                <a:latin typeface="Times New Roman" pitchFamily="18" charset="0"/>
                <a:cs typeface="Times New Roman" pitchFamily="18" charset="0"/>
              </a:endParaRPr>
            </a:p>
            <a:p>
              <a:pPr algn="ctr" defTabSz="914400" eaLnBrk="0" fontAlgn="base" hangingPunct="0">
                <a:spcBef>
                  <a:spcPct val="0"/>
                </a:spcBef>
                <a:spcAft>
                  <a:spcPct val="0"/>
                </a:spcAft>
              </a:pPr>
              <a:endParaRPr lang="en-GB" sz="2400">
                <a:solidFill>
                  <a:srgbClr val="000000"/>
                </a:solidFill>
                <a:latin typeface="Times New Roman" pitchFamily="18" charset="0"/>
              </a:endParaRPr>
            </a:p>
          </p:txBody>
        </p:sp>
        <p:sp>
          <p:nvSpPr>
            <p:cNvPr id="35875" name="Rectangle 35"/>
            <p:cNvSpPr>
              <a:spLocks noChangeArrowheads="1"/>
            </p:cNvSpPr>
            <p:nvPr/>
          </p:nvSpPr>
          <p:spPr bwMode="auto">
            <a:xfrm>
              <a:off x="2875" y="2992"/>
              <a:ext cx="944" cy="920"/>
            </a:xfrm>
            <a:prstGeom prst="rect">
              <a:avLst/>
            </a:prstGeom>
            <a:noFill/>
            <a:ln w="9525">
              <a:noFill/>
              <a:miter lim="800000"/>
              <a:headEnd/>
              <a:tailEnd/>
            </a:ln>
            <a:effectLst/>
          </p:spPr>
          <p:txBody>
            <a:bodyPr/>
            <a:lstStyle/>
            <a:p>
              <a:pPr algn="ctr" defTabSz="914400" fontAlgn="base">
                <a:spcBef>
                  <a:spcPct val="0"/>
                </a:spcBef>
                <a:spcAft>
                  <a:spcPct val="0"/>
                </a:spcAft>
              </a:pPr>
              <a:r>
                <a:rPr lang="en-GB" sz="1400" b="1" i="1">
                  <a:solidFill>
                    <a:srgbClr val="0000FF"/>
                  </a:solidFill>
                  <a:latin typeface="Times New Roman" pitchFamily="18" charset="0"/>
                  <a:cs typeface="Times New Roman" pitchFamily="18" charset="0"/>
                </a:rPr>
                <a:t>Finds self-marketing difficult</a:t>
              </a:r>
              <a:endParaRPr lang="en-GB" sz="1000" b="1">
                <a:solidFill>
                  <a:srgbClr val="000000"/>
                </a:solidFill>
                <a:latin typeface="Times New Roman" pitchFamily="18" charset="0"/>
                <a:cs typeface="Times New Roman" pitchFamily="18" charset="0"/>
              </a:endParaRPr>
            </a:p>
            <a:p>
              <a:pPr algn="ctr" defTabSz="914400" eaLnBrk="0" fontAlgn="base" hangingPunct="0">
                <a:spcBef>
                  <a:spcPct val="0"/>
                </a:spcBef>
                <a:spcAft>
                  <a:spcPct val="0"/>
                </a:spcAft>
              </a:pPr>
              <a:endParaRPr lang="en-GB" sz="2400">
                <a:solidFill>
                  <a:srgbClr val="000000"/>
                </a:solidFill>
                <a:latin typeface="Times New Roman" pitchFamily="18" charset="0"/>
              </a:endParaRPr>
            </a:p>
          </p:txBody>
        </p:sp>
        <p:sp>
          <p:nvSpPr>
            <p:cNvPr id="35876" name="Rectangle 36"/>
            <p:cNvSpPr>
              <a:spLocks noChangeArrowheads="1"/>
            </p:cNvSpPr>
            <p:nvPr/>
          </p:nvSpPr>
          <p:spPr bwMode="auto">
            <a:xfrm>
              <a:off x="3819" y="2992"/>
              <a:ext cx="944" cy="920"/>
            </a:xfrm>
            <a:prstGeom prst="rect">
              <a:avLst/>
            </a:prstGeom>
            <a:noFill/>
            <a:ln w="9525">
              <a:noFill/>
              <a:miter lim="800000"/>
              <a:headEnd/>
              <a:tailEnd/>
            </a:ln>
            <a:effectLst/>
          </p:spPr>
          <p:txBody>
            <a:bodyPr/>
            <a:lstStyle/>
            <a:p>
              <a:pPr algn="ctr" defTabSz="914400" fontAlgn="base">
                <a:spcBef>
                  <a:spcPct val="0"/>
                </a:spcBef>
                <a:spcAft>
                  <a:spcPct val="0"/>
                </a:spcAft>
              </a:pPr>
              <a:r>
                <a:rPr lang="en-GB" sz="1400" b="1" i="1">
                  <a:solidFill>
                    <a:srgbClr val="0000FF"/>
                  </a:solidFill>
                  <a:latin typeface="Times New Roman" pitchFamily="18" charset="0"/>
                  <a:cs typeface="Times New Roman" pitchFamily="18" charset="0"/>
                </a:rPr>
                <a:t>Prefers group activities</a:t>
              </a:r>
              <a:endParaRPr lang="en-GB" sz="1000" b="1">
                <a:solidFill>
                  <a:srgbClr val="000000"/>
                </a:solidFill>
                <a:latin typeface="Times New Roman" pitchFamily="18" charset="0"/>
                <a:cs typeface="Times New Roman" pitchFamily="18" charset="0"/>
              </a:endParaRPr>
            </a:p>
            <a:p>
              <a:pPr algn="ctr" defTabSz="914400" eaLnBrk="0" fontAlgn="base" hangingPunct="0">
                <a:spcBef>
                  <a:spcPct val="0"/>
                </a:spcBef>
                <a:spcAft>
                  <a:spcPct val="0"/>
                </a:spcAft>
              </a:pPr>
              <a:r>
                <a:rPr lang="en-GB" sz="1400" b="1" i="1">
                  <a:solidFill>
                    <a:srgbClr val="0000FF"/>
                  </a:solidFill>
                  <a:latin typeface="Times New Roman" pitchFamily="18" charset="0"/>
                  <a:cs typeface="Times New Roman" pitchFamily="18" charset="0"/>
                </a:rPr>
                <a:t>May undersell self</a:t>
              </a:r>
              <a:endParaRPr lang="en-GB" sz="1000" b="1">
                <a:solidFill>
                  <a:srgbClr val="000000"/>
                </a:solidFill>
                <a:latin typeface="Times New Roman" pitchFamily="18" charset="0"/>
                <a:cs typeface="Times New Roman" pitchFamily="18" charset="0"/>
              </a:endParaRPr>
            </a:p>
            <a:p>
              <a:pPr algn="ctr" defTabSz="914400" eaLnBrk="0" fontAlgn="base" hangingPunct="0">
                <a:spcBef>
                  <a:spcPct val="0"/>
                </a:spcBef>
                <a:spcAft>
                  <a:spcPct val="0"/>
                </a:spcAft>
              </a:pPr>
              <a:r>
                <a:rPr lang="en-GB" sz="1000">
                  <a:solidFill>
                    <a:srgbClr val="000000"/>
                  </a:solidFill>
                  <a:latin typeface="Times New Roman" pitchFamily="18" charset="0"/>
                  <a:cs typeface="Times New Roman" pitchFamily="18" charset="0"/>
                </a:rPr>
                <a:t> </a:t>
              </a:r>
            </a:p>
            <a:p>
              <a:pPr algn="ctr" defTabSz="914400" eaLnBrk="0" fontAlgn="base" hangingPunct="0">
                <a:spcBef>
                  <a:spcPct val="0"/>
                </a:spcBef>
                <a:spcAft>
                  <a:spcPct val="0"/>
                </a:spcAft>
              </a:pPr>
              <a:endParaRPr lang="en-GB" sz="2400">
                <a:solidFill>
                  <a:srgbClr val="000000"/>
                </a:solidFill>
                <a:latin typeface="Times New Roman" pitchFamily="18" charset="0"/>
              </a:endParaRPr>
            </a:p>
          </p:txBody>
        </p:sp>
        <p:sp>
          <p:nvSpPr>
            <p:cNvPr id="35877" name="Rectangle 37"/>
            <p:cNvSpPr>
              <a:spLocks noChangeArrowheads="1"/>
            </p:cNvSpPr>
            <p:nvPr/>
          </p:nvSpPr>
          <p:spPr bwMode="auto">
            <a:xfrm>
              <a:off x="4763" y="2992"/>
              <a:ext cx="944" cy="920"/>
            </a:xfrm>
            <a:prstGeom prst="rect">
              <a:avLst/>
            </a:prstGeom>
            <a:noFill/>
            <a:ln w="9525">
              <a:noFill/>
              <a:miter lim="800000"/>
              <a:headEnd/>
              <a:tailEnd/>
            </a:ln>
            <a:effectLst/>
          </p:spPr>
          <p:txBody>
            <a:bodyPr/>
            <a:lstStyle/>
            <a:p>
              <a:pPr algn="ctr" defTabSz="914400" fontAlgn="base">
                <a:spcBef>
                  <a:spcPct val="0"/>
                </a:spcBef>
                <a:spcAft>
                  <a:spcPct val="0"/>
                </a:spcAft>
              </a:pPr>
              <a:r>
                <a:rPr lang="en-GB" sz="1400" b="1" i="1">
                  <a:solidFill>
                    <a:srgbClr val="0000FF"/>
                  </a:solidFill>
                  <a:latin typeface="Times New Roman" pitchFamily="18" charset="0"/>
                  <a:cs typeface="Times New Roman" pitchFamily="18" charset="0"/>
                </a:rPr>
                <a:t>Strength</a:t>
              </a:r>
              <a:endParaRPr lang="en-GB" sz="1000" b="1">
                <a:solidFill>
                  <a:srgbClr val="000000"/>
                </a:solidFill>
                <a:latin typeface="Times New Roman" pitchFamily="18" charset="0"/>
                <a:cs typeface="Times New Roman" pitchFamily="18" charset="0"/>
              </a:endParaRPr>
            </a:p>
            <a:p>
              <a:pPr algn="ctr" defTabSz="914400" eaLnBrk="0" fontAlgn="base" hangingPunct="0">
                <a:spcBef>
                  <a:spcPct val="0"/>
                </a:spcBef>
                <a:spcAft>
                  <a:spcPct val="0"/>
                </a:spcAft>
              </a:pPr>
              <a:endParaRPr lang="en-GB" sz="2400">
                <a:solidFill>
                  <a:srgbClr val="000000"/>
                </a:solidFill>
                <a:latin typeface="Times New Roman" pitchFamily="18" charset="0"/>
              </a:endParaRPr>
            </a:p>
          </p:txBody>
        </p:sp>
        <p:sp>
          <p:nvSpPr>
            <p:cNvPr id="35878" name="Rectangle 38"/>
            <p:cNvSpPr>
              <a:spLocks noChangeArrowheads="1"/>
            </p:cNvSpPr>
            <p:nvPr/>
          </p:nvSpPr>
          <p:spPr bwMode="auto">
            <a:xfrm>
              <a:off x="43" y="3912"/>
              <a:ext cx="944" cy="958"/>
            </a:xfrm>
            <a:prstGeom prst="rect">
              <a:avLst/>
            </a:prstGeom>
            <a:noFill/>
            <a:ln w="9525">
              <a:noFill/>
              <a:miter lim="800000"/>
              <a:headEnd/>
              <a:tailEnd/>
            </a:ln>
            <a:effectLst/>
          </p:spPr>
          <p:txBody>
            <a:bodyPr>
              <a:spAutoFit/>
            </a:bodyPr>
            <a:lstStyle/>
            <a:p>
              <a:pPr defTabSz="914400" fontAlgn="base">
                <a:spcBef>
                  <a:spcPct val="0"/>
                </a:spcBef>
                <a:spcAft>
                  <a:spcPct val="0"/>
                </a:spcAft>
              </a:pPr>
              <a:endParaRPr lang="en-GB" sz="4000" b="1">
                <a:solidFill>
                  <a:srgbClr val="000000"/>
                </a:solidFill>
                <a:latin typeface="Times New Roman" pitchFamily="18" charset="0"/>
              </a:endParaRPr>
            </a:p>
          </p:txBody>
        </p:sp>
        <p:sp>
          <p:nvSpPr>
            <p:cNvPr id="35880" name="Rectangle 40"/>
            <p:cNvSpPr>
              <a:spLocks noChangeArrowheads="1"/>
            </p:cNvSpPr>
            <p:nvPr/>
          </p:nvSpPr>
          <p:spPr bwMode="auto">
            <a:xfrm>
              <a:off x="987" y="3912"/>
              <a:ext cx="944" cy="958"/>
            </a:xfrm>
            <a:prstGeom prst="rect">
              <a:avLst/>
            </a:prstGeom>
            <a:noFill/>
            <a:ln w="9525">
              <a:noFill/>
              <a:miter lim="800000"/>
              <a:headEnd/>
              <a:tailEnd/>
            </a:ln>
            <a:effectLst/>
          </p:spPr>
          <p:txBody>
            <a:bodyPr/>
            <a:lstStyle/>
            <a:p>
              <a:pPr algn="ctr" defTabSz="914400" fontAlgn="base">
                <a:spcBef>
                  <a:spcPct val="0"/>
                </a:spcBef>
                <a:spcAft>
                  <a:spcPct val="0"/>
                </a:spcAft>
              </a:pPr>
              <a:r>
                <a:rPr lang="en-GB" sz="1400" b="1" i="1">
                  <a:solidFill>
                    <a:srgbClr val="0000FF"/>
                  </a:solidFill>
                  <a:latin typeface="Times New Roman" pitchFamily="18" charset="0"/>
                  <a:cs typeface="Times New Roman" pitchFamily="18" charset="0"/>
                </a:rPr>
                <a:t>Action focus – less emphasis on planning</a:t>
              </a:r>
              <a:endParaRPr lang="en-GB" sz="1000" b="1">
                <a:solidFill>
                  <a:srgbClr val="000000"/>
                </a:solidFill>
                <a:latin typeface="Times New Roman" pitchFamily="18" charset="0"/>
                <a:cs typeface="Times New Roman" pitchFamily="18" charset="0"/>
              </a:endParaRPr>
            </a:p>
            <a:p>
              <a:pPr algn="ctr" defTabSz="914400" eaLnBrk="0" fontAlgn="base" hangingPunct="0">
                <a:spcBef>
                  <a:spcPct val="0"/>
                </a:spcBef>
                <a:spcAft>
                  <a:spcPct val="0"/>
                </a:spcAft>
              </a:pPr>
              <a:r>
                <a:rPr lang="en-GB" sz="1400" b="1" i="1">
                  <a:solidFill>
                    <a:srgbClr val="0000FF"/>
                  </a:solidFill>
                  <a:latin typeface="Times New Roman" pitchFamily="18" charset="0"/>
                  <a:cs typeface="Times New Roman" pitchFamily="18" charset="0"/>
                </a:rPr>
                <a:t>May set unrealistic goals</a:t>
              </a:r>
              <a:endParaRPr lang="en-GB" sz="1000" b="1">
                <a:solidFill>
                  <a:srgbClr val="000000"/>
                </a:solidFill>
                <a:latin typeface="Times New Roman" pitchFamily="18" charset="0"/>
                <a:cs typeface="Times New Roman" pitchFamily="18" charset="0"/>
              </a:endParaRPr>
            </a:p>
            <a:p>
              <a:pPr algn="ctr" defTabSz="914400" eaLnBrk="0" fontAlgn="base" hangingPunct="0">
                <a:spcBef>
                  <a:spcPct val="0"/>
                </a:spcBef>
                <a:spcAft>
                  <a:spcPct val="0"/>
                </a:spcAft>
              </a:pPr>
              <a:endParaRPr lang="en-GB" sz="2400">
                <a:solidFill>
                  <a:srgbClr val="000000"/>
                </a:solidFill>
                <a:latin typeface="Times New Roman" pitchFamily="18" charset="0"/>
              </a:endParaRPr>
            </a:p>
          </p:txBody>
        </p:sp>
        <p:sp>
          <p:nvSpPr>
            <p:cNvPr id="35881" name="Rectangle 41"/>
            <p:cNvSpPr>
              <a:spLocks noChangeArrowheads="1"/>
            </p:cNvSpPr>
            <p:nvPr/>
          </p:nvSpPr>
          <p:spPr bwMode="auto">
            <a:xfrm>
              <a:off x="1931" y="3912"/>
              <a:ext cx="944" cy="958"/>
            </a:xfrm>
            <a:prstGeom prst="rect">
              <a:avLst/>
            </a:prstGeom>
            <a:noFill/>
            <a:ln w="9525">
              <a:noFill/>
              <a:miter lim="800000"/>
              <a:headEnd/>
              <a:tailEnd/>
            </a:ln>
            <a:effectLst/>
          </p:spPr>
          <p:txBody>
            <a:bodyPr/>
            <a:lstStyle/>
            <a:p>
              <a:pPr algn="ctr" defTabSz="914400" fontAlgn="base">
                <a:spcBef>
                  <a:spcPct val="0"/>
                </a:spcBef>
                <a:spcAft>
                  <a:spcPct val="0"/>
                </a:spcAft>
              </a:pPr>
              <a:r>
                <a:rPr lang="en-GB" sz="1400" b="1" i="1">
                  <a:solidFill>
                    <a:srgbClr val="0000FF"/>
                  </a:solidFill>
                  <a:latin typeface="Times New Roman" pitchFamily="18" charset="0"/>
                  <a:cs typeface="Times New Roman" pitchFamily="18" charset="0"/>
                </a:rPr>
                <a:t>High expectations and self belief</a:t>
              </a:r>
              <a:endParaRPr lang="en-GB" sz="1000" b="1">
                <a:solidFill>
                  <a:srgbClr val="000000"/>
                </a:solidFill>
                <a:latin typeface="Times New Roman" pitchFamily="18" charset="0"/>
                <a:cs typeface="Times New Roman" pitchFamily="18" charset="0"/>
              </a:endParaRPr>
            </a:p>
            <a:p>
              <a:pPr algn="ctr" defTabSz="914400" eaLnBrk="0" fontAlgn="base" hangingPunct="0">
                <a:spcBef>
                  <a:spcPct val="0"/>
                </a:spcBef>
                <a:spcAft>
                  <a:spcPct val="0"/>
                </a:spcAft>
              </a:pPr>
              <a:endParaRPr lang="en-GB" sz="2400">
                <a:solidFill>
                  <a:srgbClr val="000000"/>
                </a:solidFill>
                <a:latin typeface="Times New Roman" pitchFamily="18" charset="0"/>
              </a:endParaRPr>
            </a:p>
          </p:txBody>
        </p:sp>
        <p:sp>
          <p:nvSpPr>
            <p:cNvPr id="35882" name="Rectangle 42"/>
            <p:cNvSpPr>
              <a:spLocks noChangeArrowheads="1"/>
            </p:cNvSpPr>
            <p:nvPr/>
          </p:nvSpPr>
          <p:spPr bwMode="auto">
            <a:xfrm>
              <a:off x="2875" y="3912"/>
              <a:ext cx="944" cy="958"/>
            </a:xfrm>
            <a:prstGeom prst="rect">
              <a:avLst/>
            </a:prstGeom>
            <a:noFill/>
            <a:ln w="9525">
              <a:noFill/>
              <a:miter lim="800000"/>
              <a:headEnd/>
              <a:tailEnd/>
            </a:ln>
            <a:effectLst/>
          </p:spPr>
          <p:txBody>
            <a:bodyPr/>
            <a:lstStyle/>
            <a:p>
              <a:pPr algn="ctr" defTabSz="914400" fontAlgn="base">
                <a:spcBef>
                  <a:spcPct val="0"/>
                </a:spcBef>
                <a:spcAft>
                  <a:spcPct val="0"/>
                </a:spcAft>
              </a:pPr>
              <a:r>
                <a:rPr lang="en-GB" sz="1400" b="1" i="1">
                  <a:solidFill>
                    <a:srgbClr val="0000FF"/>
                  </a:solidFill>
                  <a:latin typeface="Times New Roman" pitchFamily="18" charset="0"/>
                  <a:cs typeface="Times New Roman" pitchFamily="18" charset="0"/>
                </a:rPr>
                <a:t>May oversell achievements</a:t>
              </a:r>
              <a:endParaRPr lang="en-GB" sz="1000" b="1">
                <a:solidFill>
                  <a:srgbClr val="000000"/>
                </a:solidFill>
                <a:latin typeface="Times New Roman" pitchFamily="18" charset="0"/>
                <a:cs typeface="Times New Roman" pitchFamily="18" charset="0"/>
              </a:endParaRPr>
            </a:p>
            <a:p>
              <a:pPr algn="ctr" defTabSz="914400" eaLnBrk="0" fontAlgn="base" hangingPunct="0">
                <a:spcBef>
                  <a:spcPct val="0"/>
                </a:spcBef>
                <a:spcAft>
                  <a:spcPct val="0"/>
                </a:spcAft>
              </a:pPr>
              <a:endParaRPr lang="en-GB" sz="2400">
                <a:solidFill>
                  <a:srgbClr val="000000"/>
                </a:solidFill>
                <a:latin typeface="Times New Roman" pitchFamily="18" charset="0"/>
              </a:endParaRPr>
            </a:p>
          </p:txBody>
        </p:sp>
        <p:sp>
          <p:nvSpPr>
            <p:cNvPr id="35883" name="Rectangle 43"/>
            <p:cNvSpPr>
              <a:spLocks noChangeArrowheads="1"/>
            </p:cNvSpPr>
            <p:nvPr/>
          </p:nvSpPr>
          <p:spPr bwMode="auto">
            <a:xfrm>
              <a:off x="3819" y="3912"/>
              <a:ext cx="944" cy="958"/>
            </a:xfrm>
            <a:prstGeom prst="rect">
              <a:avLst/>
            </a:prstGeom>
            <a:noFill/>
            <a:ln w="9525">
              <a:noFill/>
              <a:miter lim="800000"/>
              <a:headEnd/>
              <a:tailEnd/>
            </a:ln>
            <a:effectLst/>
          </p:spPr>
          <p:txBody>
            <a:bodyPr/>
            <a:lstStyle/>
            <a:p>
              <a:pPr algn="ctr" defTabSz="914400" fontAlgn="base">
                <a:spcBef>
                  <a:spcPct val="0"/>
                </a:spcBef>
                <a:spcAft>
                  <a:spcPct val="0"/>
                </a:spcAft>
              </a:pPr>
              <a:r>
                <a:rPr lang="en-GB" sz="1400" b="1" i="1">
                  <a:solidFill>
                    <a:srgbClr val="0000FF"/>
                  </a:solidFill>
                  <a:latin typeface="Times New Roman" pitchFamily="18" charset="0"/>
                  <a:cs typeface="Times New Roman" pitchFamily="18" charset="0"/>
                </a:rPr>
                <a:t>May oversell self </a:t>
              </a:r>
              <a:endParaRPr lang="en-GB" sz="1000" b="1">
                <a:solidFill>
                  <a:srgbClr val="000000"/>
                </a:solidFill>
                <a:latin typeface="Times New Roman" pitchFamily="18" charset="0"/>
                <a:cs typeface="Times New Roman" pitchFamily="18" charset="0"/>
              </a:endParaRPr>
            </a:p>
            <a:p>
              <a:pPr algn="ctr" defTabSz="914400" eaLnBrk="0" fontAlgn="base" hangingPunct="0">
                <a:spcBef>
                  <a:spcPct val="0"/>
                </a:spcBef>
                <a:spcAft>
                  <a:spcPct val="0"/>
                </a:spcAft>
              </a:pPr>
              <a:r>
                <a:rPr lang="en-GB" sz="1400" b="1" i="1">
                  <a:solidFill>
                    <a:srgbClr val="0000FF"/>
                  </a:solidFill>
                  <a:latin typeface="Times New Roman" pitchFamily="18" charset="0"/>
                  <a:cs typeface="Times New Roman" pitchFamily="18" charset="0"/>
                </a:rPr>
                <a:t>May compete with others</a:t>
              </a:r>
              <a:endParaRPr lang="en-GB" sz="1000" b="1">
                <a:solidFill>
                  <a:srgbClr val="000000"/>
                </a:solidFill>
                <a:latin typeface="Times New Roman" pitchFamily="18" charset="0"/>
                <a:cs typeface="Times New Roman" pitchFamily="18" charset="0"/>
              </a:endParaRPr>
            </a:p>
            <a:p>
              <a:pPr algn="ctr" defTabSz="914400" eaLnBrk="0" fontAlgn="base" hangingPunct="0">
                <a:spcBef>
                  <a:spcPct val="0"/>
                </a:spcBef>
                <a:spcAft>
                  <a:spcPct val="0"/>
                </a:spcAft>
              </a:pPr>
              <a:endParaRPr lang="en-GB" sz="2400">
                <a:solidFill>
                  <a:srgbClr val="000000"/>
                </a:solidFill>
                <a:latin typeface="Times New Roman" pitchFamily="18" charset="0"/>
              </a:endParaRPr>
            </a:p>
          </p:txBody>
        </p:sp>
        <p:sp>
          <p:nvSpPr>
            <p:cNvPr id="35884" name="Rectangle 44"/>
            <p:cNvSpPr>
              <a:spLocks noChangeArrowheads="1"/>
            </p:cNvSpPr>
            <p:nvPr/>
          </p:nvSpPr>
          <p:spPr bwMode="auto">
            <a:xfrm>
              <a:off x="4763" y="3912"/>
              <a:ext cx="944" cy="958"/>
            </a:xfrm>
            <a:prstGeom prst="rect">
              <a:avLst/>
            </a:prstGeom>
            <a:noFill/>
            <a:ln w="9525">
              <a:noFill/>
              <a:miter lim="800000"/>
              <a:headEnd/>
              <a:tailEnd/>
            </a:ln>
            <a:effectLst/>
          </p:spPr>
          <p:txBody>
            <a:bodyPr/>
            <a:lstStyle/>
            <a:p>
              <a:pPr algn="ctr" defTabSz="914400" fontAlgn="base">
                <a:spcBef>
                  <a:spcPct val="0"/>
                </a:spcBef>
                <a:spcAft>
                  <a:spcPct val="0"/>
                </a:spcAft>
              </a:pPr>
              <a:r>
                <a:rPr lang="en-GB" sz="1400" b="1" i="1">
                  <a:solidFill>
                    <a:srgbClr val="0000FF"/>
                  </a:solidFill>
                  <a:latin typeface="Times New Roman" pitchFamily="18" charset="0"/>
                  <a:cs typeface="Times New Roman" pitchFamily="18" charset="0"/>
                </a:rPr>
                <a:t>Feedback seen as irrelevant</a:t>
              </a:r>
              <a:endParaRPr lang="en-GB" sz="1000" b="1">
                <a:solidFill>
                  <a:srgbClr val="000000"/>
                </a:solidFill>
                <a:latin typeface="Times New Roman" pitchFamily="18" charset="0"/>
                <a:cs typeface="Times New Roman" pitchFamily="18" charset="0"/>
              </a:endParaRPr>
            </a:p>
            <a:p>
              <a:pPr algn="ctr" defTabSz="914400" eaLnBrk="0" fontAlgn="base" hangingPunct="0">
                <a:spcBef>
                  <a:spcPct val="0"/>
                </a:spcBef>
                <a:spcAft>
                  <a:spcPct val="0"/>
                </a:spcAft>
              </a:pPr>
              <a:r>
                <a:rPr lang="en-GB" sz="1400" b="1" i="1">
                  <a:solidFill>
                    <a:srgbClr val="0000FF"/>
                  </a:solidFill>
                  <a:latin typeface="Times New Roman" pitchFamily="18" charset="0"/>
                  <a:cs typeface="Times New Roman" pitchFamily="18" charset="0"/>
                </a:rPr>
                <a:t>Learning minimised</a:t>
              </a:r>
              <a:endParaRPr lang="en-GB" sz="1000" b="1">
                <a:solidFill>
                  <a:srgbClr val="000000"/>
                </a:solidFill>
                <a:latin typeface="Times New Roman" pitchFamily="18" charset="0"/>
                <a:cs typeface="Times New Roman" pitchFamily="18" charset="0"/>
              </a:endParaRPr>
            </a:p>
            <a:p>
              <a:pPr algn="ctr" defTabSz="914400" eaLnBrk="0" fontAlgn="base" hangingPunct="0">
                <a:spcBef>
                  <a:spcPct val="0"/>
                </a:spcBef>
                <a:spcAft>
                  <a:spcPct val="0"/>
                </a:spcAft>
              </a:pPr>
              <a:endParaRPr lang="en-GB" sz="2400">
                <a:solidFill>
                  <a:srgbClr val="000000"/>
                </a:solidFill>
                <a:latin typeface="Times New Roman" pitchFamily="18" charset="0"/>
              </a:endParaRPr>
            </a:p>
          </p:txBody>
        </p:sp>
      </p:grpSp>
      <p:pic>
        <p:nvPicPr>
          <p:cNvPr id="36069" name="Picture 229" descr="HH00044_"/>
          <p:cNvPicPr>
            <a:picLocks noChangeAspect="1" noChangeArrowheads="1"/>
          </p:cNvPicPr>
          <p:nvPr/>
        </p:nvPicPr>
        <p:blipFill>
          <a:blip r:embed="rId6" cstate="print"/>
          <a:srcRect/>
          <a:stretch>
            <a:fillRect/>
          </a:stretch>
        </p:blipFill>
        <p:spPr bwMode="auto">
          <a:xfrm>
            <a:off x="4763" y="1654175"/>
            <a:ext cx="685800" cy="417513"/>
          </a:xfrm>
          <a:prstGeom prst="rect">
            <a:avLst/>
          </a:prstGeom>
          <a:noFill/>
        </p:spPr>
      </p:pic>
      <p:pic>
        <p:nvPicPr>
          <p:cNvPr id="36067" name="Picture 227" descr="PE00639_"/>
          <p:cNvPicPr>
            <a:picLocks noChangeAspect="1" noChangeArrowheads="1"/>
          </p:cNvPicPr>
          <p:nvPr/>
        </p:nvPicPr>
        <p:blipFill>
          <a:blip r:embed="rId4" cstate="print"/>
          <a:srcRect/>
          <a:stretch>
            <a:fillRect/>
          </a:stretch>
        </p:blipFill>
        <p:spPr bwMode="auto">
          <a:xfrm>
            <a:off x="73025" y="10923588"/>
            <a:ext cx="582613" cy="334962"/>
          </a:xfrm>
          <a:prstGeom prst="rect">
            <a:avLst/>
          </a:prstGeom>
          <a:noFill/>
        </p:spPr>
      </p:pic>
      <p:sp>
        <p:nvSpPr>
          <p:cNvPr id="36077" name="Rectangle 237"/>
          <p:cNvSpPr>
            <a:spLocks noChangeArrowheads="1"/>
          </p:cNvSpPr>
          <p:nvPr/>
        </p:nvSpPr>
        <p:spPr bwMode="auto">
          <a:xfrm>
            <a:off x="3482975" y="1370013"/>
            <a:ext cx="1500188" cy="639762"/>
          </a:xfrm>
          <a:prstGeom prst="rect">
            <a:avLst/>
          </a:prstGeom>
          <a:noFill/>
          <a:ln w="9525">
            <a:noFill/>
            <a:miter lim="800000"/>
            <a:headEnd/>
            <a:tailEnd/>
          </a:ln>
          <a:effectLst/>
        </p:spPr>
        <p:txBody>
          <a:bodyPr>
            <a:spAutoFit/>
          </a:bodyPr>
          <a:lstStyle/>
          <a:p>
            <a:pPr algn="ctr" defTabSz="914400" fontAlgn="base">
              <a:spcBef>
                <a:spcPct val="0"/>
              </a:spcBef>
              <a:spcAft>
                <a:spcPct val="0"/>
              </a:spcAft>
            </a:pPr>
            <a:r>
              <a:rPr lang="en-GB" sz="1200">
                <a:solidFill>
                  <a:srgbClr val="000000"/>
                </a:solidFill>
                <a:latin typeface="Comic Sans MS" pitchFamily="66" charset="0"/>
                <a:cs typeface="Times New Roman" pitchFamily="18" charset="0"/>
              </a:rPr>
              <a:t> </a:t>
            </a:r>
            <a:endParaRPr lang="en-GB" sz="1200">
              <a:solidFill>
                <a:srgbClr val="000000"/>
              </a:solidFill>
              <a:latin typeface="Times New Roman" pitchFamily="18" charset="0"/>
              <a:cs typeface="Times New Roman" pitchFamily="18" charset="0"/>
            </a:endParaRPr>
          </a:p>
          <a:p>
            <a:pPr defTabSz="914400" eaLnBrk="0" fontAlgn="base" hangingPunct="0">
              <a:spcBef>
                <a:spcPct val="0"/>
              </a:spcBef>
              <a:spcAft>
                <a:spcPct val="0"/>
              </a:spcAft>
            </a:pPr>
            <a:endParaRPr lang="en-GB" sz="2400">
              <a:solidFill>
                <a:srgbClr val="000000"/>
              </a:solidFill>
              <a:latin typeface="Times New Roman" pitchFamily="18" charset="0"/>
            </a:endParaRPr>
          </a:p>
        </p:txBody>
      </p:sp>
      <p:sp>
        <p:nvSpPr>
          <p:cNvPr id="36091" name="Rectangle 251"/>
          <p:cNvSpPr>
            <a:spLocks noChangeArrowheads="1"/>
          </p:cNvSpPr>
          <p:nvPr/>
        </p:nvSpPr>
        <p:spPr bwMode="auto">
          <a:xfrm>
            <a:off x="3482975" y="10614025"/>
            <a:ext cx="1500188" cy="639763"/>
          </a:xfrm>
          <a:prstGeom prst="rect">
            <a:avLst/>
          </a:prstGeom>
          <a:noFill/>
          <a:ln w="9525">
            <a:noFill/>
            <a:miter lim="800000"/>
            <a:headEnd/>
            <a:tailEnd/>
          </a:ln>
          <a:effectLst/>
        </p:spPr>
        <p:txBody>
          <a:bodyPr>
            <a:spAutoFit/>
          </a:bodyPr>
          <a:lstStyle/>
          <a:p>
            <a:pPr algn="ctr" defTabSz="914400" fontAlgn="base">
              <a:spcBef>
                <a:spcPct val="0"/>
              </a:spcBef>
              <a:spcAft>
                <a:spcPct val="0"/>
              </a:spcAft>
            </a:pPr>
            <a:r>
              <a:rPr lang="en-GB" sz="1200">
                <a:solidFill>
                  <a:srgbClr val="000000"/>
                </a:solidFill>
                <a:latin typeface="Comic Sans MS" pitchFamily="66" charset="0"/>
                <a:cs typeface="Times New Roman" pitchFamily="18" charset="0"/>
              </a:rPr>
              <a:t> </a:t>
            </a:r>
            <a:endParaRPr lang="en-GB" sz="1200">
              <a:solidFill>
                <a:srgbClr val="000000"/>
              </a:solidFill>
              <a:latin typeface="Times New Roman" pitchFamily="18" charset="0"/>
              <a:cs typeface="Times New Roman" pitchFamily="18" charset="0"/>
            </a:endParaRPr>
          </a:p>
          <a:p>
            <a:pPr defTabSz="914400" eaLnBrk="0" fontAlgn="base" hangingPunct="0">
              <a:spcBef>
                <a:spcPct val="0"/>
              </a:spcBef>
              <a:spcAft>
                <a:spcPct val="0"/>
              </a:spcAft>
            </a:pPr>
            <a:endParaRPr lang="en-GB" sz="2400">
              <a:solidFill>
                <a:srgbClr val="000000"/>
              </a:solidFill>
              <a:latin typeface="Times New Roman" pitchFamily="18" charset="0"/>
            </a:endParaRPr>
          </a:p>
        </p:txBody>
      </p:sp>
      <p:grpSp>
        <p:nvGrpSpPr>
          <p:cNvPr id="36147" name="Group 307"/>
          <p:cNvGrpSpPr>
            <a:grpSpLocks/>
          </p:cNvGrpSpPr>
          <p:nvPr/>
        </p:nvGrpSpPr>
        <p:grpSpPr bwMode="auto">
          <a:xfrm>
            <a:off x="-342900" y="-4400550"/>
            <a:ext cx="9829800" cy="4198937"/>
            <a:chOff x="-3" y="-3"/>
            <a:chExt cx="6192" cy="2645"/>
          </a:xfrm>
        </p:grpSpPr>
        <p:grpSp>
          <p:nvGrpSpPr>
            <p:cNvPr id="36145" name="Group 305"/>
            <p:cNvGrpSpPr>
              <a:grpSpLocks/>
            </p:cNvGrpSpPr>
            <p:nvPr/>
          </p:nvGrpSpPr>
          <p:grpSpPr bwMode="auto">
            <a:xfrm>
              <a:off x="0" y="0"/>
              <a:ext cx="6186" cy="2639"/>
              <a:chOff x="0" y="0"/>
              <a:chExt cx="6186" cy="2639"/>
            </a:xfrm>
          </p:grpSpPr>
          <p:grpSp>
            <p:nvGrpSpPr>
              <p:cNvPr id="36098" name="Group 258"/>
              <p:cNvGrpSpPr>
                <a:grpSpLocks/>
              </p:cNvGrpSpPr>
              <p:nvPr/>
            </p:nvGrpSpPr>
            <p:grpSpPr bwMode="auto">
              <a:xfrm>
                <a:off x="0" y="0"/>
                <a:ext cx="1031" cy="596"/>
                <a:chOff x="0" y="0"/>
                <a:chExt cx="1031" cy="596"/>
              </a:xfrm>
            </p:grpSpPr>
            <p:sp>
              <p:nvSpPr>
                <p:cNvPr id="36070" name="Rectangle 230"/>
                <p:cNvSpPr>
                  <a:spLocks noChangeArrowheads="1"/>
                </p:cNvSpPr>
                <p:nvPr/>
              </p:nvSpPr>
              <p:spPr bwMode="auto">
                <a:xfrm>
                  <a:off x="43" y="0"/>
                  <a:ext cx="945" cy="596"/>
                </a:xfrm>
                <a:prstGeom prst="rect">
                  <a:avLst/>
                </a:prstGeom>
                <a:noFill/>
                <a:ln w="9525">
                  <a:noFill/>
                  <a:miter lim="800000"/>
                  <a:headEnd/>
                  <a:tailEnd/>
                </a:ln>
                <a:effectLst/>
              </p:spPr>
              <p:txBody>
                <a:bodyPr/>
                <a:lstStyle/>
                <a:p>
                  <a:pPr defTabSz="914400" fontAlgn="base">
                    <a:spcBef>
                      <a:spcPct val="0"/>
                    </a:spcBef>
                    <a:spcAft>
                      <a:spcPct val="0"/>
                    </a:spcAft>
                  </a:pPr>
                  <a:r>
                    <a:rPr lang="en-GB" sz="1200">
                      <a:solidFill>
                        <a:srgbClr val="000000"/>
                      </a:solidFill>
                      <a:latin typeface="Times New Roman" pitchFamily="18" charset="0"/>
                      <a:cs typeface="Times New Roman" pitchFamily="18" charset="0"/>
                    </a:rPr>
                    <a:t> </a:t>
                  </a:r>
                </a:p>
                <a:p>
                  <a:pPr defTabSz="914400" eaLnBrk="0" fontAlgn="base" hangingPunct="0">
                    <a:spcBef>
                      <a:spcPct val="0"/>
                    </a:spcBef>
                    <a:spcAft>
                      <a:spcPct val="0"/>
                    </a:spcAft>
                  </a:pPr>
                  <a:endParaRPr lang="en-GB" sz="2400">
                    <a:solidFill>
                      <a:srgbClr val="000000"/>
                    </a:solidFill>
                    <a:latin typeface="Times New Roman" pitchFamily="18" charset="0"/>
                  </a:endParaRPr>
                </a:p>
              </p:txBody>
            </p:sp>
            <p:sp>
              <p:nvSpPr>
                <p:cNvPr id="36097" name="Rectangle 257"/>
                <p:cNvSpPr>
                  <a:spLocks noChangeArrowheads="1"/>
                </p:cNvSpPr>
                <p:nvPr/>
              </p:nvSpPr>
              <p:spPr bwMode="auto">
                <a:xfrm>
                  <a:off x="0" y="0"/>
                  <a:ext cx="1031" cy="596"/>
                </a:xfrm>
                <a:prstGeom prst="rect">
                  <a:avLst/>
                </a:prstGeom>
                <a:noFill/>
                <a:ln w="7">
                  <a:solidFill>
                    <a:srgbClr val="A0A0A0"/>
                  </a:solidFill>
                  <a:miter lim="800000"/>
                  <a:headEnd/>
                  <a:tailEnd/>
                </a:ln>
                <a:effectLst/>
              </p:spPr>
              <p:txBody>
                <a:bodyPr/>
                <a:lstStyle/>
                <a:p>
                  <a:pPr defTabSz="914400" fontAlgn="base">
                    <a:spcBef>
                      <a:spcPct val="0"/>
                    </a:spcBef>
                    <a:spcAft>
                      <a:spcPct val="0"/>
                    </a:spcAft>
                  </a:pPr>
                  <a:endParaRPr lang="en-GB" sz="4000" b="1">
                    <a:solidFill>
                      <a:srgbClr val="000000"/>
                    </a:solidFill>
                    <a:latin typeface="Times New Roman" pitchFamily="18" charset="0"/>
                  </a:endParaRPr>
                </a:p>
              </p:txBody>
            </p:sp>
          </p:grpSp>
          <p:grpSp>
            <p:nvGrpSpPr>
              <p:cNvPr id="36100" name="Group 260"/>
              <p:cNvGrpSpPr>
                <a:grpSpLocks/>
              </p:cNvGrpSpPr>
              <p:nvPr/>
            </p:nvGrpSpPr>
            <p:grpSpPr bwMode="auto">
              <a:xfrm>
                <a:off x="1031" y="0"/>
                <a:ext cx="1031" cy="596"/>
                <a:chOff x="1031" y="0"/>
                <a:chExt cx="1031" cy="596"/>
              </a:xfrm>
            </p:grpSpPr>
            <p:sp>
              <p:nvSpPr>
                <p:cNvPr id="36071" name="Rectangle 231"/>
                <p:cNvSpPr>
                  <a:spLocks noChangeArrowheads="1"/>
                </p:cNvSpPr>
                <p:nvPr/>
              </p:nvSpPr>
              <p:spPr bwMode="auto">
                <a:xfrm>
                  <a:off x="1074" y="0"/>
                  <a:ext cx="945" cy="596"/>
                </a:xfrm>
                <a:prstGeom prst="rect">
                  <a:avLst/>
                </a:prstGeom>
                <a:noFill/>
                <a:ln w="9525">
                  <a:noFill/>
                  <a:miter lim="800000"/>
                  <a:headEnd/>
                  <a:tailEnd/>
                </a:ln>
                <a:effectLst/>
              </p:spPr>
              <p:txBody>
                <a:bodyPr/>
                <a:lstStyle/>
                <a:p>
                  <a:pPr algn="ctr" defTabSz="914400" fontAlgn="base">
                    <a:spcBef>
                      <a:spcPct val="0"/>
                    </a:spcBef>
                    <a:spcAft>
                      <a:spcPct val="0"/>
                    </a:spcAft>
                  </a:pPr>
                  <a:r>
                    <a:rPr lang="en-GB" sz="1600">
                      <a:solidFill>
                        <a:srgbClr val="000000"/>
                      </a:solidFill>
                      <a:latin typeface="Comic Sans MS" pitchFamily="66" charset="0"/>
                      <a:cs typeface="Times New Roman" pitchFamily="18" charset="0"/>
                    </a:rPr>
                    <a:t>Career Planning</a:t>
                  </a:r>
                  <a:endParaRPr lang="en-GB" sz="1200">
                    <a:solidFill>
                      <a:srgbClr val="000000"/>
                    </a:solidFill>
                    <a:latin typeface="Times New Roman" pitchFamily="18" charset="0"/>
                    <a:cs typeface="Times New Roman" pitchFamily="18" charset="0"/>
                  </a:endParaRPr>
                </a:p>
                <a:p>
                  <a:pPr algn="ctr" defTabSz="914400" eaLnBrk="0" fontAlgn="base" hangingPunct="0">
                    <a:spcBef>
                      <a:spcPct val="0"/>
                    </a:spcBef>
                    <a:spcAft>
                      <a:spcPct val="0"/>
                    </a:spcAft>
                  </a:pPr>
                  <a:endParaRPr lang="en-GB" sz="2400">
                    <a:solidFill>
                      <a:srgbClr val="000000"/>
                    </a:solidFill>
                    <a:latin typeface="Times New Roman" pitchFamily="18" charset="0"/>
                  </a:endParaRPr>
                </a:p>
              </p:txBody>
            </p:sp>
            <p:sp>
              <p:nvSpPr>
                <p:cNvPr id="36099" name="Rectangle 259"/>
                <p:cNvSpPr>
                  <a:spLocks noChangeArrowheads="1"/>
                </p:cNvSpPr>
                <p:nvPr/>
              </p:nvSpPr>
              <p:spPr bwMode="auto">
                <a:xfrm>
                  <a:off x="1031" y="0"/>
                  <a:ext cx="1031" cy="596"/>
                </a:xfrm>
                <a:prstGeom prst="rect">
                  <a:avLst/>
                </a:prstGeom>
                <a:noFill/>
                <a:ln w="7">
                  <a:solidFill>
                    <a:srgbClr val="A0A0A0"/>
                  </a:solidFill>
                  <a:miter lim="800000"/>
                  <a:headEnd/>
                  <a:tailEnd/>
                </a:ln>
                <a:effectLst/>
              </p:spPr>
              <p:txBody>
                <a:bodyPr/>
                <a:lstStyle/>
                <a:p>
                  <a:pPr defTabSz="914400" fontAlgn="base">
                    <a:spcBef>
                      <a:spcPct val="0"/>
                    </a:spcBef>
                    <a:spcAft>
                      <a:spcPct val="0"/>
                    </a:spcAft>
                  </a:pPr>
                  <a:endParaRPr lang="en-GB" sz="4000" b="1">
                    <a:solidFill>
                      <a:srgbClr val="000000"/>
                    </a:solidFill>
                    <a:latin typeface="Times New Roman" pitchFamily="18" charset="0"/>
                  </a:endParaRPr>
                </a:p>
              </p:txBody>
            </p:sp>
          </p:grpSp>
          <p:grpSp>
            <p:nvGrpSpPr>
              <p:cNvPr id="36102" name="Group 262"/>
              <p:cNvGrpSpPr>
                <a:grpSpLocks/>
              </p:cNvGrpSpPr>
              <p:nvPr/>
            </p:nvGrpSpPr>
            <p:grpSpPr bwMode="auto">
              <a:xfrm>
                <a:off x="2062" y="0"/>
                <a:ext cx="1031" cy="596"/>
                <a:chOff x="2062" y="0"/>
                <a:chExt cx="1031" cy="596"/>
              </a:xfrm>
            </p:grpSpPr>
            <p:sp>
              <p:nvSpPr>
                <p:cNvPr id="36072" name="Rectangle 232"/>
                <p:cNvSpPr>
                  <a:spLocks noChangeArrowheads="1"/>
                </p:cNvSpPr>
                <p:nvPr/>
              </p:nvSpPr>
              <p:spPr bwMode="auto">
                <a:xfrm>
                  <a:off x="2105" y="0"/>
                  <a:ext cx="945" cy="596"/>
                </a:xfrm>
                <a:prstGeom prst="rect">
                  <a:avLst/>
                </a:prstGeom>
                <a:noFill/>
                <a:ln w="9525">
                  <a:noFill/>
                  <a:miter lim="800000"/>
                  <a:headEnd/>
                  <a:tailEnd/>
                </a:ln>
                <a:effectLst/>
              </p:spPr>
              <p:txBody>
                <a:bodyPr/>
                <a:lstStyle/>
                <a:p>
                  <a:pPr algn="ctr" defTabSz="914400" fontAlgn="base">
                    <a:spcBef>
                      <a:spcPct val="0"/>
                    </a:spcBef>
                    <a:spcAft>
                      <a:spcPct val="0"/>
                    </a:spcAft>
                  </a:pPr>
                  <a:r>
                    <a:rPr lang="en-GB" sz="1600">
                      <a:solidFill>
                        <a:srgbClr val="000000"/>
                      </a:solidFill>
                      <a:latin typeface="Comic Sans MS" pitchFamily="66" charset="0"/>
                      <a:cs typeface="Times New Roman" pitchFamily="18" charset="0"/>
                    </a:rPr>
                    <a:t>Job Search</a:t>
                  </a:r>
                  <a:endParaRPr lang="en-GB" sz="1200">
                    <a:solidFill>
                      <a:srgbClr val="000000"/>
                    </a:solidFill>
                    <a:latin typeface="Times New Roman" pitchFamily="18" charset="0"/>
                    <a:cs typeface="Times New Roman" pitchFamily="18" charset="0"/>
                  </a:endParaRPr>
                </a:p>
                <a:p>
                  <a:pPr algn="ctr" defTabSz="914400" eaLnBrk="0" fontAlgn="base" hangingPunct="0">
                    <a:spcBef>
                      <a:spcPct val="0"/>
                    </a:spcBef>
                    <a:spcAft>
                      <a:spcPct val="0"/>
                    </a:spcAft>
                  </a:pPr>
                  <a:endParaRPr lang="en-GB" sz="2400">
                    <a:solidFill>
                      <a:srgbClr val="000000"/>
                    </a:solidFill>
                    <a:latin typeface="Times New Roman" pitchFamily="18" charset="0"/>
                  </a:endParaRPr>
                </a:p>
              </p:txBody>
            </p:sp>
            <p:sp>
              <p:nvSpPr>
                <p:cNvPr id="36101" name="Rectangle 261"/>
                <p:cNvSpPr>
                  <a:spLocks noChangeArrowheads="1"/>
                </p:cNvSpPr>
                <p:nvPr/>
              </p:nvSpPr>
              <p:spPr bwMode="auto">
                <a:xfrm>
                  <a:off x="2062" y="0"/>
                  <a:ext cx="1031" cy="596"/>
                </a:xfrm>
                <a:prstGeom prst="rect">
                  <a:avLst/>
                </a:prstGeom>
                <a:noFill/>
                <a:ln w="7">
                  <a:solidFill>
                    <a:srgbClr val="A0A0A0"/>
                  </a:solidFill>
                  <a:miter lim="800000"/>
                  <a:headEnd/>
                  <a:tailEnd/>
                </a:ln>
                <a:effectLst/>
              </p:spPr>
              <p:txBody>
                <a:bodyPr/>
                <a:lstStyle/>
                <a:p>
                  <a:pPr defTabSz="914400" fontAlgn="base">
                    <a:spcBef>
                      <a:spcPct val="0"/>
                    </a:spcBef>
                    <a:spcAft>
                      <a:spcPct val="0"/>
                    </a:spcAft>
                  </a:pPr>
                  <a:endParaRPr lang="en-GB" sz="4000" b="1">
                    <a:solidFill>
                      <a:srgbClr val="000000"/>
                    </a:solidFill>
                    <a:latin typeface="Times New Roman" pitchFamily="18" charset="0"/>
                  </a:endParaRPr>
                </a:p>
              </p:txBody>
            </p:sp>
          </p:grpSp>
          <p:grpSp>
            <p:nvGrpSpPr>
              <p:cNvPr id="36104" name="Group 264"/>
              <p:cNvGrpSpPr>
                <a:grpSpLocks/>
              </p:cNvGrpSpPr>
              <p:nvPr/>
            </p:nvGrpSpPr>
            <p:grpSpPr bwMode="auto">
              <a:xfrm>
                <a:off x="3093" y="0"/>
                <a:ext cx="1031" cy="596"/>
                <a:chOff x="3093" y="0"/>
                <a:chExt cx="1031" cy="596"/>
              </a:xfrm>
            </p:grpSpPr>
            <p:sp>
              <p:nvSpPr>
                <p:cNvPr id="36073" name="Rectangle 233"/>
                <p:cNvSpPr>
                  <a:spLocks noChangeArrowheads="1"/>
                </p:cNvSpPr>
                <p:nvPr/>
              </p:nvSpPr>
              <p:spPr bwMode="auto">
                <a:xfrm>
                  <a:off x="3136" y="0"/>
                  <a:ext cx="945" cy="596"/>
                </a:xfrm>
                <a:prstGeom prst="rect">
                  <a:avLst/>
                </a:prstGeom>
                <a:noFill/>
                <a:ln w="9525">
                  <a:noFill/>
                  <a:miter lim="800000"/>
                  <a:headEnd/>
                  <a:tailEnd/>
                </a:ln>
                <a:effectLst/>
              </p:spPr>
              <p:txBody>
                <a:bodyPr/>
                <a:lstStyle/>
                <a:p>
                  <a:pPr algn="ctr" defTabSz="914400" fontAlgn="base">
                    <a:spcBef>
                      <a:spcPct val="0"/>
                    </a:spcBef>
                    <a:spcAft>
                      <a:spcPct val="0"/>
                    </a:spcAft>
                  </a:pPr>
                  <a:r>
                    <a:rPr lang="en-GB" sz="1600">
                      <a:solidFill>
                        <a:srgbClr val="000000"/>
                      </a:solidFill>
                      <a:latin typeface="Comic Sans MS" pitchFamily="66" charset="0"/>
                      <a:cs typeface="Times New Roman" pitchFamily="18" charset="0"/>
                    </a:rPr>
                    <a:t>Written</a:t>
                  </a:r>
                  <a:endParaRPr lang="en-GB" sz="1200">
                    <a:solidFill>
                      <a:srgbClr val="000000"/>
                    </a:solidFill>
                    <a:latin typeface="Times New Roman" pitchFamily="18" charset="0"/>
                    <a:cs typeface="Times New Roman" pitchFamily="18" charset="0"/>
                  </a:endParaRPr>
                </a:p>
                <a:p>
                  <a:pPr algn="ctr" defTabSz="914400" eaLnBrk="0" fontAlgn="base" hangingPunct="0">
                    <a:spcBef>
                      <a:spcPct val="0"/>
                    </a:spcBef>
                    <a:spcAft>
                      <a:spcPct val="0"/>
                    </a:spcAft>
                  </a:pPr>
                  <a:r>
                    <a:rPr lang="en-GB" sz="1600">
                      <a:solidFill>
                        <a:srgbClr val="000000"/>
                      </a:solidFill>
                      <a:latin typeface="Comic Sans MS" pitchFamily="66" charset="0"/>
                      <a:cs typeface="Times New Roman" pitchFamily="18" charset="0"/>
                    </a:rPr>
                    <a:t>Application</a:t>
                  </a:r>
                  <a:endParaRPr lang="en-GB" sz="1200">
                    <a:solidFill>
                      <a:srgbClr val="000000"/>
                    </a:solidFill>
                    <a:latin typeface="Times New Roman" pitchFamily="18" charset="0"/>
                    <a:cs typeface="Times New Roman" pitchFamily="18" charset="0"/>
                  </a:endParaRPr>
                </a:p>
                <a:p>
                  <a:pPr algn="ctr" defTabSz="914400" eaLnBrk="0" fontAlgn="base" hangingPunct="0">
                    <a:spcBef>
                      <a:spcPct val="0"/>
                    </a:spcBef>
                    <a:spcAft>
                      <a:spcPct val="0"/>
                    </a:spcAft>
                  </a:pPr>
                  <a:endParaRPr lang="en-GB" sz="2400">
                    <a:solidFill>
                      <a:srgbClr val="000000"/>
                    </a:solidFill>
                    <a:latin typeface="Times New Roman" pitchFamily="18" charset="0"/>
                  </a:endParaRPr>
                </a:p>
              </p:txBody>
            </p:sp>
            <p:sp>
              <p:nvSpPr>
                <p:cNvPr id="36103" name="Rectangle 263"/>
                <p:cNvSpPr>
                  <a:spLocks noChangeArrowheads="1"/>
                </p:cNvSpPr>
                <p:nvPr/>
              </p:nvSpPr>
              <p:spPr bwMode="auto">
                <a:xfrm>
                  <a:off x="3093" y="0"/>
                  <a:ext cx="1031" cy="596"/>
                </a:xfrm>
                <a:prstGeom prst="rect">
                  <a:avLst/>
                </a:prstGeom>
                <a:noFill/>
                <a:ln w="7">
                  <a:solidFill>
                    <a:srgbClr val="A0A0A0"/>
                  </a:solidFill>
                  <a:miter lim="800000"/>
                  <a:headEnd/>
                  <a:tailEnd/>
                </a:ln>
                <a:effectLst/>
              </p:spPr>
              <p:txBody>
                <a:bodyPr/>
                <a:lstStyle/>
                <a:p>
                  <a:pPr defTabSz="914400" fontAlgn="base">
                    <a:spcBef>
                      <a:spcPct val="0"/>
                    </a:spcBef>
                    <a:spcAft>
                      <a:spcPct val="0"/>
                    </a:spcAft>
                  </a:pPr>
                  <a:endParaRPr lang="en-GB" sz="4000" b="1">
                    <a:solidFill>
                      <a:srgbClr val="000000"/>
                    </a:solidFill>
                    <a:latin typeface="Times New Roman" pitchFamily="18" charset="0"/>
                  </a:endParaRPr>
                </a:p>
              </p:txBody>
            </p:sp>
          </p:grpSp>
          <p:grpSp>
            <p:nvGrpSpPr>
              <p:cNvPr id="36106" name="Group 266"/>
              <p:cNvGrpSpPr>
                <a:grpSpLocks/>
              </p:cNvGrpSpPr>
              <p:nvPr/>
            </p:nvGrpSpPr>
            <p:grpSpPr bwMode="auto">
              <a:xfrm>
                <a:off x="4124" y="0"/>
                <a:ext cx="1031" cy="596"/>
                <a:chOff x="4124" y="0"/>
                <a:chExt cx="1031" cy="596"/>
              </a:xfrm>
            </p:grpSpPr>
            <p:sp>
              <p:nvSpPr>
                <p:cNvPr id="36074" name="Rectangle 234"/>
                <p:cNvSpPr>
                  <a:spLocks noChangeArrowheads="1"/>
                </p:cNvSpPr>
                <p:nvPr/>
              </p:nvSpPr>
              <p:spPr bwMode="auto">
                <a:xfrm>
                  <a:off x="4167" y="0"/>
                  <a:ext cx="945" cy="596"/>
                </a:xfrm>
                <a:prstGeom prst="rect">
                  <a:avLst/>
                </a:prstGeom>
                <a:noFill/>
                <a:ln w="9525">
                  <a:noFill/>
                  <a:miter lim="800000"/>
                  <a:headEnd/>
                  <a:tailEnd/>
                </a:ln>
                <a:effectLst/>
              </p:spPr>
              <p:txBody>
                <a:bodyPr/>
                <a:lstStyle/>
                <a:p>
                  <a:pPr algn="ctr" defTabSz="914400" fontAlgn="base">
                    <a:spcBef>
                      <a:spcPct val="0"/>
                    </a:spcBef>
                    <a:spcAft>
                      <a:spcPct val="0"/>
                    </a:spcAft>
                  </a:pPr>
                  <a:r>
                    <a:rPr lang="en-GB" sz="1600">
                      <a:solidFill>
                        <a:srgbClr val="000000"/>
                      </a:solidFill>
                      <a:latin typeface="Comic Sans MS" pitchFamily="66" charset="0"/>
                      <a:cs typeface="Times New Roman" pitchFamily="18" charset="0"/>
                    </a:rPr>
                    <a:t>Selection</a:t>
                  </a:r>
                  <a:endParaRPr lang="en-GB" sz="1200">
                    <a:solidFill>
                      <a:srgbClr val="000000"/>
                    </a:solidFill>
                    <a:latin typeface="Times New Roman" pitchFamily="18" charset="0"/>
                    <a:cs typeface="Times New Roman" pitchFamily="18" charset="0"/>
                  </a:endParaRPr>
                </a:p>
                <a:p>
                  <a:pPr algn="ctr" defTabSz="914400" eaLnBrk="0" fontAlgn="base" hangingPunct="0">
                    <a:spcBef>
                      <a:spcPct val="0"/>
                    </a:spcBef>
                    <a:spcAft>
                      <a:spcPct val="0"/>
                    </a:spcAft>
                  </a:pPr>
                  <a:r>
                    <a:rPr lang="en-GB" sz="1600">
                      <a:solidFill>
                        <a:srgbClr val="000000"/>
                      </a:solidFill>
                      <a:latin typeface="Comic Sans MS" pitchFamily="66" charset="0"/>
                      <a:cs typeface="Times New Roman" pitchFamily="18" charset="0"/>
                    </a:rPr>
                    <a:t>Process</a:t>
                  </a:r>
                  <a:endParaRPr lang="en-GB" sz="1200">
                    <a:solidFill>
                      <a:srgbClr val="000000"/>
                    </a:solidFill>
                    <a:latin typeface="Times New Roman" pitchFamily="18" charset="0"/>
                    <a:cs typeface="Times New Roman" pitchFamily="18" charset="0"/>
                  </a:endParaRPr>
                </a:p>
                <a:p>
                  <a:pPr algn="ctr" defTabSz="914400" eaLnBrk="0" fontAlgn="base" hangingPunct="0">
                    <a:spcBef>
                      <a:spcPct val="0"/>
                    </a:spcBef>
                    <a:spcAft>
                      <a:spcPct val="0"/>
                    </a:spcAft>
                  </a:pPr>
                  <a:endParaRPr lang="en-GB" sz="2400">
                    <a:solidFill>
                      <a:srgbClr val="000000"/>
                    </a:solidFill>
                    <a:latin typeface="Times New Roman" pitchFamily="18" charset="0"/>
                  </a:endParaRPr>
                </a:p>
              </p:txBody>
            </p:sp>
            <p:sp>
              <p:nvSpPr>
                <p:cNvPr id="36105" name="Rectangle 265"/>
                <p:cNvSpPr>
                  <a:spLocks noChangeArrowheads="1"/>
                </p:cNvSpPr>
                <p:nvPr/>
              </p:nvSpPr>
              <p:spPr bwMode="auto">
                <a:xfrm>
                  <a:off x="4124" y="0"/>
                  <a:ext cx="1031" cy="596"/>
                </a:xfrm>
                <a:prstGeom prst="rect">
                  <a:avLst/>
                </a:prstGeom>
                <a:noFill/>
                <a:ln w="7">
                  <a:solidFill>
                    <a:srgbClr val="A0A0A0"/>
                  </a:solidFill>
                  <a:miter lim="800000"/>
                  <a:headEnd/>
                  <a:tailEnd/>
                </a:ln>
                <a:effectLst/>
              </p:spPr>
              <p:txBody>
                <a:bodyPr/>
                <a:lstStyle/>
                <a:p>
                  <a:pPr defTabSz="914400" fontAlgn="base">
                    <a:spcBef>
                      <a:spcPct val="0"/>
                    </a:spcBef>
                    <a:spcAft>
                      <a:spcPct val="0"/>
                    </a:spcAft>
                  </a:pPr>
                  <a:endParaRPr lang="en-GB" sz="4000" b="1">
                    <a:solidFill>
                      <a:srgbClr val="000000"/>
                    </a:solidFill>
                    <a:latin typeface="Times New Roman" pitchFamily="18" charset="0"/>
                  </a:endParaRPr>
                </a:p>
              </p:txBody>
            </p:sp>
          </p:grpSp>
          <p:grpSp>
            <p:nvGrpSpPr>
              <p:cNvPr id="36108" name="Group 268"/>
              <p:cNvGrpSpPr>
                <a:grpSpLocks/>
              </p:cNvGrpSpPr>
              <p:nvPr/>
            </p:nvGrpSpPr>
            <p:grpSpPr bwMode="auto">
              <a:xfrm>
                <a:off x="5155" y="0"/>
                <a:ext cx="1031" cy="596"/>
                <a:chOff x="5155" y="0"/>
                <a:chExt cx="1031" cy="596"/>
              </a:xfrm>
            </p:grpSpPr>
            <p:sp>
              <p:nvSpPr>
                <p:cNvPr id="36075" name="Rectangle 235"/>
                <p:cNvSpPr>
                  <a:spLocks noChangeArrowheads="1"/>
                </p:cNvSpPr>
                <p:nvPr/>
              </p:nvSpPr>
              <p:spPr bwMode="auto">
                <a:xfrm>
                  <a:off x="5198" y="0"/>
                  <a:ext cx="945" cy="596"/>
                </a:xfrm>
                <a:prstGeom prst="rect">
                  <a:avLst/>
                </a:prstGeom>
                <a:noFill/>
                <a:ln w="9525">
                  <a:noFill/>
                  <a:miter lim="800000"/>
                  <a:headEnd/>
                  <a:tailEnd/>
                </a:ln>
                <a:effectLst/>
              </p:spPr>
              <p:txBody>
                <a:bodyPr/>
                <a:lstStyle/>
                <a:p>
                  <a:pPr algn="ctr" defTabSz="914400" fontAlgn="base">
                    <a:spcBef>
                      <a:spcPct val="0"/>
                    </a:spcBef>
                    <a:spcAft>
                      <a:spcPct val="0"/>
                    </a:spcAft>
                  </a:pPr>
                  <a:r>
                    <a:rPr lang="en-GB" sz="1600">
                      <a:solidFill>
                        <a:srgbClr val="000000"/>
                      </a:solidFill>
                      <a:latin typeface="Comic Sans MS" pitchFamily="66" charset="0"/>
                      <a:cs typeface="Times New Roman" pitchFamily="18" charset="0"/>
                    </a:rPr>
                    <a:t>Pro-active</a:t>
                  </a:r>
                  <a:endParaRPr lang="en-GB" sz="1200">
                    <a:solidFill>
                      <a:srgbClr val="000000"/>
                    </a:solidFill>
                    <a:latin typeface="Times New Roman" pitchFamily="18" charset="0"/>
                    <a:cs typeface="Times New Roman" pitchFamily="18" charset="0"/>
                  </a:endParaRPr>
                </a:p>
                <a:p>
                  <a:pPr algn="ctr" defTabSz="914400" eaLnBrk="0" fontAlgn="base" hangingPunct="0">
                    <a:spcBef>
                      <a:spcPct val="0"/>
                    </a:spcBef>
                    <a:spcAft>
                      <a:spcPct val="0"/>
                    </a:spcAft>
                  </a:pPr>
                  <a:r>
                    <a:rPr lang="en-GB" sz="1600">
                      <a:solidFill>
                        <a:srgbClr val="000000"/>
                      </a:solidFill>
                      <a:latin typeface="Comic Sans MS" pitchFamily="66" charset="0"/>
                      <a:cs typeface="Times New Roman" pitchFamily="18" charset="0"/>
                    </a:rPr>
                    <a:t>Follow-up</a:t>
                  </a:r>
                  <a:endParaRPr lang="en-GB" sz="1200">
                    <a:solidFill>
                      <a:srgbClr val="000000"/>
                    </a:solidFill>
                    <a:latin typeface="Times New Roman" pitchFamily="18" charset="0"/>
                    <a:cs typeface="Times New Roman" pitchFamily="18" charset="0"/>
                  </a:endParaRPr>
                </a:p>
                <a:p>
                  <a:pPr algn="ctr" defTabSz="914400" eaLnBrk="0" fontAlgn="base" hangingPunct="0">
                    <a:spcBef>
                      <a:spcPct val="0"/>
                    </a:spcBef>
                    <a:spcAft>
                      <a:spcPct val="0"/>
                    </a:spcAft>
                  </a:pPr>
                  <a:endParaRPr lang="en-GB" sz="2400">
                    <a:solidFill>
                      <a:srgbClr val="000000"/>
                    </a:solidFill>
                    <a:latin typeface="Times New Roman" pitchFamily="18" charset="0"/>
                  </a:endParaRPr>
                </a:p>
              </p:txBody>
            </p:sp>
            <p:sp>
              <p:nvSpPr>
                <p:cNvPr id="36107" name="Rectangle 267"/>
                <p:cNvSpPr>
                  <a:spLocks noChangeArrowheads="1"/>
                </p:cNvSpPr>
                <p:nvPr/>
              </p:nvSpPr>
              <p:spPr bwMode="auto">
                <a:xfrm>
                  <a:off x="5155" y="0"/>
                  <a:ext cx="1031" cy="596"/>
                </a:xfrm>
                <a:prstGeom prst="rect">
                  <a:avLst/>
                </a:prstGeom>
                <a:noFill/>
                <a:ln w="7">
                  <a:solidFill>
                    <a:srgbClr val="A0A0A0"/>
                  </a:solidFill>
                  <a:miter lim="800000"/>
                  <a:headEnd/>
                  <a:tailEnd/>
                </a:ln>
                <a:effectLst/>
              </p:spPr>
              <p:txBody>
                <a:bodyPr/>
                <a:lstStyle/>
                <a:p>
                  <a:pPr defTabSz="914400" fontAlgn="base">
                    <a:spcBef>
                      <a:spcPct val="0"/>
                    </a:spcBef>
                    <a:spcAft>
                      <a:spcPct val="0"/>
                    </a:spcAft>
                  </a:pPr>
                  <a:endParaRPr lang="en-GB" sz="4000" b="1">
                    <a:solidFill>
                      <a:srgbClr val="000000"/>
                    </a:solidFill>
                    <a:latin typeface="Times New Roman" pitchFamily="18" charset="0"/>
                  </a:endParaRPr>
                </a:p>
              </p:txBody>
            </p:sp>
          </p:grpSp>
          <p:grpSp>
            <p:nvGrpSpPr>
              <p:cNvPr id="36110" name="Group 270"/>
              <p:cNvGrpSpPr>
                <a:grpSpLocks/>
              </p:cNvGrpSpPr>
              <p:nvPr/>
            </p:nvGrpSpPr>
            <p:grpSpPr bwMode="auto">
              <a:xfrm>
                <a:off x="0" y="596"/>
                <a:ext cx="1031" cy="777"/>
                <a:chOff x="0" y="596"/>
                <a:chExt cx="1031" cy="777"/>
              </a:xfrm>
            </p:grpSpPr>
            <p:sp>
              <p:nvSpPr>
                <p:cNvPr id="36076" name="Rectangle 236"/>
                <p:cNvSpPr>
                  <a:spLocks noChangeArrowheads="1"/>
                </p:cNvSpPr>
                <p:nvPr/>
              </p:nvSpPr>
              <p:spPr bwMode="auto">
                <a:xfrm>
                  <a:off x="43" y="596"/>
                  <a:ext cx="945" cy="777"/>
                </a:xfrm>
                <a:prstGeom prst="rect">
                  <a:avLst/>
                </a:prstGeom>
                <a:noFill/>
                <a:ln w="9525">
                  <a:noFill/>
                  <a:miter lim="800000"/>
                  <a:headEnd/>
                  <a:tailEnd/>
                </a:ln>
                <a:effectLst/>
              </p:spPr>
              <p:txBody>
                <a:bodyPr/>
                <a:lstStyle/>
                <a:p>
                  <a:pPr algn="ctr" defTabSz="914400" fontAlgn="base">
                    <a:spcBef>
                      <a:spcPct val="0"/>
                    </a:spcBef>
                    <a:spcAft>
                      <a:spcPct val="0"/>
                    </a:spcAft>
                  </a:pPr>
                  <a:r>
                    <a:rPr lang="en-GB" sz="1200">
                      <a:solidFill>
                        <a:srgbClr val="000000"/>
                      </a:solidFill>
                      <a:latin typeface="Comic Sans MS" pitchFamily="66" charset="0"/>
                      <a:cs typeface="Times New Roman" pitchFamily="18" charset="0"/>
                    </a:rPr>
                    <a:t>Plant</a:t>
                  </a:r>
                  <a:endParaRPr lang="en-GB" sz="1200">
                    <a:solidFill>
                      <a:srgbClr val="000000"/>
                    </a:solidFill>
                    <a:latin typeface="Times New Roman" pitchFamily="18" charset="0"/>
                    <a:cs typeface="Times New Roman" pitchFamily="18" charset="0"/>
                  </a:endParaRPr>
                </a:p>
                <a:p>
                  <a:pPr algn="ctr" defTabSz="914400" eaLnBrk="0" fontAlgn="base" hangingPunct="0">
                    <a:spcBef>
                      <a:spcPct val="0"/>
                    </a:spcBef>
                    <a:spcAft>
                      <a:spcPct val="0"/>
                    </a:spcAft>
                  </a:pPr>
                  <a:r>
                    <a:rPr lang="en-GB" sz="1200">
                      <a:solidFill>
                        <a:srgbClr val="000000"/>
                      </a:solidFill>
                      <a:latin typeface="Comic Sans MS" pitchFamily="66" charset="0"/>
                      <a:cs typeface="Times New Roman" pitchFamily="18" charset="0"/>
                    </a:rPr>
                    <a:t> </a:t>
                  </a:r>
                  <a:endParaRPr lang="en-GB" sz="1200">
                    <a:solidFill>
                      <a:srgbClr val="000000"/>
                    </a:solidFill>
                    <a:latin typeface="Times New Roman" pitchFamily="18" charset="0"/>
                    <a:cs typeface="Times New Roman" pitchFamily="18" charset="0"/>
                  </a:endParaRPr>
                </a:p>
                <a:p>
                  <a:pPr algn="ctr" defTabSz="914400" eaLnBrk="0" fontAlgn="base" hangingPunct="0">
                    <a:spcBef>
                      <a:spcPct val="0"/>
                    </a:spcBef>
                    <a:spcAft>
                      <a:spcPct val="0"/>
                    </a:spcAft>
                  </a:pPr>
                  <a:r>
                    <a:rPr lang="en-GB" sz="1200">
                      <a:solidFill>
                        <a:srgbClr val="000000"/>
                      </a:solidFill>
                      <a:latin typeface="Times New Roman" pitchFamily="18" charset="0"/>
                      <a:cs typeface="Times New Roman" pitchFamily="18" charset="0"/>
                    </a:rPr>
                    <a:t> </a:t>
                  </a:r>
                </a:p>
                <a:p>
                  <a:pPr algn="ctr" defTabSz="914400" eaLnBrk="0" fontAlgn="base" hangingPunct="0">
                    <a:spcBef>
                      <a:spcPct val="0"/>
                    </a:spcBef>
                    <a:spcAft>
                      <a:spcPct val="0"/>
                    </a:spcAft>
                  </a:pPr>
                  <a:endParaRPr lang="en-GB" sz="2400">
                    <a:solidFill>
                      <a:srgbClr val="000000"/>
                    </a:solidFill>
                    <a:latin typeface="Times New Roman" pitchFamily="18" charset="0"/>
                  </a:endParaRPr>
                </a:p>
              </p:txBody>
            </p:sp>
            <p:sp>
              <p:nvSpPr>
                <p:cNvPr id="36109" name="Rectangle 269"/>
                <p:cNvSpPr>
                  <a:spLocks noChangeArrowheads="1"/>
                </p:cNvSpPr>
                <p:nvPr/>
              </p:nvSpPr>
              <p:spPr bwMode="auto">
                <a:xfrm>
                  <a:off x="0" y="596"/>
                  <a:ext cx="1031" cy="777"/>
                </a:xfrm>
                <a:prstGeom prst="rect">
                  <a:avLst/>
                </a:prstGeom>
                <a:noFill/>
                <a:ln w="7">
                  <a:solidFill>
                    <a:srgbClr val="A0A0A0"/>
                  </a:solidFill>
                  <a:miter lim="800000"/>
                  <a:headEnd/>
                  <a:tailEnd/>
                </a:ln>
                <a:effectLst/>
              </p:spPr>
              <p:txBody>
                <a:bodyPr/>
                <a:lstStyle/>
                <a:p>
                  <a:pPr defTabSz="914400" fontAlgn="base">
                    <a:spcBef>
                      <a:spcPct val="0"/>
                    </a:spcBef>
                    <a:spcAft>
                      <a:spcPct val="0"/>
                    </a:spcAft>
                  </a:pPr>
                  <a:endParaRPr lang="en-GB" sz="4000" b="1">
                    <a:solidFill>
                      <a:srgbClr val="000000"/>
                    </a:solidFill>
                    <a:latin typeface="Times New Roman" pitchFamily="18" charset="0"/>
                  </a:endParaRPr>
                </a:p>
              </p:txBody>
            </p:sp>
          </p:grpSp>
          <p:grpSp>
            <p:nvGrpSpPr>
              <p:cNvPr id="36112" name="Group 272"/>
              <p:cNvGrpSpPr>
                <a:grpSpLocks/>
              </p:cNvGrpSpPr>
              <p:nvPr/>
            </p:nvGrpSpPr>
            <p:grpSpPr bwMode="auto">
              <a:xfrm>
                <a:off x="1031" y="596"/>
                <a:ext cx="1031" cy="777"/>
                <a:chOff x="1031" y="596"/>
                <a:chExt cx="1031" cy="777"/>
              </a:xfrm>
            </p:grpSpPr>
            <p:sp>
              <p:nvSpPr>
                <p:cNvPr id="36078" name="Rectangle 238"/>
                <p:cNvSpPr>
                  <a:spLocks noChangeArrowheads="1"/>
                </p:cNvSpPr>
                <p:nvPr/>
              </p:nvSpPr>
              <p:spPr bwMode="auto">
                <a:xfrm>
                  <a:off x="1074" y="596"/>
                  <a:ext cx="945" cy="777"/>
                </a:xfrm>
                <a:prstGeom prst="rect">
                  <a:avLst/>
                </a:prstGeom>
                <a:noFill/>
                <a:ln w="9525">
                  <a:noFill/>
                  <a:miter lim="800000"/>
                  <a:headEnd/>
                  <a:tailEnd/>
                </a:ln>
                <a:effectLst/>
              </p:spPr>
              <p:txBody>
                <a:bodyPr/>
                <a:lstStyle/>
                <a:p>
                  <a:pPr defTabSz="914400" fontAlgn="base">
                    <a:spcBef>
                      <a:spcPct val="0"/>
                    </a:spcBef>
                    <a:spcAft>
                      <a:spcPct val="0"/>
                    </a:spcAft>
                  </a:pPr>
                  <a:r>
                    <a:rPr lang="en-GB" sz="1100">
                      <a:solidFill>
                        <a:srgbClr val="000000"/>
                      </a:solidFill>
                      <a:latin typeface="Times New Roman" pitchFamily="18" charset="0"/>
                    </a:rPr>
                    <a:t/>
                  </a:r>
                  <a:br>
                    <a:rPr lang="en-GB" sz="1100">
                      <a:solidFill>
                        <a:srgbClr val="000000"/>
                      </a:solidFill>
                      <a:latin typeface="Times New Roman" pitchFamily="18" charset="0"/>
                    </a:rPr>
                  </a:br>
                  <a:endParaRPr lang="en-GB" sz="1200">
                    <a:solidFill>
                      <a:srgbClr val="000000"/>
                    </a:solidFill>
                    <a:latin typeface="Times New Roman" pitchFamily="18" charset="0"/>
                    <a:cs typeface="Times New Roman" pitchFamily="18" charset="0"/>
                  </a:endParaRPr>
                </a:p>
                <a:p>
                  <a:pPr defTabSz="914400" eaLnBrk="0" fontAlgn="base" hangingPunct="0">
                    <a:spcBef>
                      <a:spcPct val="0"/>
                    </a:spcBef>
                    <a:spcAft>
                      <a:spcPct val="0"/>
                    </a:spcAft>
                  </a:pPr>
                  <a:r>
                    <a:rPr lang="en-GB" sz="1400">
                      <a:solidFill>
                        <a:srgbClr val="000000"/>
                      </a:solidFill>
                      <a:latin typeface="Comic Sans MS" pitchFamily="66" charset="0"/>
                      <a:cs typeface="Times New Roman" pitchFamily="18" charset="0"/>
                    </a:rPr>
                    <a:t>Strong on ideas</a:t>
                  </a:r>
                  <a:endParaRPr lang="en-GB" sz="1200">
                    <a:solidFill>
                      <a:srgbClr val="000000"/>
                    </a:solidFill>
                    <a:latin typeface="Times New Roman" pitchFamily="18" charset="0"/>
                    <a:cs typeface="Times New Roman" pitchFamily="18" charset="0"/>
                  </a:endParaRPr>
                </a:p>
                <a:p>
                  <a:pPr defTabSz="914400" eaLnBrk="0" fontAlgn="base" hangingPunct="0">
                    <a:spcBef>
                      <a:spcPct val="0"/>
                    </a:spcBef>
                    <a:spcAft>
                      <a:spcPct val="0"/>
                    </a:spcAft>
                  </a:pPr>
                  <a:r>
                    <a:rPr lang="en-GB" sz="1400">
                      <a:solidFill>
                        <a:srgbClr val="000000"/>
                      </a:solidFill>
                      <a:latin typeface="Comic Sans MS" pitchFamily="66" charset="0"/>
                      <a:cs typeface="Times New Roman" pitchFamily="18" charset="0"/>
                    </a:rPr>
                    <a:t>May lack focus</a:t>
                  </a:r>
                  <a:endParaRPr lang="en-GB" sz="1200">
                    <a:solidFill>
                      <a:srgbClr val="000000"/>
                    </a:solidFill>
                    <a:latin typeface="Times New Roman" pitchFamily="18" charset="0"/>
                    <a:cs typeface="Times New Roman" pitchFamily="18" charset="0"/>
                  </a:endParaRPr>
                </a:p>
                <a:p>
                  <a:pPr defTabSz="914400" eaLnBrk="0" fontAlgn="base" hangingPunct="0">
                    <a:spcBef>
                      <a:spcPct val="0"/>
                    </a:spcBef>
                    <a:spcAft>
                      <a:spcPct val="0"/>
                    </a:spcAft>
                  </a:pPr>
                  <a:endParaRPr lang="en-GB" sz="2400">
                    <a:solidFill>
                      <a:srgbClr val="000000"/>
                    </a:solidFill>
                    <a:latin typeface="Times New Roman" pitchFamily="18" charset="0"/>
                  </a:endParaRPr>
                </a:p>
              </p:txBody>
            </p:sp>
            <p:sp>
              <p:nvSpPr>
                <p:cNvPr id="36111" name="Rectangle 271"/>
                <p:cNvSpPr>
                  <a:spLocks noChangeArrowheads="1"/>
                </p:cNvSpPr>
                <p:nvPr/>
              </p:nvSpPr>
              <p:spPr bwMode="auto">
                <a:xfrm>
                  <a:off x="1031" y="596"/>
                  <a:ext cx="1031" cy="777"/>
                </a:xfrm>
                <a:prstGeom prst="rect">
                  <a:avLst/>
                </a:prstGeom>
                <a:noFill/>
                <a:ln w="7">
                  <a:solidFill>
                    <a:srgbClr val="A0A0A0"/>
                  </a:solidFill>
                  <a:miter lim="800000"/>
                  <a:headEnd/>
                  <a:tailEnd/>
                </a:ln>
                <a:effectLst/>
              </p:spPr>
              <p:txBody>
                <a:bodyPr/>
                <a:lstStyle/>
                <a:p>
                  <a:pPr defTabSz="914400" fontAlgn="base">
                    <a:spcBef>
                      <a:spcPct val="0"/>
                    </a:spcBef>
                    <a:spcAft>
                      <a:spcPct val="0"/>
                    </a:spcAft>
                  </a:pPr>
                  <a:endParaRPr lang="en-GB" sz="4000" b="1">
                    <a:solidFill>
                      <a:srgbClr val="000000"/>
                    </a:solidFill>
                    <a:latin typeface="Times New Roman" pitchFamily="18" charset="0"/>
                  </a:endParaRPr>
                </a:p>
              </p:txBody>
            </p:sp>
          </p:grpSp>
          <p:grpSp>
            <p:nvGrpSpPr>
              <p:cNvPr id="36114" name="Group 274"/>
              <p:cNvGrpSpPr>
                <a:grpSpLocks/>
              </p:cNvGrpSpPr>
              <p:nvPr/>
            </p:nvGrpSpPr>
            <p:grpSpPr bwMode="auto">
              <a:xfrm>
                <a:off x="2062" y="596"/>
                <a:ext cx="1031" cy="777"/>
                <a:chOff x="2062" y="596"/>
                <a:chExt cx="1031" cy="777"/>
              </a:xfrm>
            </p:grpSpPr>
            <p:sp>
              <p:nvSpPr>
                <p:cNvPr id="36079" name="Rectangle 239"/>
                <p:cNvSpPr>
                  <a:spLocks noChangeArrowheads="1"/>
                </p:cNvSpPr>
                <p:nvPr/>
              </p:nvSpPr>
              <p:spPr bwMode="auto">
                <a:xfrm>
                  <a:off x="2105" y="596"/>
                  <a:ext cx="945" cy="777"/>
                </a:xfrm>
                <a:prstGeom prst="rect">
                  <a:avLst/>
                </a:prstGeom>
                <a:noFill/>
                <a:ln w="9525">
                  <a:noFill/>
                  <a:miter lim="800000"/>
                  <a:headEnd/>
                  <a:tailEnd/>
                </a:ln>
                <a:effectLst/>
              </p:spPr>
              <p:txBody>
                <a:bodyPr/>
                <a:lstStyle/>
                <a:p>
                  <a:pPr defTabSz="914400" fontAlgn="base">
                    <a:spcBef>
                      <a:spcPct val="0"/>
                    </a:spcBef>
                    <a:spcAft>
                      <a:spcPct val="0"/>
                    </a:spcAft>
                  </a:pPr>
                  <a:r>
                    <a:rPr lang="en-GB" sz="1400">
                      <a:solidFill>
                        <a:srgbClr val="000000"/>
                      </a:solidFill>
                      <a:latin typeface="Comic Sans MS" pitchFamily="66" charset="0"/>
                      <a:cs typeface="Times New Roman" pitchFamily="18" charset="0"/>
                    </a:rPr>
                    <a:t>Research strong</a:t>
                  </a:r>
                  <a:endParaRPr lang="en-GB" sz="1200">
                    <a:solidFill>
                      <a:srgbClr val="000000"/>
                    </a:solidFill>
                    <a:latin typeface="Times New Roman" pitchFamily="18" charset="0"/>
                    <a:cs typeface="Times New Roman" pitchFamily="18" charset="0"/>
                  </a:endParaRPr>
                </a:p>
                <a:p>
                  <a:pPr defTabSz="914400" eaLnBrk="0" fontAlgn="base" hangingPunct="0">
                    <a:spcBef>
                      <a:spcPct val="0"/>
                    </a:spcBef>
                    <a:spcAft>
                      <a:spcPct val="0"/>
                    </a:spcAft>
                  </a:pPr>
                  <a:endParaRPr lang="en-GB" sz="2400">
                    <a:solidFill>
                      <a:srgbClr val="000000"/>
                    </a:solidFill>
                    <a:latin typeface="Times New Roman" pitchFamily="18" charset="0"/>
                  </a:endParaRPr>
                </a:p>
              </p:txBody>
            </p:sp>
            <p:sp>
              <p:nvSpPr>
                <p:cNvPr id="36113" name="Rectangle 273"/>
                <p:cNvSpPr>
                  <a:spLocks noChangeArrowheads="1"/>
                </p:cNvSpPr>
                <p:nvPr/>
              </p:nvSpPr>
              <p:spPr bwMode="auto">
                <a:xfrm>
                  <a:off x="2062" y="596"/>
                  <a:ext cx="1031" cy="777"/>
                </a:xfrm>
                <a:prstGeom prst="rect">
                  <a:avLst/>
                </a:prstGeom>
                <a:noFill/>
                <a:ln w="7">
                  <a:solidFill>
                    <a:srgbClr val="A0A0A0"/>
                  </a:solidFill>
                  <a:miter lim="800000"/>
                  <a:headEnd/>
                  <a:tailEnd/>
                </a:ln>
                <a:effectLst/>
              </p:spPr>
              <p:txBody>
                <a:bodyPr/>
                <a:lstStyle/>
                <a:p>
                  <a:pPr defTabSz="914400" fontAlgn="base">
                    <a:spcBef>
                      <a:spcPct val="0"/>
                    </a:spcBef>
                    <a:spcAft>
                      <a:spcPct val="0"/>
                    </a:spcAft>
                  </a:pPr>
                  <a:endParaRPr lang="en-GB" sz="4000" b="1">
                    <a:solidFill>
                      <a:srgbClr val="000000"/>
                    </a:solidFill>
                    <a:latin typeface="Times New Roman" pitchFamily="18" charset="0"/>
                  </a:endParaRPr>
                </a:p>
              </p:txBody>
            </p:sp>
          </p:grpSp>
          <p:grpSp>
            <p:nvGrpSpPr>
              <p:cNvPr id="36116" name="Group 276"/>
              <p:cNvGrpSpPr>
                <a:grpSpLocks/>
              </p:cNvGrpSpPr>
              <p:nvPr/>
            </p:nvGrpSpPr>
            <p:grpSpPr bwMode="auto">
              <a:xfrm>
                <a:off x="3093" y="596"/>
                <a:ext cx="1031" cy="777"/>
                <a:chOff x="3093" y="596"/>
                <a:chExt cx="1031" cy="777"/>
              </a:xfrm>
            </p:grpSpPr>
            <p:sp>
              <p:nvSpPr>
                <p:cNvPr id="36080" name="Rectangle 240"/>
                <p:cNvSpPr>
                  <a:spLocks noChangeArrowheads="1"/>
                </p:cNvSpPr>
                <p:nvPr/>
              </p:nvSpPr>
              <p:spPr bwMode="auto">
                <a:xfrm>
                  <a:off x="3136" y="596"/>
                  <a:ext cx="945" cy="777"/>
                </a:xfrm>
                <a:prstGeom prst="rect">
                  <a:avLst/>
                </a:prstGeom>
                <a:noFill/>
                <a:ln w="9525">
                  <a:noFill/>
                  <a:miter lim="800000"/>
                  <a:headEnd/>
                  <a:tailEnd/>
                </a:ln>
                <a:effectLst/>
              </p:spPr>
              <p:txBody>
                <a:bodyPr/>
                <a:lstStyle/>
                <a:p>
                  <a:pPr defTabSz="914400" fontAlgn="base">
                    <a:spcBef>
                      <a:spcPct val="0"/>
                    </a:spcBef>
                    <a:spcAft>
                      <a:spcPct val="0"/>
                    </a:spcAft>
                  </a:pPr>
                  <a:r>
                    <a:rPr lang="en-GB" sz="1200">
                      <a:solidFill>
                        <a:srgbClr val="000000"/>
                      </a:solidFill>
                      <a:latin typeface="Times New Roman" pitchFamily="18" charset="0"/>
                      <a:cs typeface="Times New Roman" pitchFamily="18" charset="0"/>
                    </a:rPr>
                    <a:t> </a:t>
                  </a:r>
                </a:p>
                <a:p>
                  <a:pPr defTabSz="914400" eaLnBrk="0" fontAlgn="base" hangingPunct="0">
                    <a:spcBef>
                      <a:spcPct val="0"/>
                    </a:spcBef>
                    <a:spcAft>
                      <a:spcPct val="0"/>
                    </a:spcAft>
                  </a:pPr>
                  <a:endParaRPr lang="en-GB" sz="2400">
                    <a:solidFill>
                      <a:srgbClr val="000000"/>
                    </a:solidFill>
                    <a:latin typeface="Times New Roman" pitchFamily="18" charset="0"/>
                  </a:endParaRPr>
                </a:p>
              </p:txBody>
            </p:sp>
            <p:sp>
              <p:nvSpPr>
                <p:cNvPr id="36115" name="Rectangle 275"/>
                <p:cNvSpPr>
                  <a:spLocks noChangeArrowheads="1"/>
                </p:cNvSpPr>
                <p:nvPr/>
              </p:nvSpPr>
              <p:spPr bwMode="auto">
                <a:xfrm>
                  <a:off x="3093" y="596"/>
                  <a:ext cx="1031" cy="777"/>
                </a:xfrm>
                <a:prstGeom prst="rect">
                  <a:avLst/>
                </a:prstGeom>
                <a:noFill/>
                <a:ln w="7">
                  <a:solidFill>
                    <a:srgbClr val="A0A0A0"/>
                  </a:solidFill>
                  <a:miter lim="800000"/>
                  <a:headEnd/>
                  <a:tailEnd/>
                </a:ln>
                <a:effectLst/>
              </p:spPr>
              <p:txBody>
                <a:bodyPr/>
                <a:lstStyle/>
                <a:p>
                  <a:pPr defTabSz="914400" fontAlgn="base">
                    <a:spcBef>
                      <a:spcPct val="0"/>
                    </a:spcBef>
                    <a:spcAft>
                      <a:spcPct val="0"/>
                    </a:spcAft>
                  </a:pPr>
                  <a:endParaRPr lang="en-GB" sz="4000" b="1">
                    <a:solidFill>
                      <a:srgbClr val="000000"/>
                    </a:solidFill>
                    <a:latin typeface="Times New Roman" pitchFamily="18" charset="0"/>
                  </a:endParaRPr>
                </a:p>
              </p:txBody>
            </p:sp>
          </p:grpSp>
          <p:grpSp>
            <p:nvGrpSpPr>
              <p:cNvPr id="36118" name="Group 278"/>
              <p:cNvGrpSpPr>
                <a:grpSpLocks/>
              </p:cNvGrpSpPr>
              <p:nvPr/>
            </p:nvGrpSpPr>
            <p:grpSpPr bwMode="auto">
              <a:xfrm>
                <a:off x="4124" y="596"/>
                <a:ext cx="1031" cy="777"/>
                <a:chOff x="4124" y="596"/>
                <a:chExt cx="1031" cy="777"/>
              </a:xfrm>
            </p:grpSpPr>
            <p:sp>
              <p:nvSpPr>
                <p:cNvPr id="36081" name="Rectangle 241"/>
                <p:cNvSpPr>
                  <a:spLocks noChangeArrowheads="1"/>
                </p:cNvSpPr>
                <p:nvPr/>
              </p:nvSpPr>
              <p:spPr bwMode="auto">
                <a:xfrm>
                  <a:off x="4167" y="596"/>
                  <a:ext cx="945" cy="777"/>
                </a:xfrm>
                <a:prstGeom prst="rect">
                  <a:avLst/>
                </a:prstGeom>
                <a:noFill/>
                <a:ln w="9525">
                  <a:noFill/>
                  <a:miter lim="800000"/>
                  <a:headEnd/>
                  <a:tailEnd/>
                </a:ln>
                <a:effectLst/>
              </p:spPr>
              <p:txBody>
                <a:bodyPr/>
                <a:lstStyle/>
                <a:p>
                  <a:pPr defTabSz="914400" fontAlgn="base">
                    <a:spcBef>
                      <a:spcPct val="0"/>
                    </a:spcBef>
                    <a:spcAft>
                      <a:spcPct val="0"/>
                    </a:spcAft>
                  </a:pPr>
                  <a:r>
                    <a:rPr lang="en-GB" sz="1200">
                      <a:solidFill>
                        <a:srgbClr val="000000"/>
                      </a:solidFill>
                      <a:latin typeface="Times New Roman" pitchFamily="18" charset="0"/>
                      <a:cs typeface="Times New Roman" pitchFamily="18" charset="0"/>
                    </a:rPr>
                    <a:t> </a:t>
                  </a:r>
                </a:p>
                <a:p>
                  <a:pPr defTabSz="914400" eaLnBrk="0" fontAlgn="base" hangingPunct="0">
                    <a:spcBef>
                      <a:spcPct val="0"/>
                    </a:spcBef>
                    <a:spcAft>
                      <a:spcPct val="0"/>
                    </a:spcAft>
                  </a:pPr>
                  <a:endParaRPr lang="en-GB" sz="2400">
                    <a:solidFill>
                      <a:srgbClr val="000000"/>
                    </a:solidFill>
                    <a:latin typeface="Times New Roman" pitchFamily="18" charset="0"/>
                  </a:endParaRPr>
                </a:p>
              </p:txBody>
            </p:sp>
            <p:sp>
              <p:nvSpPr>
                <p:cNvPr id="36117" name="Rectangle 277"/>
                <p:cNvSpPr>
                  <a:spLocks noChangeArrowheads="1"/>
                </p:cNvSpPr>
                <p:nvPr/>
              </p:nvSpPr>
              <p:spPr bwMode="auto">
                <a:xfrm>
                  <a:off x="4124" y="596"/>
                  <a:ext cx="1031" cy="777"/>
                </a:xfrm>
                <a:prstGeom prst="rect">
                  <a:avLst/>
                </a:prstGeom>
                <a:noFill/>
                <a:ln w="7">
                  <a:solidFill>
                    <a:srgbClr val="A0A0A0"/>
                  </a:solidFill>
                  <a:miter lim="800000"/>
                  <a:headEnd/>
                  <a:tailEnd/>
                </a:ln>
                <a:effectLst/>
              </p:spPr>
              <p:txBody>
                <a:bodyPr/>
                <a:lstStyle/>
                <a:p>
                  <a:pPr defTabSz="914400" fontAlgn="base">
                    <a:spcBef>
                      <a:spcPct val="0"/>
                    </a:spcBef>
                    <a:spcAft>
                      <a:spcPct val="0"/>
                    </a:spcAft>
                  </a:pPr>
                  <a:endParaRPr lang="en-GB" sz="4000" b="1">
                    <a:solidFill>
                      <a:srgbClr val="000000"/>
                    </a:solidFill>
                    <a:latin typeface="Times New Roman" pitchFamily="18" charset="0"/>
                  </a:endParaRPr>
                </a:p>
              </p:txBody>
            </p:sp>
          </p:grpSp>
          <p:grpSp>
            <p:nvGrpSpPr>
              <p:cNvPr id="36120" name="Group 280"/>
              <p:cNvGrpSpPr>
                <a:grpSpLocks/>
              </p:cNvGrpSpPr>
              <p:nvPr/>
            </p:nvGrpSpPr>
            <p:grpSpPr bwMode="auto">
              <a:xfrm>
                <a:off x="5155" y="596"/>
                <a:ext cx="1031" cy="777"/>
                <a:chOff x="5155" y="596"/>
                <a:chExt cx="1031" cy="777"/>
              </a:xfrm>
            </p:grpSpPr>
            <p:sp>
              <p:nvSpPr>
                <p:cNvPr id="36082" name="Rectangle 242"/>
                <p:cNvSpPr>
                  <a:spLocks noChangeArrowheads="1"/>
                </p:cNvSpPr>
                <p:nvPr/>
              </p:nvSpPr>
              <p:spPr bwMode="auto">
                <a:xfrm>
                  <a:off x="5198" y="596"/>
                  <a:ext cx="945" cy="777"/>
                </a:xfrm>
                <a:prstGeom prst="rect">
                  <a:avLst/>
                </a:prstGeom>
                <a:noFill/>
                <a:ln w="9525">
                  <a:noFill/>
                  <a:miter lim="800000"/>
                  <a:headEnd/>
                  <a:tailEnd/>
                </a:ln>
                <a:effectLst/>
              </p:spPr>
              <p:txBody>
                <a:bodyPr/>
                <a:lstStyle/>
                <a:p>
                  <a:pPr defTabSz="914400" fontAlgn="base">
                    <a:spcBef>
                      <a:spcPct val="0"/>
                    </a:spcBef>
                    <a:spcAft>
                      <a:spcPct val="0"/>
                    </a:spcAft>
                  </a:pPr>
                  <a:r>
                    <a:rPr lang="en-GB" sz="1200">
                      <a:solidFill>
                        <a:srgbClr val="000000"/>
                      </a:solidFill>
                      <a:latin typeface="Times New Roman" pitchFamily="18" charset="0"/>
                      <a:cs typeface="Times New Roman" pitchFamily="18" charset="0"/>
                    </a:rPr>
                    <a:t> </a:t>
                  </a:r>
                </a:p>
                <a:p>
                  <a:pPr defTabSz="914400" eaLnBrk="0" fontAlgn="base" hangingPunct="0">
                    <a:spcBef>
                      <a:spcPct val="0"/>
                    </a:spcBef>
                    <a:spcAft>
                      <a:spcPct val="0"/>
                    </a:spcAft>
                  </a:pPr>
                  <a:endParaRPr lang="en-GB" sz="2400">
                    <a:solidFill>
                      <a:srgbClr val="000000"/>
                    </a:solidFill>
                    <a:latin typeface="Times New Roman" pitchFamily="18" charset="0"/>
                  </a:endParaRPr>
                </a:p>
              </p:txBody>
            </p:sp>
            <p:sp>
              <p:nvSpPr>
                <p:cNvPr id="36119" name="Rectangle 279"/>
                <p:cNvSpPr>
                  <a:spLocks noChangeArrowheads="1"/>
                </p:cNvSpPr>
                <p:nvPr/>
              </p:nvSpPr>
              <p:spPr bwMode="auto">
                <a:xfrm>
                  <a:off x="5155" y="596"/>
                  <a:ext cx="1031" cy="777"/>
                </a:xfrm>
                <a:prstGeom prst="rect">
                  <a:avLst/>
                </a:prstGeom>
                <a:noFill/>
                <a:ln w="7">
                  <a:solidFill>
                    <a:srgbClr val="A0A0A0"/>
                  </a:solidFill>
                  <a:miter lim="800000"/>
                  <a:headEnd/>
                  <a:tailEnd/>
                </a:ln>
                <a:effectLst/>
              </p:spPr>
              <p:txBody>
                <a:bodyPr/>
                <a:lstStyle/>
                <a:p>
                  <a:pPr defTabSz="914400" fontAlgn="base">
                    <a:spcBef>
                      <a:spcPct val="0"/>
                    </a:spcBef>
                    <a:spcAft>
                      <a:spcPct val="0"/>
                    </a:spcAft>
                  </a:pPr>
                  <a:endParaRPr lang="en-GB" sz="4000" b="1">
                    <a:solidFill>
                      <a:srgbClr val="000000"/>
                    </a:solidFill>
                    <a:latin typeface="Times New Roman" pitchFamily="18" charset="0"/>
                  </a:endParaRPr>
                </a:p>
              </p:txBody>
            </p:sp>
          </p:grpSp>
          <p:grpSp>
            <p:nvGrpSpPr>
              <p:cNvPr id="36122" name="Group 282"/>
              <p:cNvGrpSpPr>
                <a:grpSpLocks/>
              </p:cNvGrpSpPr>
              <p:nvPr/>
            </p:nvGrpSpPr>
            <p:grpSpPr bwMode="auto">
              <a:xfrm>
                <a:off x="0" y="1373"/>
                <a:ext cx="1031" cy="633"/>
                <a:chOff x="0" y="1373"/>
                <a:chExt cx="1031" cy="633"/>
              </a:xfrm>
            </p:grpSpPr>
            <p:sp>
              <p:nvSpPr>
                <p:cNvPr id="36083" name="Rectangle 243"/>
                <p:cNvSpPr>
                  <a:spLocks noChangeArrowheads="1"/>
                </p:cNvSpPr>
                <p:nvPr/>
              </p:nvSpPr>
              <p:spPr bwMode="auto">
                <a:xfrm>
                  <a:off x="43" y="1373"/>
                  <a:ext cx="945" cy="633"/>
                </a:xfrm>
                <a:prstGeom prst="rect">
                  <a:avLst/>
                </a:prstGeom>
                <a:noFill/>
                <a:ln w="9525">
                  <a:noFill/>
                  <a:miter lim="800000"/>
                  <a:headEnd/>
                  <a:tailEnd/>
                </a:ln>
                <a:effectLst/>
              </p:spPr>
              <p:txBody>
                <a:bodyPr/>
                <a:lstStyle/>
                <a:p>
                  <a:pPr algn="ctr" defTabSz="914400" fontAlgn="base">
                    <a:spcBef>
                      <a:spcPct val="0"/>
                    </a:spcBef>
                    <a:spcAft>
                      <a:spcPct val="0"/>
                    </a:spcAft>
                  </a:pPr>
                  <a:r>
                    <a:rPr lang="en-GB" sz="1200">
                      <a:solidFill>
                        <a:srgbClr val="000000"/>
                      </a:solidFill>
                      <a:latin typeface="Comic Sans MS" pitchFamily="66" charset="0"/>
                      <a:cs typeface="Times New Roman" pitchFamily="18" charset="0"/>
                    </a:rPr>
                    <a:t> </a:t>
                  </a:r>
                  <a:endParaRPr lang="en-GB" sz="1200">
                    <a:solidFill>
                      <a:srgbClr val="000000"/>
                    </a:solidFill>
                    <a:latin typeface="Times New Roman" pitchFamily="18" charset="0"/>
                    <a:cs typeface="Times New Roman" pitchFamily="18" charset="0"/>
                  </a:endParaRPr>
                </a:p>
                <a:p>
                  <a:pPr algn="ctr" defTabSz="914400" eaLnBrk="0" fontAlgn="base" hangingPunct="0">
                    <a:spcBef>
                      <a:spcPct val="0"/>
                    </a:spcBef>
                    <a:spcAft>
                      <a:spcPct val="0"/>
                    </a:spcAft>
                  </a:pPr>
                  <a:r>
                    <a:rPr lang="en-GB" sz="1200">
                      <a:solidFill>
                        <a:srgbClr val="000000"/>
                      </a:solidFill>
                      <a:latin typeface="Comic Sans MS" pitchFamily="66" charset="0"/>
                      <a:cs typeface="Times New Roman" pitchFamily="18" charset="0"/>
                    </a:rPr>
                    <a:t> </a:t>
                  </a:r>
                  <a:endParaRPr lang="en-GB" sz="1200">
                    <a:solidFill>
                      <a:srgbClr val="000000"/>
                    </a:solidFill>
                    <a:latin typeface="Times New Roman" pitchFamily="18" charset="0"/>
                    <a:cs typeface="Times New Roman" pitchFamily="18" charset="0"/>
                  </a:endParaRPr>
                </a:p>
                <a:p>
                  <a:pPr algn="ctr" defTabSz="914400" eaLnBrk="0" fontAlgn="base" hangingPunct="0">
                    <a:spcBef>
                      <a:spcPct val="0"/>
                    </a:spcBef>
                    <a:spcAft>
                      <a:spcPct val="0"/>
                    </a:spcAft>
                  </a:pPr>
                  <a:r>
                    <a:rPr lang="en-GB" sz="1200">
                      <a:solidFill>
                        <a:srgbClr val="000000"/>
                      </a:solidFill>
                      <a:latin typeface="Times New Roman" pitchFamily="18" charset="0"/>
                      <a:cs typeface="Times New Roman" pitchFamily="18" charset="0"/>
                    </a:rPr>
                    <a:t> </a:t>
                  </a:r>
                </a:p>
                <a:p>
                  <a:pPr algn="ctr" defTabSz="914400" eaLnBrk="0" fontAlgn="base" hangingPunct="0">
                    <a:spcBef>
                      <a:spcPct val="0"/>
                    </a:spcBef>
                    <a:spcAft>
                      <a:spcPct val="0"/>
                    </a:spcAft>
                  </a:pPr>
                  <a:endParaRPr lang="en-GB" sz="2400">
                    <a:solidFill>
                      <a:srgbClr val="000000"/>
                    </a:solidFill>
                    <a:latin typeface="Times New Roman" pitchFamily="18" charset="0"/>
                  </a:endParaRPr>
                </a:p>
              </p:txBody>
            </p:sp>
            <p:sp>
              <p:nvSpPr>
                <p:cNvPr id="36121" name="Rectangle 281"/>
                <p:cNvSpPr>
                  <a:spLocks noChangeArrowheads="1"/>
                </p:cNvSpPr>
                <p:nvPr/>
              </p:nvSpPr>
              <p:spPr bwMode="auto">
                <a:xfrm>
                  <a:off x="0" y="1373"/>
                  <a:ext cx="1031" cy="633"/>
                </a:xfrm>
                <a:prstGeom prst="rect">
                  <a:avLst/>
                </a:prstGeom>
                <a:noFill/>
                <a:ln w="7">
                  <a:solidFill>
                    <a:srgbClr val="A0A0A0"/>
                  </a:solidFill>
                  <a:miter lim="800000"/>
                  <a:headEnd/>
                  <a:tailEnd/>
                </a:ln>
                <a:effectLst/>
              </p:spPr>
              <p:txBody>
                <a:bodyPr/>
                <a:lstStyle/>
                <a:p>
                  <a:pPr defTabSz="914400" fontAlgn="base">
                    <a:spcBef>
                      <a:spcPct val="0"/>
                    </a:spcBef>
                    <a:spcAft>
                      <a:spcPct val="0"/>
                    </a:spcAft>
                  </a:pPr>
                  <a:endParaRPr lang="en-GB" sz="4000" b="1">
                    <a:solidFill>
                      <a:srgbClr val="000000"/>
                    </a:solidFill>
                    <a:latin typeface="Times New Roman" pitchFamily="18" charset="0"/>
                  </a:endParaRPr>
                </a:p>
              </p:txBody>
            </p:sp>
          </p:grpSp>
          <p:grpSp>
            <p:nvGrpSpPr>
              <p:cNvPr id="36124" name="Group 284"/>
              <p:cNvGrpSpPr>
                <a:grpSpLocks/>
              </p:cNvGrpSpPr>
              <p:nvPr/>
            </p:nvGrpSpPr>
            <p:grpSpPr bwMode="auto">
              <a:xfrm>
                <a:off x="1031" y="1373"/>
                <a:ext cx="1031" cy="633"/>
                <a:chOff x="1031" y="1373"/>
                <a:chExt cx="1031" cy="633"/>
              </a:xfrm>
            </p:grpSpPr>
            <p:sp>
              <p:nvSpPr>
                <p:cNvPr id="36085" name="Rectangle 245"/>
                <p:cNvSpPr>
                  <a:spLocks noChangeArrowheads="1"/>
                </p:cNvSpPr>
                <p:nvPr/>
              </p:nvSpPr>
              <p:spPr bwMode="auto">
                <a:xfrm>
                  <a:off x="1074" y="1373"/>
                  <a:ext cx="945" cy="633"/>
                </a:xfrm>
                <a:prstGeom prst="rect">
                  <a:avLst/>
                </a:prstGeom>
                <a:noFill/>
                <a:ln w="9525">
                  <a:noFill/>
                  <a:miter lim="800000"/>
                  <a:headEnd/>
                  <a:tailEnd/>
                </a:ln>
                <a:effectLst/>
              </p:spPr>
              <p:txBody>
                <a:bodyPr/>
                <a:lstStyle/>
                <a:p>
                  <a:pPr defTabSz="914400" fontAlgn="base">
                    <a:spcBef>
                      <a:spcPct val="0"/>
                    </a:spcBef>
                    <a:spcAft>
                      <a:spcPct val="0"/>
                    </a:spcAft>
                  </a:pPr>
                  <a:r>
                    <a:rPr lang="en-GB" sz="1200">
                      <a:solidFill>
                        <a:srgbClr val="000000"/>
                      </a:solidFill>
                      <a:latin typeface="Times New Roman" pitchFamily="18" charset="0"/>
                      <a:cs typeface="Times New Roman" pitchFamily="18" charset="0"/>
                    </a:rPr>
                    <a:t> </a:t>
                  </a:r>
                </a:p>
                <a:p>
                  <a:pPr defTabSz="914400" eaLnBrk="0" fontAlgn="base" hangingPunct="0">
                    <a:spcBef>
                      <a:spcPct val="0"/>
                    </a:spcBef>
                    <a:spcAft>
                      <a:spcPct val="0"/>
                    </a:spcAft>
                  </a:pPr>
                  <a:endParaRPr lang="en-GB" sz="2400">
                    <a:solidFill>
                      <a:srgbClr val="000000"/>
                    </a:solidFill>
                    <a:latin typeface="Times New Roman" pitchFamily="18" charset="0"/>
                  </a:endParaRPr>
                </a:p>
              </p:txBody>
            </p:sp>
            <p:sp>
              <p:nvSpPr>
                <p:cNvPr id="36123" name="Rectangle 283"/>
                <p:cNvSpPr>
                  <a:spLocks noChangeArrowheads="1"/>
                </p:cNvSpPr>
                <p:nvPr/>
              </p:nvSpPr>
              <p:spPr bwMode="auto">
                <a:xfrm>
                  <a:off x="1031" y="1373"/>
                  <a:ext cx="1031" cy="633"/>
                </a:xfrm>
                <a:prstGeom prst="rect">
                  <a:avLst/>
                </a:prstGeom>
                <a:noFill/>
                <a:ln w="7">
                  <a:solidFill>
                    <a:srgbClr val="A0A0A0"/>
                  </a:solidFill>
                  <a:miter lim="800000"/>
                  <a:headEnd/>
                  <a:tailEnd/>
                </a:ln>
                <a:effectLst/>
              </p:spPr>
              <p:txBody>
                <a:bodyPr/>
                <a:lstStyle/>
                <a:p>
                  <a:pPr defTabSz="914400" fontAlgn="base">
                    <a:spcBef>
                      <a:spcPct val="0"/>
                    </a:spcBef>
                    <a:spcAft>
                      <a:spcPct val="0"/>
                    </a:spcAft>
                  </a:pPr>
                  <a:endParaRPr lang="en-GB" sz="4000" b="1">
                    <a:solidFill>
                      <a:srgbClr val="000000"/>
                    </a:solidFill>
                    <a:latin typeface="Times New Roman" pitchFamily="18" charset="0"/>
                  </a:endParaRPr>
                </a:p>
              </p:txBody>
            </p:sp>
          </p:grpSp>
          <p:grpSp>
            <p:nvGrpSpPr>
              <p:cNvPr id="36126" name="Group 286"/>
              <p:cNvGrpSpPr>
                <a:grpSpLocks/>
              </p:cNvGrpSpPr>
              <p:nvPr/>
            </p:nvGrpSpPr>
            <p:grpSpPr bwMode="auto">
              <a:xfrm>
                <a:off x="2062" y="1373"/>
                <a:ext cx="1031" cy="633"/>
                <a:chOff x="2062" y="1373"/>
                <a:chExt cx="1031" cy="633"/>
              </a:xfrm>
            </p:grpSpPr>
            <p:sp>
              <p:nvSpPr>
                <p:cNvPr id="36086" name="Rectangle 246"/>
                <p:cNvSpPr>
                  <a:spLocks noChangeArrowheads="1"/>
                </p:cNvSpPr>
                <p:nvPr/>
              </p:nvSpPr>
              <p:spPr bwMode="auto">
                <a:xfrm>
                  <a:off x="2105" y="1373"/>
                  <a:ext cx="945" cy="633"/>
                </a:xfrm>
                <a:prstGeom prst="rect">
                  <a:avLst/>
                </a:prstGeom>
                <a:noFill/>
                <a:ln w="9525">
                  <a:noFill/>
                  <a:miter lim="800000"/>
                  <a:headEnd/>
                  <a:tailEnd/>
                </a:ln>
                <a:effectLst/>
              </p:spPr>
              <p:txBody>
                <a:bodyPr/>
                <a:lstStyle/>
                <a:p>
                  <a:pPr defTabSz="914400" fontAlgn="base">
                    <a:spcBef>
                      <a:spcPct val="0"/>
                    </a:spcBef>
                    <a:spcAft>
                      <a:spcPct val="0"/>
                    </a:spcAft>
                  </a:pPr>
                  <a:r>
                    <a:rPr lang="en-GB" sz="1200">
                      <a:solidFill>
                        <a:srgbClr val="000000"/>
                      </a:solidFill>
                      <a:latin typeface="Times New Roman" pitchFamily="18" charset="0"/>
                      <a:cs typeface="Times New Roman" pitchFamily="18" charset="0"/>
                    </a:rPr>
                    <a:t> </a:t>
                  </a:r>
                </a:p>
                <a:p>
                  <a:pPr defTabSz="914400" eaLnBrk="0" fontAlgn="base" hangingPunct="0">
                    <a:spcBef>
                      <a:spcPct val="0"/>
                    </a:spcBef>
                    <a:spcAft>
                      <a:spcPct val="0"/>
                    </a:spcAft>
                  </a:pPr>
                  <a:endParaRPr lang="en-GB" sz="2400">
                    <a:solidFill>
                      <a:srgbClr val="000000"/>
                    </a:solidFill>
                    <a:latin typeface="Times New Roman" pitchFamily="18" charset="0"/>
                  </a:endParaRPr>
                </a:p>
              </p:txBody>
            </p:sp>
            <p:sp>
              <p:nvSpPr>
                <p:cNvPr id="36125" name="Rectangle 285"/>
                <p:cNvSpPr>
                  <a:spLocks noChangeArrowheads="1"/>
                </p:cNvSpPr>
                <p:nvPr/>
              </p:nvSpPr>
              <p:spPr bwMode="auto">
                <a:xfrm>
                  <a:off x="2062" y="1373"/>
                  <a:ext cx="1031" cy="633"/>
                </a:xfrm>
                <a:prstGeom prst="rect">
                  <a:avLst/>
                </a:prstGeom>
                <a:noFill/>
                <a:ln w="7">
                  <a:solidFill>
                    <a:srgbClr val="A0A0A0"/>
                  </a:solidFill>
                  <a:miter lim="800000"/>
                  <a:headEnd/>
                  <a:tailEnd/>
                </a:ln>
                <a:effectLst/>
              </p:spPr>
              <p:txBody>
                <a:bodyPr/>
                <a:lstStyle/>
                <a:p>
                  <a:pPr defTabSz="914400" fontAlgn="base">
                    <a:spcBef>
                      <a:spcPct val="0"/>
                    </a:spcBef>
                    <a:spcAft>
                      <a:spcPct val="0"/>
                    </a:spcAft>
                  </a:pPr>
                  <a:endParaRPr lang="en-GB" sz="4000" b="1">
                    <a:solidFill>
                      <a:srgbClr val="000000"/>
                    </a:solidFill>
                    <a:latin typeface="Times New Roman" pitchFamily="18" charset="0"/>
                  </a:endParaRPr>
                </a:p>
              </p:txBody>
            </p:sp>
          </p:grpSp>
          <p:grpSp>
            <p:nvGrpSpPr>
              <p:cNvPr id="36128" name="Group 288"/>
              <p:cNvGrpSpPr>
                <a:grpSpLocks/>
              </p:cNvGrpSpPr>
              <p:nvPr/>
            </p:nvGrpSpPr>
            <p:grpSpPr bwMode="auto">
              <a:xfrm>
                <a:off x="3093" y="1373"/>
                <a:ext cx="1031" cy="633"/>
                <a:chOff x="3093" y="1373"/>
                <a:chExt cx="1031" cy="633"/>
              </a:xfrm>
            </p:grpSpPr>
            <p:sp>
              <p:nvSpPr>
                <p:cNvPr id="36087" name="Rectangle 247"/>
                <p:cNvSpPr>
                  <a:spLocks noChangeArrowheads="1"/>
                </p:cNvSpPr>
                <p:nvPr/>
              </p:nvSpPr>
              <p:spPr bwMode="auto">
                <a:xfrm>
                  <a:off x="3136" y="1373"/>
                  <a:ext cx="945" cy="633"/>
                </a:xfrm>
                <a:prstGeom prst="rect">
                  <a:avLst/>
                </a:prstGeom>
                <a:noFill/>
                <a:ln w="9525">
                  <a:noFill/>
                  <a:miter lim="800000"/>
                  <a:headEnd/>
                  <a:tailEnd/>
                </a:ln>
                <a:effectLst/>
              </p:spPr>
              <p:txBody>
                <a:bodyPr/>
                <a:lstStyle/>
                <a:p>
                  <a:pPr defTabSz="914400" fontAlgn="base">
                    <a:spcBef>
                      <a:spcPct val="0"/>
                    </a:spcBef>
                    <a:spcAft>
                      <a:spcPct val="0"/>
                    </a:spcAft>
                  </a:pPr>
                  <a:r>
                    <a:rPr lang="en-GB" sz="1200">
                      <a:solidFill>
                        <a:srgbClr val="000000"/>
                      </a:solidFill>
                      <a:latin typeface="Times New Roman" pitchFamily="18" charset="0"/>
                      <a:cs typeface="Times New Roman" pitchFamily="18" charset="0"/>
                    </a:rPr>
                    <a:t> </a:t>
                  </a:r>
                </a:p>
                <a:p>
                  <a:pPr defTabSz="914400" eaLnBrk="0" fontAlgn="base" hangingPunct="0">
                    <a:spcBef>
                      <a:spcPct val="0"/>
                    </a:spcBef>
                    <a:spcAft>
                      <a:spcPct val="0"/>
                    </a:spcAft>
                  </a:pPr>
                  <a:endParaRPr lang="en-GB" sz="2400">
                    <a:solidFill>
                      <a:srgbClr val="000000"/>
                    </a:solidFill>
                    <a:latin typeface="Times New Roman" pitchFamily="18" charset="0"/>
                  </a:endParaRPr>
                </a:p>
              </p:txBody>
            </p:sp>
            <p:sp>
              <p:nvSpPr>
                <p:cNvPr id="36127" name="Rectangle 287"/>
                <p:cNvSpPr>
                  <a:spLocks noChangeArrowheads="1"/>
                </p:cNvSpPr>
                <p:nvPr/>
              </p:nvSpPr>
              <p:spPr bwMode="auto">
                <a:xfrm>
                  <a:off x="3093" y="1373"/>
                  <a:ext cx="1031" cy="633"/>
                </a:xfrm>
                <a:prstGeom prst="rect">
                  <a:avLst/>
                </a:prstGeom>
                <a:noFill/>
                <a:ln w="7">
                  <a:solidFill>
                    <a:srgbClr val="A0A0A0"/>
                  </a:solidFill>
                  <a:miter lim="800000"/>
                  <a:headEnd/>
                  <a:tailEnd/>
                </a:ln>
                <a:effectLst/>
              </p:spPr>
              <p:txBody>
                <a:bodyPr/>
                <a:lstStyle/>
                <a:p>
                  <a:pPr defTabSz="914400" fontAlgn="base">
                    <a:spcBef>
                      <a:spcPct val="0"/>
                    </a:spcBef>
                    <a:spcAft>
                      <a:spcPct val="0"/>
                    </a:spcAft>
                  </a:pPr>
                  <a:endParaRPr lang="en-GB" sz="4000" b="1">
                    <a:solidFill>
                      <a:srgbClr val="000000"/>
                    </a:solidFill>
                    <a:latin typeface="Times New Roman" pitchFamily="18" charset="0"/>
                  </a:endParaRPr>
                </a:p>
              </p:txBody>
            </p:sp>
          </p:grpSp>
          <p:grpSp>
            <p:nvGrpSpPr>
              <p:cNvPr id="36130" name="Group 290"/>
              <p:cNvGrpSpPr>
                <a:grpSpLocks/>
              </p:cNvGrpSpPr>
              <p:nvPr/>
            </p:nvGrpSpPr>
            <p:grpSpPr bwMode="auto">
              <a:xfrm>
                <a:off x="4124" y="1373"/>
                <a:ext cx="1031" cy="633"/>
                <a:chOff x="4124" y="1373"/>
                <a:chExt cx="1031" cy="633"/>
              </a:xfrm>
            </p:grpSpPr>
            <p:sp>
              <p:nvSpPr>
                <p:cNvPr id="36088" name="Rectangle 248"/>
                <p:cNvSpPr>
                  <a:spLocks noChangeArrowheads="1"/>
                </p:cNvSpPr>
                <p:nvPr/>
              </p:nvSpPr>
              <p:spPr bwMode="auto">
                <a:xfrm>
                  <a:off x="4167" y="1373"/>
                  <a:ext cx="945" cy="633"/>
                </a:xfrm>
                <a:prstGeom prst="rect">
                  <a:avLst/>
                </a:prstGeom>
                <a:noFill/>
                <a:ln w="9525">
                  <a:noFill/>
                  <a:miter lim="800000"/>
                  <a:headEnd/>
                  <a:tailEnd/>
                </a:ln>
                <a:effectLst/>
              </p:spPr>
              <p:txBody>
                <a:bodyPr/>
                <a:lstStyle/>
                <a:p>
                  <a:pPr defTabSz="914400" fontAlgn="base">
                    <a:spcBef>
                      <a:spcPct val="0"/>
                    </a:spcBef>
                    <a:spcAft>
                      <a:spcPct val="0"/>
                    </a:spcAft>
                  </a:pPr>
                  <a:r>
                    <a:rPr lang="en-GB" sz="1200">
                      <a:solidFill>
                        <a:srgbClr val="000000"/>
                      </a:solidFill>
                      <a:latin typeface="Times New Roman" pitchFamily="18" charset="0"/>
                      <a:cs typeface="Times New Roman" pitchFamily="18" charset="0"/>
                    </a:rPr>
                    <a:t> </a:t>
                  </a:r>
                </a:p>
                <a:p>
                  <a:pPr defTabSz="914400" eaLnBrk="0" fontAlgn="base" hangingPunct="0">
                    <a:spcBef>
                      <a:spcPct val="0"/>
                    </a:spcBef>
                    <a:spcAft>
                      <a:spcPct val="0"/>
                    </a:spcAft>
                  </a:pPr>
                  <a:endParaRPr lang="en-GB" sz="2400">
                    <a:solidFill>
                      <a:srgbClr val="000000"/>
                    </a:solidFill>
                    <a:latin typeface="Times New Roman" pitchFamily="18" charset="0"/>
                  </a:endParaRPr>
                </a:p>
              </p:txBody>
            </p:sp>
            <p:sp>
              <p:nvSpPr>
                <p:cNvPr id="36129" name="Rectangle 289"/>
                <p:cNvSpPr>
                  <a:spLocks noChangeArrowheads="1"/>
                </p:cNvSpPr>
                <p:nvPr/>
              </p:nvSpPr>
              <p:spPr bwMode="auto">
                <a:xfrm>
                  <a:off x="4124" y="1373"/>
                  <a:ext cx="1031" cy="633"/>
                </a:xfrm>
                <a:prstGeom prst="rect">
                  <a:avLst/>
                </a:prstGeom>
                <a:noFill/>
                <a:ln w="7">
                  <a:solidFill>
                    <a:srgbClr val="A0A0A0"/>
                  </a:solidFill>
                  <a:miter lim="800000"/>
                  <a:headEnd/>
                  <a:tailEnd/>
                </a:ln>
                <a:effectLst/>
              </p:spPr>
              <p:txBody>
                <a:bodyPr/>
                <a:lstStyle/>
                <a:p>
                  <a:pPr defTabSz="914400" fontAlgn="base">
                    <a:spcBef>
                      <a:spcPct val="0"/>
                    </a:spcBef>
                    <a:spcAft>
                      <a:spcPct val="0"/>
                    </a:spcAft>
                  </a:pPr>
                  <a:endParaRPr lang="en-GB" sz="4000" b="1">
                    <a:solidFill>
                      <a:srgbClr val="000000"/>
                    </a:solidFill>
                    <a:latin typeface="Times New Roman" pitchFamily="18" charset="0"/>
                  </a:endParaRPr>
                </a:p>
              </p:txBody>
            </p:sp>
          </p:grpSp>
          <p:grpSp>
            <p:nvGrpSpPr>
              <p:cNvPr id="36132" name="Group 292"/>
              <p:cNvGrpSpPr>
                <a:grpSpLocks/>
              </p:cNvGrpSpPr>
              <p:nvPr/>
            </p:nvGrpSpPr>
            <p:grpSpPr bwMode="auto">
              <a:xfrm>
                <a:off x="5155" y="1373"/>
                <a:ext cx="1031" cy="633"/>
                <a:chOff x="5155" y="1373"/>
                <a:chExt cx="1031" cy="633"/>
              </a:xfrm>
            </p:grpSpPr>
            <p:sp>
              <p:nvSpPr>
                <p:cNvPr id="36089" name="Rectangle 249"/>
                <p:cNvSpPr>
                  <a:spLocks noChangeArrowheads="1"/>
                </p:cNvSpPr>
                <p:nvPr/>
              </p:nvSpPr>
              <p:spPr bwMode="auto">
                <a:xfrm>
                  <a:off x="5198" y="1373"/>
                  <a:ext cx="945" cy="633"/>
                </a:xfrm>
                <a:prstGeom prst="rect">
                  <a:avLst/>
                </a:prstGeom>
                <a:noFill/>
                <a:ln w="9525">
                  <a:noFill/>
                  <a:miter lim="800000"/>
                  <a:headEnd/>
                  <a:tailEnd/>
                </a:ln>
                <a:effectLst/>
              </p:spPr>
              <p:txBody>
                <a:bodyPr/>
                <a:lstStyle/>
                <a:p>
                  <a:pPr defTabSz="914400" fontAlgn="base">
                    <a:spcBef>
                      <a:spcPct val="0"/>
                    </a:spcBef>
                    <a:spcAft>
                      <a:spcPct val="0"/>
                    </a:spcAft>
                  </a:pPr>
                  <a:r>
                    <a:rPr lang="en-GB" sz="1200">
                      <a:solidFill>
                        <a:srgbClr val="000000"/>
                      </a:solidFill>
                      <a:latin typeface="Times New Roman" pitchFamily="18" charset="0"/>
                      <a:cs typeface="Times New Roman" pitchFamily="18" charset="0"/>
                    </a:rPr>
                    <a:t> </a:t>
                  </a:r>
                </a:p>
                <a:p>
                  <a:pPr defTabSz="914400" eaLnBrk="0" fontAlgn="base" hangingPunct="0">
                    <a:spcBef>
                      <a:spcPct val="0"/>
                    </a:spcBef>
                    <a:spcAft>
                      <a:spcPct val="0"/>
                    </a:spcAft>
                  </a:pPr>
                  <a:endParaRPr lang="en-GB" sz="2400">
                    <a:solidFill>
                      <a:srgbClr val="000000"/>
                    </a:solidFill>
                    <a:latin typeface="Times New Roman" pitchFamily="18" charset="0"/>
                  </a:endParaRPr>
                </a:p>
              </p:txBody>
            </p:sp>
            <p:sp>
              <p:nvSpPr>
                <p:cNvPr id="36131" name="Rectangle 291"/>
                <p:cNvSpPr>
                  <a:spLocks noChangeArrowheads="1"/>
                </p:cNvSpPr>
                <p:nvPr/>
              </p:nvSpPr>
              <p:spPr bwMode="auto">
                <a:xfrm>
                  <a:off x="5155" y="1373"/>
                  <a:ext cx="1031" cy="633"/>
                </a:xfrm>
                <a:prstGeom prst="rect">
                  <a:avLst/>
                </a:prstGeom>
                <a:noFill/>
                <a:ln w="7">
                  <a:solidFill>
                    <a:srgbClr val="A0A0A0"/>
                  </a:solidFill>
                  <a:miter lim="800000"/>
                  <a:headEnd/>
                  <a:tailEnd/>
                </a:ln>
                <a:effectLst/>
              </p:spPr>
              <p:txBody>
                <a:bodyPr/>
                <a:lstStyle/>
                <a:p>
                  <a:pPr defTabSz="914400" fontAlgn="base">
                    <a:spcBef>
                      <a:spcPct val="0"/>
                    </a:spcBef>
                    <a:spcAft>
                      <a:spcPct val="0"/>
                    </a:spcAft>
                  </a:pPr>
                  <a:endParaRPr lang="en-GB" sz="4000" b="1">
                    <a:solidFill>
                      <a:srgbClr val="000000"/>
                    </a:solidFill>
                    <a:latin typeface="Times New Roman" pitchFamily="18" charset="0"/>
                  </a:endParaRPr>
                </a:p>
              </p:txBody>
            </p:sp>
          </p:grpSp>
          <p:grpSp>
            <p:nvGrpSpPr>
              <p:cNvPr id="36134" name="Group 294"/>
              <p:cNvGrpSpPr>
                <a:grpSpLocks/>
              </p:cNvGrpSpPr>
              <p:nvPr/>
            </p:nvGrpSpPr>
            <p:grpSpPr bwMode="auto">
              <a:xfrm>
                <a:off x="0" y="2006"/>
                <a:ext cx="1031" cy="633"/>
                <a:chOff x="0" y="2006"/>
                <a:chExt cx="1031" cy="633"/>
              </a:xfrm>
            </p:grpSpPr>
            <p:sp>
              <p:nvSpPr>
                <p:cNvPr id="36090" name="Rectangle 250"/>
                <p:cNvSpPr>
                  <a:spLocks noChangeArrowheads="1"/>
                </p:cNvSpPr>
                <p:nvPr/>
              </p:nvSpPr>
              <p:spPr bwMode="auto">
                <a:xfrm>
                  <a:off x="43" y="2006"/>
                  <a:ext cx="945" cy="633"/>
                </a:xfrm>
                <a:prstGeom prst="rect">
                  <a:avLst/>
                </a:prstGeom>
                <a:noFill/>
                <a:ln w="9525">
                  <a:noFill/>
                  <a:miter lim="800000"/>
                  <a:headEnd/>
                  <a:tailEnd/>
                </a:ln>
                <a:effectLst/>
              </p:spPr>
              <p:txBody>
                <a:bodyPr/>
                <a:lstStyle/>
                <a:p>
                  <a:pPr algn="ctr" defTabSz="914400" fontAlgn="base">
                    <a:spcBef>
                      <a:spcPct val="0"/>
                    </a:spcBef>
                    <a:spcAft>
                      <a:spcPct val="0"/>
                    </a:spcAft>
                  </a:pPr>
                  <a:r>
                    <a:rPr lang="en-GB" sz="1200">
                      <a:solidFill>
                        <a:srgbClr val="000000"/>
                      </a:solidFill>
                      <a:latin typeface="Comic Sans MS" pitchFamily="66" charset="0"/>
                      <a:cs typeface="Times New Roman" pitchFamily="18" charset="0"/>
                    </a:rPr>
                    <a:t>Co-ordinator</a:t>
                  </a:r>
                  <a:endParaRPr lang="en-GB" sz="1200">
                    <a:solidFill>
                      <a:srgbClr val="000000"/>
                    </a:solidFill>
                    <a:latin typeface="Times New Roman" pitchFamily="18" charset="0"/>
                    <a:cs typeface="Times New Roman" pitchFamily="18" charset="0"/>
                  </a:endParaRPr>
                </a:p>
                <a:p>
                  <a:pPr algn="ctr" defTabSz="914400" eaLnBrk="0" fontAlgn="base" hangingPunct="0">
                    <a:spcBef>
                      <a:spcPct val="0"/>
                    </a:spcBef>
                    <a:spcAft>
                      <a:spcPct val="0"/>
                    </a:spcAft>
                  </a:pPr>
                  <a:r>
                    <a:rPr lang="en-GB" sz="1200">
                      <a:solidFill>
                        <a:srgbClr val="000000"/>
                      </a:solidFill>
                      <a:latin typeface="Comic Sans MS" pitchFamily="66" charset="0"/>
                      <a:cs typeface="Times New Roman" pitchFamily="18" charset="0"/>
                    </a:rPr>
                    <a:t> </a:t>
                  </a:r>
                  <a:endParaRPr lang="en-GB" sz="1200">
                    <a:solidFill>
                      <a:srgbClr val="000000"/>
                    </a:solidFill>
                    <a:latin typeface="Times New Roman" pitchFamily="18" charset="0"/>
                    <a:cs typeface="Times New Roman" pitchFamily="18" charset="0"/>
                  </a:endParaRPr>
                </a:p>
                <a:p>
                  <a:pPr algn="ctr" defTabSz="914400" eaLnBrk="0" fontAlgn="base" hangingPunct="0">
                    <a:spcBef>
                      <a:spcPct val="0"/>
                    </a:spcBef>
                    <a:spcAft>
                      <a:spcPct val="0"/>
                    </a:spcAft>
                  </a:pPr>
                  <a:r>
                    <a:rPr lang="en-GB" sz="1200">
                      <a:solidFill>
                        <a:srgbClr val="000000"/>
                      </a:solidFill>
                      <a:latin typeface="Times New Roman" pitchFamily="18" charset="0"/>
                      <a:cs typeface="Times New Roman" pitchFamily="18" charset="0"/>
                    </a:rPr>
                    <a:t> </a:t>
                  </a:r>
                </a:p>
                <a:p>
                  <a:pPr algn="ctr" defTabSz="914400" eaLnBrk="0" fontAlgn="base" hangingPunct="0">
                    <a:spcBef>
                      <a:spcPct val="0"/>
                    </a:spcBef>
                    <a:spcAft>
                      <a:spcPct val="0"/>
                    </a:spcAft>
                  </a:pPr>
                  <a:endParaRPr lang="en-GB" sz="2400">
                    <a:solidFill>
                      <a:srgbClr val="000000"/>
                    </a:solidFill>
                    <a:latin typeface="Times New Roman" pitchFamily="18" charset="0"/>
                  </a:endParaRPr>
                </a:p>
              </p:txBody>
            </p:sp>
            <p:sp>
              <p:nvSpPr>
                <p:cNvPr id="36133" name="Rectangle 293"/>
                <p:cNvSpPr>
                  <a:spLocks noChangeArrowheads="1"/>
                </p:cNvSpPr>
                <p:nvPr/>
              </p:nvSpPr>
              <p:spPr bwMode="auto">
                <a:xfrm>
                  <a:off x="0" y="2006"/>
                  <a:ext cx="1031" cy="633"/>
                </a:xfrm>
                <a:prstGeom prst="rect">
                  <a:avLst/>
                </a:prstGeom>
                <a:noFill/>
                <a:ln w="7">
                  <a:solidFill>
                    <a:srgbClr val="A0A0A0"/>
                  </a:solidFill>
                  <a:miter lim="800000"/>
                  <a:headEnd/>
                  <a:tailEnd/>
                </a:ln>
                <a:effectLst/>
              </p:spPr>
              <p:txBody>
                <a:bodyPr/>
                <a:lstStyle/>
                <a:p>
                  <a:pPr defTabSz="914400" fontAlgn="base">
                    <a:spcBef>
                      <a:spcPct val="0"/>
                    </a:spcBef>
                    <a:spcAft>
                      <a:spcPct val="0"/>
                    </a:spcAft>
                  </a:pPr>
                  <a:endParaRPr lang="en-GB" sz="4000" b="1">
                    <a:solidFill>
                      <a:srgbClr val="000000"/>
                    </a:solidFill>
                    <a:latin typeface="Times New Roman" pitchFamily="18" charset="0"/>
                  </a:endParaRPr>
                </a:p>
              </p:txBody>
            </p:sp>
          </p:grpSp>
          <p:grpSp>
            <p:nvGrpSpPr>
              <p:cNvPr id="36136" name="Group 296"/>
              <p:cNvGrpSpPr>
                <a:grpSpLocks/>
              </p:cNvGrpSpPr>
              <p:nvPr/>
            </p:nvGrpSpPr>
            <p:grpSpPr bwMode="auto">
              <a:xfrm>
                <a:off x="1031" y="2006"/>
                <a:ext cx="1031" cy="633"/>
                <a:chOff x="1031" y="2006"/>
                <a:chExt cx="1031" cy="633"/>
              </a:xfrm>
            </p:grpSpPr>
            <p:sp>
              <p:nvSpPr>
                <p:cNvPr id="36092" name="Rectangle 252"/>
                <p:cNvSpPr>
                  <a:spLocks noChangeArrowheads="1"/>
                </p:cNvSpPr>
                <p:nvPr/>
              </p:nvSpPr>
              <p:spPr bwMode="auto">
                <a:xfrm>
                  <a:off x="1074" y="2006"/>
                  <a:ext cx="945" cy="633"/>
                </a:xfrm>
                <a:prstGeom prst="rect">
                  <a:avLst/>
                </a:prstGeom>
                <a:noFill/>
                <a:ln w="9525">
                  <a:noFill/>
                  <a:miter lim="800000"/>
                  <a:headEnd/>
                  <a:tailEnd/>
                </a:ln>
                <a:effectLst/>
              </p:spPr>
              <p:txBody>
                <a:bodyPr/>
                <a:lstStyle/>
                <a:p>
                  <a:pPr defTabSz="914400" fontAlgn="base">
                    <a:spcBef>
                      <a:spcPct val="0"/>
                    </a:spcBef>
                    <a:spcAft>
                      <a:spcPct val="0"/>
                    </a:spcAft>
                  </a:pPr>
                  <a:r>
                    <a:rPr lang="en-GB" sz="1200">
                      <a:solidFill>
                        <a:srgbClr val="000000"/>
                      </a:solidFill>
                      <a:latin typeface="Times New Roman" pitchFamily="18" charset="0"/>
                      <a:cs typeface="Times New Roman" pitchFamily="18" charset="0"/>
                    </a:rPr>
                    <a:t> </a:t>
                  </a:r>
                </a:p>
                <a:p>
                  <a:pPr defTabSz="914400" eaLnBrk="0" fontAlgn="base" hangingPunct="0">
                    <a:spcBef>
                      <a:spcPct val="0"/>
                    </a:spcBef>
                    <a:spcAft>
                      <a:spcPct val="0"/>
                    </a:spcAft>
                  </a:pPr>
                  <a:endParaRPr lang="en-GB" sz="2400">
                    <a:solidFill>
                      <a:srgbClr val="000000"/>
                    </a:solidFill>
                    <a:latin typeface="Times New Roman" pitchFamily="18" charset="0"/>
                  </a:endParaRPr>
                </a:p>
              </p:txBody>
            </p:sp>
            <p:sp>
              <p:nvSpPr>
                <p:cNvPr id="36135" name="Rectangle 295"/>
                <p:cNvSpPr>
                  <a:spLocks noChangeArrowheads="1"/>
                </p:cNvSpPr>
                <p:nvPr/>
              </p:nvSpPr>
              <p:spPr bwMode="auto">
                <a:xfrm>
                  <a:off x="1031" y="2006"/>
                  <a:ext cx="1031" cy="633"/>
                </a:xfrm>
                <a:prstGeom prst="rect">
                  <a:avLst/>
                </a:prstGeom>
                <a:noFill/>
                <a:ln w="7">
                  <a:solidFill>
                    <a:srgbClr val="A0A0A0"/>
                  </a:solidFill>
                  <a:miter lim="800000"/>
                  <a:headEnd/>
                  <a:tailEnd/>
                </a:ln>
                <a:effectLst/>
              </p:spPr>
              <p:txBody>
                <a:bodyPr/>
                <a:lstStyle/>
                <a:p>
                  <a:pPr defTabSz="914400" fontAlgn="base">
                    <a:spcBef>
                      <a:spcPct val="0"/>
                    </a:spcBef>
                    <a:spcAft>
                      <a:spcPct val="0"/>
                    </a:spcAft>
                  </a:pPr>
                  <a:endParaRPr lang="en-GB" sz="4000" b="1">
                    <a:solidFill>
                      <a:srgbClr val="000000"/>
                    </a:solidFill>
                    <a:latin typeface="Times New Roman" pitchFamily="18" charset="0"/>
                  </a:endParaRPr>
                </a:p>
              </p:txBody>
            </p:sp>
          </p:grpSp>
          <p:grpSp>
            <p:nvGrpSpPr>
              <p:cNvPr id="36138" name="Group 298"/>
              <p:cNvGrpSpPr>
                <a:grpSpLocks/>
              </p:cNvGrpSpPr>
              <p:nvPr/>
            </p:nvGrpSpPr>
            <p:grpSpPr bwMode="auto">
              <a:xfrm>
                <a:off x="2062" y="2006"/>
                <a:ext cx="1031" cy="633"/>
                <a:chOff x="2062" y="2006"/>
                <a:chExt cx="1031" cy="633"/>
              </a:xfrm>
            </p:grpSpPr>
            <p:sp>
              <p:nvSpPr>
                <p:cNvPr id="36093" name="Rectangle 253"/>
                <p:cNvSpPr>
                  <a:spLocks noChangeArrowheads="1"/>
                </p:cNvSpPr>
                <p:nvPr/>
              </p:nvSpPr>
              <p:spPr bwMode="auto">
                <a:xfrm>
                  <a:off x="2105" y="2006"/>
                  <a:ext cx="945" cy="633"/>
                </a:xfrm>
                <a:prstGeom prst="rect">
                  <a:avLst/>
                </a:prstGeom>
                <a:noFill/>
                <a:ln w="9525">
                  <a:noFill/>
                  <a:miter lim="800000"/>
                  <a:headEnd/>
                  <a:tailEnd/>
                </a:ln>
                <a:effectLst/>
              </p:spPr>
              <p:txBody>
                <a:bodyPr/>
                <a:lstStyle/>
                <a:p>
                  <a:pPr defTabSz="914400" fontAlgn="base">
                    <a:spcBef>
                      <a:spcPct val="0"/>
                    </a:spcBef>
                    <a:spcAft>
                      <a:spcPct val="0"/>
                    </a:spcAft>
                  </a:pPr>
                  <a:r>
                    <a:rPr lang="en-GB" sz="1200">
                      <a:solidFill>
                        <a:srgbClr val="000000"/>
                      </a:solidFill>
                      <a:latin typeface="Times New Roman" pitchFamily="18" charset="0"/>
                      <a:cs typeface="Times New Roman" pitchFamily="18" charset="0"/>
                    </a:rPr>
                    <a:t> </a:t>
                  </a:r>
                </a:p>
                <a:p>
                  <a:pPr defTabSz="914400" eaLnBrk="0" fontAlgn="base" hangingPunct="0">
                    <a:spcBef>
                      <a:spcPct val="0"/>
                    </a:spcBef>
                    <a:spcAft>
                      <a:spcPct val="0"/>
                    </a:spcAft>
                  </a:pPr>
                  <a:endParaRPr lang="en-GB" sz="2400">
                    <a:solidFill>
                      <a:srgbClr val="000000"/>
                    </a:solidFill>
                    <a:latin typeface="Times New Roman" pitchFamily="18" charset="0"/>
                  </a:endParaRPr>
                </a:p>
              </p:txBody>
            </p:sp>
            <p:sp>
              <p:nvSpPr>
                <p:cNvPr id="36137" name="Rectangle 297"/>
                <p:cNvSpPr>
                  <a:spLocks noChangeArrowheads="1"/>
                </p:cNvSpPr>
                <p:nvPr/>
              </p:nvSpPr>
              <p:spPr bwMode="auto">
                <a:xfrm>
                  <a:off x="2062" y="2006"/>
                  <a:ext cx="1031" cy="633"/>
                </a:xfrm>
                <a:prstGeom prst="rect">
                  <a:avLst/>
                </a:prstGeom>
                <a:noFill/>
                <a:ln w="7">
                  <a:solidFill>
                    <a:srgbClr val="A0A0A0"/>
                  </a:solidFill>
                  <a:miter lim="800000"/>
                  <a:headEnd/>
                  <a:tailEnd/>
                </a:ln>
                <a:effectLst/>
              </p:spPr>
              <p:txBody>
                <a:bodyPr/>
                <a:lstStyle/>
                <a:p>
                  <a:pPr defTabSz="914400" fontAlgn="base">
                    <a:spcBef>
                      <a:spcPct val="0"/>
                    </a:spcBef>
                    <a:spcAft>
                      <a:spcPct val="0"/>
                    </a:spcAft>
                  </a:pPr>
                  <a:endParaRPr lang="en-GB" sz="4000" b="1">
                    <a:solidFill>
                      <a:srgbClr val="000000"/>
                    </a:solidFill>
                    <a:latin typeface="Times New Roman" pitchFamily="18" charset="0"/>
                  </a:endParaRPr>
                </a:p>
              </p:txBody>
            </p:sp>
          </p:grpSp>
          <p:grpSp>
            <p:nvGrpSpPr>
              <p:cNvPr id="36140" name="Group 300"/>
              <p:cNvGrpSpPr>
                <a:grpSpLocks/>
              </p:cNvGrpSpPr>
              <p:nvPr/>
            </p:nvGrpSpPr>
            <p:grpSpPr bwMode="auto">
              <a:xfrm>
                <a:off x="3093" y="2006"/>
                <a:ext cx="1031" cy="633"/>
                <a:chOff x="3093" y="2006"/>
                <a:chExt cx="1031" cy="633"/>
              </a:xfrm>
            </p:grpSpPr>
            <p:sp>
              <p:nvSpPr>
                <p:cNvPr id="36094" name="Rectangle 254"/>
                <p:cNvSpPr>
                  <a:spLocks noChangeArrowheads="1"/>
                </p:cNvSpPr>
                <p:nvPr/>
              </p:nvSpPr>
              <p:spPr bwMode="auto">
                <a:xfrm>
                  <a:off x="3136" y="2006"/>
                  <a:ext cx="945" cy="633"/>
                </a:xfrm>
                <a:prstGeom prst="rect">
                  <a:avLst/>
                </a:prstGeom>
                <a:noFill/>
                <a:ln w="9525">
                  <a:noFill/>
                  <a:miter lim="800000"/>
                  <a:headEnd/>
                  <a:tailEnd/>
                </a:ln>
                <a:effectLst/>
              </p:spPr>
              <p:txBody>
                <a:bodyPr/>
                <a:lstStyle/>
                <a:p>
                  <a:pPr defTabSz="914400" fontAlgn="base">
                    <a:spcBef>
                      <a:spcPct val="0"/>
                    </a:spcBef>
                    <a:spcAft>
                      <a:spcPct val="0"/>
                    </a:spcAft>
                  </a:pPr>
                  <a:r>
                    <a:rPr lang="en-GB" sz="1200">
                      <a:solidFill>
                        <a:srgbClr val="000000"/>
                      </a:solidFill>
                      <a:latin typeface="Times New Roman" pitchFamily="18" charset="0"/>
                      <a:cs typeface="Times New Roman" pitchFamily="18" charset="0"/>
                    </a:rPr>
                    <a:t> </a:t>
                  </a:r>
                </a:p>
                <a:p>
                  <a:pPr defTabSz="914400" eaLnBrk="0" fontAlgn="base" hangingPunct="0">
                    <a:spcBef>
                      <a:spcPct val="0"/>
                    </a:spcBef>
                    <a:spcAft>
                      <a:spcPct val="0"/>
                    </a:spcAft>
                  </a:pPr>
                  <a:endParaRPr lang="en-GB" sz="2400">
                    <a:solidFill>
                      <a:srgbClr val="000000"/>
                    </a:solidFill>
                    <a:latin typeface="Times New Roman" pitchFamily="18" charset="0"/>
                  </a:endParaRPr>
                </a:p>
              </p:txBody>
            </p:sp>
            <p:sp>
              <p:nvSpPr>
                <p:cNvPr id="36139" name="Rectangle 299"/>
                <p:cNvSpPr>
                  <a:spLocks noChangeArrowheads="1"/>
                </p:cNvSpPr>
                <p:nvPr/>
              </p:nvSpPr>
              <p:spPr bwMode="auto">
                <a:xfrm>
                  <a:off x="3093" y="2006"/>
                  <a:ext cx="1031" cy="633"/>
                </a:xfrm>
                <a:prstGeom prst="rect">
                  <a:avLst/>
                </a:prstGeom>
                <a:noFill/>
                <a:ln w="7">
                  <a:solidFill>
                    <a:srgbClr val="A0A0A0"/>
                  </a:solidFill>
                  <a:miter lim="800000"/>
                  <a:headEnd/>
                  <a:tailEnd/>
                </a:ln>
                <a:effectLst/>
              </p:spPr>
              <p:txBody>
                <a:bodyPr/>
                <a:lstStyle/>
                <a:p>
                  <a:pPr defTabSz="914400" fontAlgn="base">
                    <a:spcBef>
                      <a:spcPct val="0"/>
                    </a:spcBef>
                    <a:spcAft>
                      <a:spcPct val="0"/>
                    </a:spcAft>
                  </a:pPr>
                  <a:endParaRPr lang="en-GB" sz="4000" b="1">
                    <a:solidFill>
                      <a:srgbClr val="000000"/>
                    </a:solidFill>
                    <a:latin typeface="Times New Roman" pitchFamily="18" charset="0"/>
                  </a:endParaRPr>
                </a:p>
              </p:txBody>
            </p:sp>
          </p:grpSp>
          <p:grpSp>
            <p:nvGrpSpPr>
              <p:cNvPr id="36142" name="Group 302"/>
              <p:cNvGrpSpPr>
                <a:grpSpLocks/>
              </p:cNvGrpSpPr>
              <p:nvPr/>
            </p:nvGrpSpPr>
            <p:grpSpPr bwMode="auto">
              <a:xfrm>
                <a:off x="4124" y="2006"/>
                <a:ext cx="1031" cy="633"/>
                <a:chOff x="4124" y="2006"/>
                <a:chExt cx="1031" cy="633"/>
              </a:xfrm>
            </p:grpSpPr>
            <p:sp>
              <p:nvSpPr>
                <p:cNvPr id="36095" name="Rectangle 255"/>
                <p:cNvSpPr>
                  <a:spLocks noChangeArrowheads="1"/>
                </p:cNvSpPr>
                <p:nvPr/>
              </p:nvSpPr>
              <p:spPr bwMode="auto">
                <a:xfrm>
                  <a:off x="4167" y="2006"/>
                  <a:ext cx="945" cy="633"/>
                </a:xfrm>
                <a:prstGeom prst="rect">
                  <a:avLst/>
                </a:prstGeom>
                <a:noFill/>
                <a:ln w="9525">
                  <a:noFill/>
                  <a:miter lim="800000"/>
                  <a:headEnd/>
                  <a:tailEnd/>
                </a:ln>
                <a:effectLst/>
              </p:spPr>
              <p:txBody>
                <a:bodyPr/>
                <a:lstStyle/>
                <a:p>
                  <a:pPr defTabSz="914400" fontAlgn="base">
                    <a:spcBef>
                      <a:spcPct val="0"/>
                    </a:spcBef>
                    <a:spcAft>
                      <a:spcPct val="0"/>
                    </a:spcAft>
                  </a:pPr>
                  <a:r>
                    <a:rPr lang="en-GB" sz="1200">
                      <a:solidFill>
                        <a:srgbClr val="000000"/>
                      </a:solidFill>
                      <a:latin typeface="Times New Roman" pitchFamily="18" charset="0"/>
                      <a:cs typeface="Times New Roman" pitchFamily="18" charset="0"/>
                    </a:rPr>
                    <a:t> </a:t>
                  </a:r>
                </a:p>
                <a:p>
                  <a:pPr defTabSz="914400" eaLnBrk="0" fontAlgn="base" hangingPunct="0">
                    <a:spcBef>
                      <a:spcPct val="0"/>
                    </a:spcBef>
                    <a:spcAft>
                      <a:spcPct val="0"/>
                    </a:spcAft>
                  </a:pPr>
                  <a:endParaRPr lang="en-GB" sz="2400">
                    <a:solidFill>
                      <a:srgbClr val="000000"/>
                    </a:solidFill>
                    <a:latin typeface="Times New Roman" pitchFamily="18" charset="0"/>
                  </a:endParaRPr>
                </a:p>
              </p:txBody>
            </p:sp>
            <p:sp>
              <p:nvSpPr>
                <p:cNvPr id="36141" name="Rectangle 301"/>
                <p:cNvSpPr>
                  <a:spLocks noChangeArrowheads="1"/>
                </p:cNvSpPr>
                <p:nvPr/>
              </p:nvSpPr>
              <p:spPr bwMode="auto">
                <a:xfrm>
                  <a:off x="4124" y="2006"/>
                  <a:ext cx="1031" cy="633"/>
                </a:xfrm>
                <a:prstGeom prst="rect">
                  <a:avLst/>
                </a:prstGeom>
                <a:noFill/>
                <a:ln w="7">
                  <a:solidFill>
                    <a:srgbClr val="A0A0A0"/>
                  </a:solidFill>
                  <a:miter lim="800000"/>
                  <a:headEnd/>
                  <a:tailEnd/>
                </a:ln>
                <a:effectLst/>
              </p:spPr>
              <p:txBody>
                <a:bodyPr/>
                <a:lstStyle/>
                <a:p>
                  <a:pPr defTabSz="914400" fontAlgn="base">
                    <a:spcBef>
                      <a:spcPct val="0"/>
                    </a:spcBef>
                    <a:spcAft>
                      <a:spcPct val="0"/>
                    </a:spcAft>
                  </a:pPr>
                  <a:endParaRPr lang="en-GB" sz="4000" b="1">
                    <a:solidFill>
                      <a:srgbClr val="000000"/>
                    </a:solidFill>
                    <a:latin typeface="Times New Roman" pitchFamily="18" charset="0"/>
                  </a:endParaRPr>
                </a:p>
              </p:txBody>
            </p:sp>
          </p:grpSp>
          <p:grpSp>
            <p:nvGrpSpPr>
              <p:cNvPr id="36144" name="Group 304"/>
              <p:cNvGrpSpPr>
                <a:grpSpLocks/>
              </p:cNvGrpSpPr>
              <p:nvPr/>
            </p:nvGrpSpPr>
            <p:grpSpPr bwMode="auto">
              <a:xfrm>
                <a:off x="5155" y="2006"/>
                <a:ext cx="1031" cy="633"/>
                <a:chOff x="5155" y="2006"/>
                <a:chExt cx="1031" cy="633"/>
              </a:xfrm>
            </p:grpSpPr>
            <p:sp>
              <p:nvSpPr>
                <p:cNvPr id="36096" name="Rectangle 256"/>
                <p:cNvSpPr>
                  <a:spLocks noChangeArrowheads="1"/>
                </p:cNvSpPr>
                <p:nvPr/>
              </p:nvSpPr>
              <p:spPr bwMode="auto">
                <a:xfrm>
                  <a:off x="5198" y="2006"/>
                  <a:ext cx="945" cy="633"/>
                </a:xfrm>
                <a:prstGeom prst="rect">
                  <a:avLst/>
                </a:prstGeom>
                <a:noFill/>
                <a:ln w="9525">
                  <a:noFill/>
                  <a:miter lim="800000"/>
                  <a:headEnd/>
                  <a:tailEnd/>
                </a:ln>
                <a:effectLst/>
              </p:spPr>
              <p:txBody>
                <a:bodyPr/>
                <a:lstStyle/>
                <a:p>
                  <a:pPr defTabSz="914400" fontAlgn="base">
                    <a:spcBef>
                      <a:spcPct val="0"/>
                    </a:spcBef>
                    <a:spcAft>
                      <a:spcPct val="0"/>
                    </a:spcAft>
                  </a:pPr>
                  <a:r>
                    <a:rPr lang="en-GB" sz="1200">
                      <a:solidFill>
                        <a:srgbClr val="000000"/>
                      </a:solidFill>
                      <a:latin typeface="Times New Roman" pitchFamily="18" charset="0"/>
                      <a:cs typeface="Times New Roman" pitchFamily="18" charset="0"/>
                    </a:rPr>
                    <a:t> </a:t>
                  </a:r>
                </a:p>
                <a:p>
                  <a:pPr defTabSz="914400" eaLnBrk="0" fontAlgn="base" hangingPunct="0">
                    <a:spcBef>
                      <a:spcPct val="0"/>
                    </a:spcBef>
                    <a:spcAft>
                      <a:spcPct val="0"/>
                    </a:spcAft>
                  </a:pPr>
                  <a:endParaRPr lang="en-GB" sz="2400">
                    <a:solidFill>
                      <a:srgbClr val="000000"/>
                    </a:solidFill>
                    <a:latin typeface="Times New Roman" pitchFamily="18" charset="0"/>
                  </a:endParaRPr>
                </a:p>
              </p:txBody>
            </p:sp>
            <p:sp>
              <p:nvSpPr>
                <p:cNvPr id="36143" name="Rectangle 303"/>
                <p:cNvSpPr>
                  <a:spLocks noChangeArrowheads="1"/>
                </p:cNvSpPr>
                <p:nvPr/>
              </p:nvSpPr>
              <p:spPr bwMode="auto">
                <a:xfrm>
                  <a:off x="5155" y="2006"/>
                  <a:ext cx="1031" cy="633"/>
                </a:xfrm>
                <a:prstGeom prst="rect">
                  <a:avLst/>
                </a:prstGeom>
                <a:noFill/>
                <a:ln w="7">
                  <a:solidFill>
                    <a:srgbClr val="A0A0A0"/>
                  </a:solidFill>
                  <a:miter lim="800000"/>
                  <a:headEnd/>
                  <a:tailEnd/>
                </a:ln>
                <a:effectLst/>
              </p:spPr>
              <p:txBody>
                <a:bodyPr/>
                <a:lstStyle/>
                <a:p>
                  <a:pPr defTabSz="914400" fontAlgn="base">
                    <a:spcBef>
                      <a:spcPct val="0"/>
                    </a:spcBef>
                    <a:spcAft>
                      <a:spcPct val="0"/>
                    </a:spcAft>
                  </a:pPr>
                  <a:endParaRPr lang="en-GB" sz="4000" b="1">
                    <a:solidFill>
                      <a:srgbClr val="000000"/>
                    </a:solidFill>
                    <a:latin typeface="Times New Roman" pitchFamily="18" charset="0"/>
                  </a:endParaRPr>
                </a:p>
              </p:txBody>
            </p:sp>
          </p:grpSp>
        </p:grpSp>
        <p:sp>
          <p:nvSpPr>
            <p:cNvPr id="36146" name="Rectangle 306"/>
            <p:cNvSpPr>
              <a:spLocks noChangeArrowheads="1"/>
            </p:cNvSpPr>
            <p:nvPr/>
          </p:nvSpPr>
          <p:spPr bwMode="auto">
            <a:xfrm>
              <a:off x="-3" y="-3"/>
              <a:ext cx="6192" cy="2645"/>
            </a:xfrm>
            <a:prstGeom prst="rect">
              <a:avLst/>
            </a:prstGeom>
            <a:noFill/>
            <a:ln w="9525">
              <a:solidFill>
                <a:srgbClr val="A0A0A0"/>
              </a:solidFill>
              <a:miter lim="800000"/>
              <a:headEnd/>
              <a:tailEnd/>
            </a:ln>
            <a:effectLst/>
          </p:spPr>
          <p:txBody>
            <a:bodyPr/>
            <a:lstStyle/>
            <a:p>
              <a:pPr defTabSz="914400" fontAlgn="base">
                <a:spcBef>
                  <a:spcPct val="0"/>
                </a:spcBef>
                <a:spcAft>
                  <a:spcPct val="0"/>
                </a:spcAft>
              </a:pPr>
              <a:endParaRPr lang="en-GB" sz="4000" b="1">
                <a:solidFill>
                  <a:srgbClr val="000000"/>
                </a:solidFill>
                <a:latin typeface="Times New Roman" pitchFamily="18" charset="0"/>
              </a:endParaRPr>
            </a:p>
          </p:txBody>
        </p:sp>
      </p:grpSp>
      <p:sp>
        <p:nvSpPr>
          <p:cNvPr id="36148" name="Rectangle 308"/>
          <p:cNvSpPr>
            <a:spLocks noChangeArrowheads="1"/>
          </p:cNvSpPr>
          <p:nvPr/>
        </p:nvSpPr>
        <p:spPr bwMode="auto">
          <a:xfrm>
            <a:off x="-338138" y="-201613"/>
            <a:ext cx="9144001" cy="639763"/>
          </a:xfrm>
          <a:prstGeom prst="rect">
            <a:avLst/>
          </a:prstGeom>
          <a:noFill/>
          <a:ln w="9525">
            <a:noFill/>
            <a:miter lim="800000"/>
            <a:headEnd/>
            <a:tailEnd/>
          </a:ln>
          <a:effectLst/>
        </p:spPr>
        <p:txBody>
          <a:bodyPr>
            <a:spAutoFit/>
          </a:bodyPr>
          <a:lstStyle/>
          <a:p>
            <a:pPr defTabSz="914400" fontAlgn="base">
              <a:spcBef>
                <a:spcPct val="0"/>
              </a:spcBef>
              <a:spcAft>
                <a:spcPct val="0"/>
              </a:spcAft>
            </a:pPr>
            <a:r>
              <a:rPr lang="en-GB" sz="1200">
                <a:solidFill>
                  <a:srgbClr val="000000"/>
                </a:solidFill>
                <a:latin typeface="Times New Roman" pitchFamily="18" charset="0"/>
                <a:cs typeface="Times New Roman" pitchFamily="18" charset="0"/>
              </a:rPr>
              <a:t> </a:t>
            </a:r>
          </a:p>
          <a:p>
            <a:pPr defTabSz="914400" eaLnBrk="0" fontAlgn="base" hangingPunct="0">
              <a:spcBef>
                <a:spcPct val="0"/>
              </a:spcBef>
              <a:spcAft>
                <a:spcPct val="0"/>
              </a:spcAft>
            </a:pPr>
            <a:endParaRPr lang="en-GB" sz="2400">
              <a:solidFill>
                <a:srgbClr val="000000"/>
              </a:solidFill>
              <a:latin typeface="Times New Roman" pitchFamily="18" charset="0"/>
            </a:endParaRPr>
          </a:p>
        </p:txBody>
      </p:sp>
      <p:sp>
        <p:nvSpPr>
          <p:cNvPr id="36154" name="Rectangle 314"/>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a:effectLst/>
        </p:spPr>
        <p:txBody>
          <a:bodyPr wrap="none" anchor="ctr"/>
          <a:lstStyle/>
          <a:p>
            <a:pPr algn="ctr" defTabSz="914400" fontAlgn="base">
              <a:spcBef>
                <a:spcPct val="0"/>
              </a:spcBef>
              <a:spcAft>
                <a:spcPct val="0"/>
              </a:spcAft>
            </a:pPr>
            <a:endParaRPr lang="en-US" sz="4000" b="1">
              <a:solidFill>
                <a:srgbClr val="000000"/>
              </a:solidFill>
              <a:latin typeface="Times New Roman" pitchFamily="18" charset="0"/>
            </a:endParaRPr>
          </a:p>
        </p:txBody>
      </p:sp>
      <p:sp>
        <p:nvSpPr>
          <p:cNvPr id="36159" name="Text Box 319"/>
          <p:cNvSpPr txBox="1">
            <a:spLocks noChangeArrowheads="1"/>
          </p:cNvSpPr>
          <p:nvPr/>
        </p:nvSpPr>
        <p:spPr bwMode="auto">
          <a:xfrm>
            <a:off x="658813" y="457200"/>
            <a:ext cx="7824787" cy="701675"/>
          </a:xfrm>
          <a:prstGeom prst="rect">
            <a:avLst/>
          </a:prstGeom>
          <a:noFill/>
          <a:ln w="9525">
            <a:noFill/>
            <a:miter lim="800000"/>
            <a:headEnd/>
            <a:tailEnd/>
          </a:ln>
          <a:effectLst/>
        </p:spPr>
        <p:txBody>
          <a:bodyPr wrap="none">
            <a:spAutoFit/>
          </a:bodyPr>
          <a:lstStyle/>
          <a:p>
            <a:pPr algn="ctr" defTabSz="914400" fontAlgn="base">
              <a:spcBef>
                <a:spcPct val="0"/>
              </a:spcBef>
              <a:spcAft>
                <a:spcPct val="0"/>
              </a:spcAft>
            </a:pPr>
            <a:r>
              <a:rPr lang="en-GB" sz="4000" b="1">
                <a:solidFill>
                  <a:srgbClr val="3333CC"/>
                </a:solidFill>
                <a:latin typeface="Comic Sans MS" pitchFamily="66" charset="0"/>
              </a:rPr>
              <a:t>Belbin and Career Management</a:t>
            </a:r>
          </a:p>
        </p:txBody>
      </p:sp>
      <p:graphicFrame>
        <p:nvGraphicFramePr>
          <p:cNvPr id="36160" name="Object 320"/>
          <p:cNvGraphicFramePr>
            <a:graphicFrameLocks noChangeAspect="1"/>
          </p:cNvGraphicFramePr>
          <p:nvPr/>
        </p:nvGraphicFramePr>
        <p:xfrm>
          <a:off x="136525" y="1447800"/>
          <a:ext cx="9007475" cy="4914900"/>
        </p:xfrm>
        <a:graphic>
          <a:graphicData uri="http://schemas.openxmlformats.org/presentationml/2006/ole">
            <mc:AlternateContent xmlns:mc="http://schemas.openxmlformats.org/markup-compatibility/2006">
              <mc:Choice xmlns:v="urn:schemas-microsoft-com:vml" Requires="v">
                <p:oleObj spid="_x0000_s1029" name="Document" r:id="rId7" imgW="9006840" imgH="4915080" progId="Word.Document.8">
                  <p:embed/>
                </p:oleObj>
              </mc:Choice>
              <mc:Fallback>
                <p:oleObj name="Document" r:id="rId7" imgW="9006840" imgH="4915080" progId="Word.Document.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6525" y="1447800"/>
                        <a:ext cx="9007475" cy="4914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23128755"/>
      </p:ext>
    </p:extLst>
  </p:cSld>
  <p:clrMapOvr>
    <a:masterClrMapping/>
  </p:clrMapOvr>
  <p:transition xmlns:p14="http://schemas.microsoft.com/office/powerpoint/2010/main">
    <p:checker/>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1"/>
          <p:cNvSpPr>
            <a:spLocks noGrp="1"/>
          </p:cNvSpPr>
          <p:nvPr>
            <p:ph type="dt" sz="half" idx="4294967295"/>
          </p:nvPr>
        </p:nvSpPr>
        <p:spPr>
          <a:xfrm>
            <a:off x="685800" y="6477000"/>
            <a:ext cx="1905000" cy="457200"/>
          </a:xfrm>
        </p:spPr>
        <p:txBody>
          <a:bodyPr/>
          <a:lstStyle/>
          <a:p>
            <a:r>
              <a:rPr lang="en-US">
                <a:solidFill>
                  <a:srgbClr val="3333CC"/>
                </a:solidFill>
                <a:latin typeface="Comic Sans MS"/>
              </a:rPr>
              <a:t>Semester 1 2004</a:t>
            </a:r>
            <a:endParaRPr lang="en-GB">
              <a:solidFill>
                <a:srgbClr val="3333CC"/>
              </a:solidFill>
              <a:latin typeface="Comic Sans MS"/>
            </a:endParaRPr>
          </a:p>
        </p:txBody>
      </p:sp>
      <p:sp>
        <p:nvSpPr>
          <p:cNvPr id="6" name="Footer Placeholder 2"/>
          <p:cNvSpPr>
            <a:spLocks noGrp="1"/>
          </p:cNvSpPr>
          <p:nvPr>
            <p:ph type="ftr" sz="quarter" idx="4294967295"/>
          </p:nvPr>
        </p:nvSpPr>
        <p:spPr>
          <a:xfrm>
            <a:off x="3124200" y="6477000"/>
            <a:ext cx="2895600" cy="457200"/>
          </a:xfrm>
        </p:spPr>
        <p:txBody>
          <a:bodyPr/>
          <a:lstStyle/>
          <a:p>
            <a:r>
              <a:rPr lang="en-GB">
                <a:solidFill>
                  <a:srgbClr val="3333CC"/>
                </a:solidFill>
                <a:latin typeface="Comic Sans MS"/>
              </a:rPr>
              <a:t>University of Edinburgh Management School</a:t>
            </a:r>
          </a:p>
          <a:p>
            <a:r>
              <a:rPr lang="en-GB">
                <a:solidFill>
                  <a:srgbClr val="3333CC"/>
                </a:solidFill>
                <a:latin typeface="Comic Sans MS"/>
              </a:rPr>
              <a:t>Full Time</a:t>
            </a:r>
          </a:p>
        </p:txBody>
      </p:sp>
      <p:sp>
        <p:nvSpPr>
          <p:cNvPr id="7" name="Slide Number Placeholder 3"/>
          <p:cNvSpPr>
            <a:spLocks noGrp="1"/>
          </p:cNvSpPr>
          <p:nvPr>
            <p:ph type="sldNum" sz="quarter" idx="12"/>
          </p:nvPr>
        </p:nvSpPr>
        <p:spPr/>
        <p:txBody>
          <a:bodyPr/>
          <a:lstStyle/>
          <a:p>
            <a:fld id="{96A66E0B-09F7-4FF0-B3A1-B3375D7CB73B}" type="slidenum">
              <a:rPr lang="en-GB">
                <a:solidFill>
                  <a:srgbClr val="3333CC"/>
                </a:solidFill>
                <a:latin typeface="Comic Sans MS"/>
              </a:rPr>
              <a:pPr/>
              <a:t>38</a:t>
            </a:fld>
            <a:endParaRPr lang="en-GB">
              <a:solidFill>
                <a:srgbClr val="3333CC"/>
              </a:solidFill>
              <a:latin typeface="Comic Sans MS"/>
            </a:endParaRPr>
          </a:p>
        </p:txBody>
      </p:sp>
      <p:sp>
        <p:nvSpPr>
          <p:cNvPr id="36866" name="Rectangle 2"/>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a:effectLst/>
        </p:spPr>
        <p:txBody>
          <a:bodyPr wrap="none" anchor="ctr"/>
          <a:lstStyle/>
          <a:p>
            <a:pPr defTabSz="914400" fontAlgn="base">
              <a:spcBef>
                <a:spcPct val="0"/>
              </a:spcBef>
              <a:spcAft>
                <a:spcPct val="0"/>
              </a:spcAft>
            </a:pPr>
            <a:endParaRPr lang="en-GB" sz="4000" b="1">
              <a:solidFill>
                <a:srgbClr val="000000"/>
              </a:solidFill>
              <a:latin typeface="Times New Roman" pitchFamily="18" charset="0"/>
            </a:endParaRPr>
          </a:p>
        </p:txBody>
      </p:sp>
      <p:graphicFrame>
        <p:nvGraphicFramePr>
          <p:cNvPr id="36867" name="Object 3"/>
          <p:cNvGraphicFramePr>
            <a:graphicFrameLocks noChangeAspect="1"/>
          </p:cNvGraphicFramePr>
          <p:nvPr/>
        </p:nvGraphicFramePr>
        <p:xfrm>
          <a:off x="68263" y="1219200"/>
          <a:ext cx="9007475" cy="5162550"/>
        </p:xfrm>
        <a:graphic>
          <a:graphicData uri="http://schemas.openxmlformats.org/presentationml/2006/ole">
            <mc:AlternateContent xmlns:mc="http://schemas.openxmlformats.org/markup-compatibility/2006">
              <mc:Choice xmlns:v="urn:schemas-microsoft-com:vml" Requires="v">
                <p:oleObj spid="_x0000_s7173" name="Document" r:id="rId4" imgW="9006840" imgH="5162400" progId="Word.Document.8">
                  <p:embed/>
                </p:oleObj>
              </mc:Choice>
              <mc:Fallback>
                <p:oleObj name="Document" r:id="rId4" imgW="9006840" imgH="516240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63" y="1219200"/>
                        <a:ext cx="9007475" cy="5162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868" name="Text Box 4"/>
          <p:cNvSpPr txBox="1">
            <a:spLocks noChangeArrowheads="1"/>
          </p:cNvSpPr>
          <p:nvPr/>
        </p:nvSpPr>
        <p:spPr bwMode="auto">
          <a:xfrm>
            <a:off x="658813" y="304800"/>
            <a:ext cx="7824787" cy="701675"/>
          </a:xfrm>
          <a:prstGeom prst="rect">
            <a:avLst/>
          </a:prstGeom>
          <a:noFill/>
          <a:ln w="9525">
            <a:noFill/>
            <a:miter lim="800000"/>
            <a:headEnd/>
            <a:tailEnd/>
          </a:ln>
          <a:effectLst/>
        </p:spPr>
        <p:txBody>
          <a:bodyPr wrap="none">
            <a:spAutoFit/>
          </a:bodyPr>
          <a:lstStyle/>
          <a:p>
            <a:pPr defTabSz="914400" fontAlgn="base">
              <a:spcBef>
                <a:spcPct val="0"/>
              </a:spcBef>
              <a:spcAft>
                <a:spcPct val="0"/>
              </a:spcAft>
            </a:pPr>
            <a:r>
              <a:rPr lang="en-GB" sz="4000" b="1">
                <a:solidFill>
                  <a:srgbClr val="3333CC"/>
                </a:solidFill>
                <a:latin typeface="Comic Sans MS" pitchFamily="66" charset="0"/>
              </a:rPr>
              <a:t>Belbin and Career Management</a:t>
            </a:r>
          </a:p>
        </p:txBody>
      </p:sp>
    </p:spTree>
    <p:extLst>
      <p:ext uri="{BB962C8B-B14F-4D97-AF65-F5344CB8AC3E}">
        <p14:creationId xmlns:p14="http://schemas.microsoft.com/office/powerpoint/2010/main" val="496119587"/>
      </p:ext>
    </p:extLst>
  </p:cSld>
  <p:clrMapOvr>
    <a:masterClrMapping/>
  </p:clrMapOvr>
  <p:transition xmlns:p14="http://schemas.microsoft.com/office/powerpoint/2010/main">
    <p:checker/>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1"/>
          <p:cNvSpPr>
            <a:spLocks noGrp="1"/>
          </p:cNvSpPr>
          <p:nvPr>
            <p:ph type="dt" sz="half" idx="4294967295"/>
          </p:nvPr>
        </p:nvSpPr>
        <p:spPr>
          <a:xfrm>
            <a:off x="685800" y="6477000"/>
            <a:ext cx="1905000" cy="457200"/>
          </a:xfrm>
        </p:spPr>
        <p:txBody>
          <a:bodyPr/>
          <a:lstStyle/>
          <a:p>
            <a:r>
              <a:rPr lang="en-US">
                <a:solidFill>
                  <a:srgbClr val="3333CC"/>
                </a:solidFill>
                <a:latin typeface="Comic Sans MS"/>
              </a:rPr>
              <a:t>Semester 1 2004</a:t>
            </a:r>
            <a:endParaRPr lang="en-GB">
              <a:solidFill>
                <a:srgbClr val="3333CC"/>
              </a:solidFill>
              <a:latin typeface="Comic Sans MS"/>
            </a:endParaRPr>
          </a:p>
        </p:txBody>
      </p:sp>
      <p:sp>
        <p:nvSpPr>
          <p:cNvPr id="7" name="Footer Placeholder 2"/>
          <p:cNvSpPr>
            <a:spLocks noGrp="1"/>
          </p:cNvSpPr>
          <p:nvPr>
            <p:ph type="ftr" sz="quarter" idx="4294967295"/>
          </p:nvPr>
        </p:nvSpPr>
        <p:spPr>
          <a:xfrm>
            <a:off x="3124200" y="6477000"/>
            <a:ext cx="2895600" cy="457200"/>
          </a:xfrm>
        </p:spPr>
        <p:txBody>
          <a:bodyPr/>
          <a:lstStyle/>
          <a:p>
            <a:r>
              <a:rPr lang="en-GB">
                <a:solidFill>
                  <a:srgbClr val="3333CC"/>
                </a:solidFill>
                <a:latin typeface="Comic Sans MS"/>
              </a:rPr>
              <a:t>University of Edinburgh Management School</a:t>
            </a:r>
          </a:p>
          <a:p>
            <a:r>
              <a:rPr lang="en-GB">
                <a:solidFill>
                  <a:srgbClr val="3333CC"/>
                </a:solidFill>
                <a:latin typeface="Comic Sans MS"/>
              </a:rPr>
              <a:t>Full Time</a:t>
            </a:r>
          </a:p>
        </p:txBody>
      </p:sp>
      <p:sp>
        <p:nvSpPr>
          <p:cNvPr id="8" name="Slide Number Placeholder 3"/>
          <p:cNvSpPr>
            <a:spLocks noGrp="1"/>
          </p:cNvSpPr>
          <p:nvPr>
            <p:ph type="sldNum" sz="quarter" idx="12"/>
          </p:nvPr>
        </p:nvSpPr>
        <p:spPr/>
        <p:txBody>
          <a:bodyPr/>
          <a:lstStyle/>
          <a:p>
            <a:fld id="{73B72754-7D47-4C9E-9965-4C5A17A816AD}" type="slidenum">
              <a:rPr lang="en-GB">
                <a:solidFill>
                  <a:srgbClr val="3333CC"/>
                </a:solidFill>
                <a:latin typeface="Comic Sans MS"/>
              </a:rPr>
              <a:pPr/>
              <a:t>39</a:t>
            </a:fld>
            <a:endParaRPr lang="en-GB">
              <a:solidFill>
                <a:srgbClr val="3333CC"/>
              </a:solidFill>
              <a:latin typeface="Comic Sans MS"/>
            </a:endParaRPr>
          </a:p>
        </p:txBody>
      </p:sp>
      <p:sp>
        <p:nvSpPr>
          <p:cNvPr id="37890" name="Rectangle 2"/>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a:effectLst/>
        </p:spPr>
        <p:txBody>
          <a:bodyPr wrap="none" anchor="ctr"/>
          <a:lstStyle/>
          <a:p>
            <a:pPr defTabSz="914400" fontAlgn="base">
              <a:spcBef>
                <a:spcPct val="0"/>
              </a:spcBef>
              <a:spcAft>
                <a:spcPct val="0"/>
              </a:spcAft>
            </a:pPr>
            <a:endParaRPr lang="en-GB" sz="4000" b="1">
              <a:solidFill>
                <a:srgbClr val="000000"/>
              </a:solidFill>
              <a:latin typeface="Times New Roman" pitchFamily="18" charset="0"/>
            </a:endParaRPr>
          </a:p>
        </p:txBody>
      </p:sp>
      <p:graphicFrame>
        <p:nvGraphicFramePr>
          <p:cNvPr id="78848" name="Object 0"/>
          <p:cNvGraphicFramePr>
            <a:graphicFrameLocks noChangeAspect="1"/>
          </p:cNvGraphicFramePr>
          <p:nvPr/>
        </p:nvGraphicFramePr>
        <p:xfrm>
          <a:off x="136525" y="1295400"/>
          <a:ext cx="9007475" cy="5162550"/>
        </p:xfrm>
        <a:graphic>
          <a:graphicData uri="http://schemas.openxmlformats.org/presentationml/2006/ole">
            <mc:AlternateContent xmlns:mc="http://schemas.openxmlformats.org/markup-compatibility/2006">
              <mc:Choice xmlns:v="urn:schemas-microsoft-com:vml" Requires="v">
                <p:oleObj spid="_x0000_s8197" name="Document" r:id="rId4" imgW="9006840" imgH="5162400" progId="Word.Document.8">
                  <p:embed/>
                </p:oleObj>
              </mc:Choice>
              <mc:Fallback>
                <p:oleObj name="Document" r:id="rId4" imgW="9006840" imgH="516240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525" y="1295400"/>
                        <a:ext cx="9007475" cy="5162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893" name="Text Box 5"/>
          <p:cNvSpPr txBox="1">
            <a:spLocks noChangeArrowheads="1"/>
          </p:cNvSpPr>
          <p:nvPr/>
        </p:nvSpPr>
        <p:spPr bwMode="auto">
          <a:xfrm>
            <a:off x="658813" y="304800"/>
            <a:ext cx="7824787" cy="701675"/>
          </a:xfrm>
          <a:prstGeom prst="rect">
            <a:avLst/>
          </a:prstGeom>
          <a:noFill/>
          <a:ln w="9525">
            <a:noFill/>
            <a:miter lim="800000"/>
            <a:headEnd/>
            <a:tailEnd/>
          </a:ln>
          <a:effectLst/>
        </p:spPr>
        <p:txBody>
          <a:bodyPr wrap="none">
            <a:spAutoFit/>
          </a:bodyPr>
          <a:lstStyle/>
          <a:p>
            <a:pPr defTabSz="914400" fontAlgn="base">
              <a:spcBef>
                <a:spcPct val="0"/>
              </a:spcBef>
              <a:spcAft>
                <a:spcPct val="0"/>
              </a:spcAft>
            </a:pPr>
            <a:r>
              <a:rPr lang="en-GB" sz="4000" b="1">
                <a:solidFill>
                  <a:srgbClr val="3333CC"/>
                </a:solidFill>
                <a:latin typeface="Comic Sans MS" pitchFamily="66" charset="0"/>
              </a:rPr>
              <a:t>Belbin and Career Management</a:t>
            </a:r>
          </a:p>
        </p:txBody>
      </p:sp>
      <p:pic>
        <p:nvPicPr>
          <p:cNvPr id="37894" name="Picture 6" descr="1667971"/>
          <p:cNvPicPr>
            <a:picLocks noChangeAspect="1" noChangeArrowheads="1"/>
          </p:cNvPicPr>
          <p:nvPr/>
        </p:nvPicPr>
        <p:blipFill>
          <a:blip r:embed="rId6" cstate="print"/>
          <a:srcRect/>
          <a:stretch>
            <a:fillRect/>
          </a:stretch>
        </p:blipFill>
        <p:spPr bwMode="auto">
          <a:xfrm>
            <a:off x="457200" y="5181600"/>
            <a:ext cx="758825" cy="817563"/>
          </a:xfrm>
          <a:prstGeom prst="rect">
            <a:avLst/>
          </a:prstGeom>
          <a:noFill/>
        </p:spPr>
      </p:pic>
    </p:spTree>
    <p:extLst>
      <p:ext uri="{BB962C8B-B14F-4D97-AF65-F5344CB8AC3E}">
        <p14:creationId xmlns:p14="http://schemas.microsoft.com/office/powerpoint/2010/main" val="1801691243"/>
      </p:ext>
    </p:extLst>
  </p:cSld>
  <p:clrMapOvr>
    <a:masterClrMapping/>
  </p:clrMapOvr>
  <p:transition xmlns:p14="http://schemas.microsoft.com/office/powerpoint/2010/main">
    <p:checker/>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Recruitment and Selection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Preparing a job description and further particulars</a:t>
            </a:r>
          </a:p>
          <a:p>
            <a:r>
              <a:rPr lang="en-US" dirty="0" smtClean="0"/>
              <a:t>Disseminating the description</a:t>
            </a:r>
          </a:p>
          <a:p>
            <a:r>
              <a:rPr lang="en-US" dirty="0" smtClean="0"/>
              <a:t>Selecting:</a:t>
            </a:r>
          </a:p>
          <a:p>
            <a:pPr lvl="1"/>
            <a:r>
              <a:rPr lang="en-US" dirty="0" smtClean="0"/>
              <a:t>Individual Interviews</a:t>
            </a:r>
          </a:p>
          <a:p>
            <a:pPr lvl="1"/>
            <a:r>
              <a:rPr lang="en-US" dirty="0" smtClean="0"/>
              <a:t>Panel Interview</a:t>
            </a:r>
          </a:p>
          <a:p>
            <a:pPr lvl="1"/>
            <a:r>
              <a:rPr lang="en-US" dirty="0" smtClean="0"/>
              <a:t>References</a:t>
            </a:r>
          </a:p>
          <a:p>
            <a:pPr lvl="1"/>
            <a:r>
              <a:rPr lang="en-US" dirty="0" smtClean="0"/>
              <a:t>Psychometric tests</a:t>
            </a:r>
          </a:p>
          <a:p>
            <a:pPr lvl="1"/>
            <a:r>
              <a:rPr lang="en-US" dirty="0" smtClean="0"/>
              <a:t>Situational assessment</a:t>
            </a:r>
          </a:p>
          <a:p>
            <a:pPr lvl="1"/>
            <a:r>
              <a:rPr lang="en-US" dirty="0" smtClean="0"/>
              <a:t>Task assessment</a:t>
            </a:r>
          </a:p>
          <a:p>
            <a:r>
              <a:rPr lang="en-US" dirty="0" smtClean="0"/>
              <a:t>Drive is to more” evidence-based” approaches that avoid bias (unconscious or otherwise)</a:t>
            </a:r>
          </a:p>
        </p:txBody>
      </p:sp>
    </p:spTree>
    <p:extLst>
      <p:ext uri="{BB962C8B-B14F-4D97-AF65-F5344CB8AC3E}">
        <p14:creationId xmlns:p14="http://schemas.microsoft.com/office/powerpoint/2010/main" val="31549503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a:solidFill>
                  <a:srgbClr val="3333CC"/>
                </a:solidFill>
                <a:latin typeface="Comic Sans MS"/>
              </a:rPr>
              <a:t>Semester 1 2004</a:t>
            </a:r>
            <a:endParaRPr lang="en-GB">
              <a:solidFill>
                <a:srgbClr val="3333CC"/>
              </a:solidFill>
              <a:latin typeface="Comic Sans MS"/>
            </a:endParaRPr>
          </a:p>
        </p:txBody>
      </p:sp>
      <p:sp>
        <p:nvSpPr>
          <p:cNvPr id="7" name="Footer Placeholder 4"/>
          <p:cNvSpPr>
            <a:spLocks noGrp="1"/>
          </p:cNvSpPr>
          <p:nvPr>
            <p:ph type="ftr" sz="quarter" idx="11"/>
          </p:nvPr>
        </p:nvSpPr>
        <p:spPr/>
        <p:txBody>
          <a:bodyPr/>
          <a:lstStyle/>
          <a:p>
            <a:r>
              <a:rPr lang="en-GB">
                <a:solidFill>
                  <a:srgbClr val="3333CC"/>
                </a:solidFill>
                <a:latin typeface="Comic Sans MS"/>
              </a:rPr>
              <a:t>University of Edinburgh Management School</a:t>
            </a:r>
          </a:p>
          <a:p>
            <a:r>
              <a:rPr lang="en-GB">
                <a:solidFill>
                  <a:srgbClr val="3333CC"/>
                </a:solidFill>
                <a:latin typeface="Comic Sans MS"/>
              </a:rPr>
              <a:t>Full Time</a:t>
            </a:r>
          </a:p>
        </p:txBody>
      </p:sp>
      <p:sp>
        <p:nvSpPr>
          <p:cNvPr id="8" name="Slide Number Placeholder 5"/>
          <p:cNvSpPr>
            <a:spLocks noGrp="1"/>
          </p:cNvSpPr>
          <p:nvPr>
            <p:ph type="sldNum" sz="quarter" idx="12"/>
          </p:nvPr>
        </p:nvSpPr>
        <p:spPr/>
        <p:txBody>
          <a:bodyPr/>
          <a:lstStyle/>
          <a:p>
            <a:fld id="{EF6F921C-A172-4098-BD72-B0FD751DFF67}" type="slidenum">
              <a:rPr lang="en-GB">
                <a:solidFill>
                  <a:srgbClr val="3333CC"/>
                </a:solidFill>
                <a:latin typeface="Comic Sans MS"/>
              </a:rPr>
              <a:pPr/>
              <a:t>40</a:t>
            </a:fld>
            <a:endParaRPr lang="en-GB">
              <a:solidFill>
                <a:srgbClr val="3333CC"/>
              </a:solidFill>
              <a:latin typeface="Comic Sans MS"/>
            </a:endParaRPr>
          </a:p>
        </p:txBody>
      </p:sp>
      <p:sp>
        <p:nvSpPr>
          <p:cNvPr id="10247" name="Rectangle 7"/>
          <p:cNvSpPr>
            <a:spLocks noChangeArrowheads="1"/>
          </p:cNvSpPr>
          <p:nvPr/>
        </p:nvSpPr>
        <p:spPr bwMode="auto">
          <a:xfrm>
            <a:off x="1524000" y="4724400"/>
            <a:ext cx="6629400" cy="1295400"/>
          </a:xfrm>
          <a:prstGeom prst="rect">
            <a:avLst/>
          </a:prstGeom>
          <a:gradFill rotWithShape="0">
            <a:gsLst>
              <a:gs pos="0">
                <a:schemeClr val="accent2"/>
              </a:gs>
              <a:gs pos="100000">
                <a:schemeClr val="bg1"/>
              </a:gs>
            </a:gsLst>
            <a:lin ang="5400000" scaled="1"/>
          </a:gradFill>
          <a:ln w="9525">
            <a:solidFill>
              <a:schemeClr val="tx1"/>
            </a:solidFill>
            <a:miter lim="800000"/>
            <a:headEnd/>
            <a:tailEnd/>
          </a:ln>
          <a:effectLst/>
        </p:spPr>
        <p:txBody>
          <a:bodyPr wrap="none" anchor="ctr"/>
          <a:lstStyle/>
          <a:p>
            <a:pPr defTabSz="914400" fontAlgn="base">
              <a:spcBef>
                <a:spcPct val="0"/>
              </a:spcBef>
              <a:spcAft>
                <a:spcPct val="0"/>
              </a:spcAft>
            </a:pPr>
            <a:endParaRPr lang="en-GB" sz="4000" b="1">
              <a:solidFill>
                <a:srgbClr val="000000"/>
              </a:solidFill>
              <a:latin typeface="Times New Roman" pitchFamily="18" charset="0"/>
            </a:endParaRPr>
          </a:p>
        </p:txBody>
      </p:sp>
      <p:sp>
        <p:nvSpPr>
          <p:cNvPr id="10242" name="Rectangle 2"/>
          <p:cNvSpPr>
            <a:spLocks noGrp="1" noChangeArrowheads="1"/>
          </p:cNvSpPr>
          <p:nvPr>
            <p:ph type="title"/>
          </p:nvPr>
        </p:nvSpPr>
        <p:spPr>
          <a:xfrm>
            <a:off x="1676400" y="228600"/>
            <a:ext cx="6324600" cy="1143000"/>
          </a:xfrm>
        </p:spPr>
        <p:txBody>
          <a:bodyPr/>
          <a:lstStyle/>
          <a:p>
            <a:r>
              <a:rPr lang="en-GB" sz="4000" b="1"/>
              <a:t>Summary</a:t>
            </a:r>
          </a:p>
        </p:txBody>
      </p:sp>
      <p:sp>
        <p:nvSpPr>
          <p:cNvPr id="10243" name="Rectangle 3"/>
          <p:cNvSpPr>
            <a:spLocks noGrp="1" noChangeArrowheads="1"/>
          </p:cNvSpPr>
          <p:nvPr>
            <p:ph type="body" idx="1"/>
          </p:nvPr>
        </p:nvSpPr>
        <p:spPr>
          <a:xfrm>
            <a:off x="685800" y="1371600"/>
            <a:ext cx="7772400" cy="2971800"/>
          </a:xfrm>
        </p:spPr>
        <p:txBody>
          <a:bodyPr/>
          <a:lstStyle/>
          <a:p>
            <a:pPr marL="609600" indent="-609600" algn="just">
              <a:buFont typeface="Wingdings" pitchFamily="2" charset="2"/>
              <a:buNone/>
            </a:pPr>
            <a:endParaRPr lang="en-GB">
              <a:solidFill>
                <a:schemeClr val="accent2"/>
              </a:solidFill>
            </a:endParaRPr>
          </a:p>
          <a:p>
            <a:pPr marL="609600" indent="-609600" algn="just">
              <a:buFont typeface="Wingdings" pitchFamily="2" charset="2"/>
              <a:buChar char="ü"/>
            </a:pPr>
            <a:r>
              <a:rPr lang="en-GB">
                <a:solidFill>
                  <a:schemeClr val="accent2"/>
                </a:solidFill>
              </a:rPr>
              <a:t>Insight into our own team role allows us to work on our strengths and weaknesses</a:t>
            </a:r>
          </a:p>
          <a:p>
            <a:pPr marL="609600" indent="-609600" algn="just">
              <a:buFont typeface="Wingdings" pitchFamily="2" charset="2"/>
              <a:buChar char="ü"/>
            </a:pPr>
            <a:endParaRPr lang="en-GB">
              <a:solidFill>
                <a:schemeClr val="accent2"/>
              </a:solidFill>
            </a:endParaRPr>
          </a:p>
          <a:p>
            <a:pPr marL="609600" indent="-609600" algn="just">
              <a:buFont typeface="Wingdings" pitchFamily="2" charset="2"/>
              <a:buChar char="ü"/>
            </a:pPr>
            <a:r>
              <a:rPr lang="en-GB">
                <a:solidFill>
                  <a:schemeClr val="accent2"/>
                </a:solidFill>
              </a:rPr>
              <a:t>A knowledge of team roles helps us build balanced teams</a:t>
            </a:r>
          </a:p>
          <a:p>
            <a:pPr marL="609600" indent="-609600" algn="just">
              <a:buFont typeface="Wingdings" pitchFamily="2" charset="2"/>
              <a:buChar char="ü"/>
            </a:pPr>
            <a:endParaRPr lang="en-GB">
              <a:solidFill>
                <a:schemeClr val="accent2"/>
              </a:solidFill>
            </a:endParaRPr>
          </a:p>
          <a:p>
            <a:pPr marL="609600" indent="-609600" algn="just">
              <a:buFont typeface="Wingdings" pitchFamily="2" charset="2"/>
              <a:buChar char="ü"/>
            </a:pPr>
            <a:r>
              <a:rPr lang="en-GB">
                <a:solidFill>
                  <a:schemeClr val="accent2"/>
                </a:solidFill>
              </a:rPr>
              <a:t>A knowledge of team roles helps us develop more effective teams</a:t>
            </a:r>
          </a:p>
          <a:p>
            <a:pPr marL="609600" indent="-609600" algn="just">
              <a:buFont typeface="Wingdings" pitchFamily="2" charset="2"/>
              <a:buChar char="ü"/>
            </a:pPr>
            <a:endParaRPr lang="en-GB">
              <a:solidFill>
                <a:schemeClr val="accent2"/>
              </a:solidFill>
            </a:endParaRPr>
          </a:p>
          <a:p>
            <a:pPr marL="609600" indent="-609600" algn="just">
              <a:buFont typeface="Wingdings" pitchFamily="2" charset="2"/>
              <a:buChar char="ü"/>
            </a:pPr>
            <a:endParaRPr lang="en-GB">
              <a:solidFill>
                <a:schemeClr val="accent2"/>
              </a:solidFill>
            </a:endParaRPr>
          </a:p>
          <a:p>
            <a:pPr marL="609600" indent="-609600" algn="just">
              <a:buFont typeface="Wingdings" pitchFamily="2" charset="2"/>
              <a:buNone/>
            </a:pPr>
            <a:endParaRPr lang="en-GB">
              <a:solidFill>
                <a:schemeClr val="accent2"/>
              </a:solidFill>
            </a:endParaRPr>
          </a:p>
        </p:txBody>
      </p:sp>
      <p:sp>
        <p:nvSpPr>
          <p:cNvPr id="10246" name="Rectangle 6"/>
          <p:cNvSpPr>
            <a:spLocks noChangeArrowheads="1"/>
          </p:cNvSpPr>
          <p:nvPr/>
        </p:nvSpPr>
        <p:spPr bwMode="auto">
          <a:xfrm>
            <a:off x="304800" y="4876800"/>
            <a:ext cx="9144000" cy="1187450"/>
          </a:xfrm>
          <a:prstGeom prst="rect">
            <a:avLst/>
          </a:prstGeom>
          <a:noFill/>
          <a:ln w="9525">
            <a:noFill/>
            <a:miter lim="800000"/>
            <a:headEnd/>
            <a:tailEnd/>
          </a:ln>
          <a:effectLst/>
        </p:spPr>
        <p:txBody>
          <a:bodyPr/>
          <a:lstStyle/>
          <a:p>
            <a:pPr algn="ctr" defTabSz="914400" fontAlgn="base">
              <a:spcBef>
                <a:spcPct val="0"/>
              </a:spcBef>
              <a:spcAft>
                <a:spcPct val="0"/>
              </a:spcAft>
            </a:pPr>
            <a:r>
              <a:rPr lang="en-GB" sz="2000" b="1">
                <a:solidFill>
                  <a:srgbClr val="000000"/>
                </a:solidFill>
                <a:latin typeface="Comic Sans MS" pitchFamily="66" charset="0"/>
              </a:rPr>
              <a:t>"When he took time to help the man up the mountain,</a:t>
            </a:r>
          </a:p>
          <a:p>
            <a:pPr algn="ctr" defTabSz="914400" fontAlgn="base">
              <a:spcBef>
                <a:spcPct val="0"/>
              </a:spcBef>
              <a:spcAft>
                <a:spcPct val="0"/>
              </a:spcAft>
            </a:pPr>
            <a:r>
              <a:rPr lang="en-GB" sz="2000" b="1">
                <a:solidFill>
                  <a:srgbClr val="000000"/>
                </a:solidFill>
                <a:latin typeface="Comic Sans MS" pitchFamily="66" charset="0"/>
              </a:rPr>
              <a:t> lo, he scaled it himself.“</a:t>
            </a:r>
          </a:p>
          <a:p>
            <a:pPr algn="ctr" defTabSz="914400" fontAlgn="base">
              <a:spcBef>
                <a:spcPct val="0"/>
              </a:spcBef>
              <a:spcAft>
                <a:spcPct val="0"/>
              </a:spcAft>
            </a:pPr>
            <a:r>
              <a:rPr lang="en-GB" sz="2000">
                <a:solidFill>
                  <a:srgbClr val="000000"/>
                </a:solidFill>
                <a:latin typeface="Comic Sans MS" pitchFamily="66" charset="0"/>
              </a:rPr>
              <a:t> Tibetan Proverb </a:t>
            </a:r>
          </a:p>
          <a:p>
            <a:pPr algn="ctr" defTabSz="914400" eaLnBrk="0" fontAlgn="base" hangingPunct="0">
              <a:spcBef>
                <a:spcPct val="0"/>
              </a:spcBef>
              <a:spcAft>
                <a:spcPct val="0"/>
              </a:spcAft>
            </a:pPr>
            <a:endParaRPr lang="en-GB" sz="2000">
              <a:solidFill>
                <a:srgbClr val="000000"/>
              </a:solidFill>
              <a:latin typeface="Comic Sans MS" pitchFamily="66" charset="0"/>
            </a:endParaRPr>
          </a:p>
        </p:txBody>
      </p:sp>
    </p:spTree>
    <p:extLst>
      <p:ext uri="{BB962C8B-B14F-4D97-AF65-F5344CB8AC3E}">
        <p14:creationId xmlns:p14="http://schemas.microsoft.com/office/powerpoint/2010/main" val="1874777685"/>
      </p:ext>
    </p:extLst>
  </p:cSld>
  <p:clrMapOvr>
    <a:masterClrMapping/>
  </p:clrMapOvr>
  <p:transition xmlns:p14="http://schemas.microsoft.com/office/powerpoint/2010/main">
    <p:checker/>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Edinburgh University JD Template</a:t>
            </a:r>
            <a:endParaRPr lang="en-US" dirty="0"/>
          </a:p>
        </p:txBody>
      </p:sp>
      <p:sp>
        <p:nvSpPr>
          <p:cNvPr id="3" name="Content Placeholder 2"/>
          <p:cNvSpPr>
            <a:spLocks noGrp="1"/>
          </p:cNvSpPr>
          <p:nvPr>
            <p:ph idx="1"/>
          </p:nvPr>
        </p:nvSpPr>
        <p:spPr/>
        <p:txBody>
          <a:bodyPr>
            <a:normAutofit fontScale="62500" lnSpcReduction="20000"/>
          </a:bodyPr>
          <a:lstStyle/>
          <a:p>
            <a:r>
              <a:rPr lang="en-GB" b="1" dirty="0"/>
              <a:t>1. Job </a:t>
            </a:r>
            <a:r>
              <a:rPr lang="en-GB" b="1" dirty="0" smtClean="0"/>
              <a:t>Details</a:t>
            </a:r>
            <a:r>
              <a:rPr lang="en-US" dirty="0" smtClean="0"/>
              <a:t>: </a:t>
            </a:r>
            <a:r>
              <a:rPr lang="en-GB" dirty="0" smtClean="0"/>
              <a:t>Job title; School</a:t>
            </a:r>
            <a:r>
              <a:rPr lang="en-GB" dirty="0"/>
              <a:t>/Support </a:t>
            </a:r>
            <a:r>
              <a:rPr lang="en-GB" dirty="0" smtClean="0"/>
              <a:t>Department; Unit </a:t>
            </a:r>
            <a:r>
              <a:rPr lang="en-GB" dirty="0"/>
              <a:t>(if applicable)</a:t>
            </a:r>
            <a:r>
              <a:rPr lang="en-GB" dirty="0" smtClean="0"/>
              <a:t>:</a:t>
            </a:r>
            <a:r>
              <a:rPr lang="en-US" dirty="0" smtClean="0"/>
              <a:t> </a:t>
            </a:r>
            <a:r>
              <a:rPr lang="en-GB" dirty="0" smtClean="0"/>
              <a:t>Line </a:t>
            </a:r>
            <a:r>
              <a:rPr lang="en-GB" dirty="0"/>
              <a:t>manager</a:t>
            </a:r>
            <a:r>
              <a:rPr lang="en-GB" dirty="0" smtClean="0"/>
              <a:t>:</a:t>
            </a:r>
            <a:r>
              <a:rPr lang="en-GB" dirty="0"/>
              <a:t> </a:t>
            </a:r>
            <a:endParaRPr lang="en-US" dirty="0"/>
          </a:p>
          <a:p>
            <a:r>
              <a:rPr lang="en-GB" b="1" dirty="0"/>
              <a:t>2. Job </a:t>
            </a:r>
            <a:r>
              <a:rPr lang="en-GB" b="1" dirty="0" smtClean="0"/>
              <a:t>Purpose</a:t>
            </a:r>
            <a:r>
              <a:rPr lang="en-US" b="1" dirty="0" smtClean="0"/>
              <a:t> </a:t>
            </a:r>
            <a:r>
              <a:rPr lang="en-GB" i="1" dirty="0" smtClean="0"/>
              <a:t>(</a:t>
            </a:r>
            <a:r>
              <a:rPr lang="en-GB" i="1" dirty="0"/>
              <a:t>Normally no more than 2 or 3 sentences</a:t>
            </a:r>
            <a:r>
              <a:rPr lang="en-GB" i="1" dirty="0" smtClean="0"/>
              <a:t>)</a:t>
            </a:r>
            <a:r>
              <a:rPr lang="en-GB" dirty="0"/>
              <a:t> </a:t>
            </a:r>
            <a:endParaRPr lang="en-US" dirty="0"/>
          </a:p>
          <a:p>
            <a:r>
              <a:rPr lang="en-GB" b="1" dirty="0"/>
              <a:t>3. Main </a:t>
            </a:r>
            <a:r>
              <a:rPr lang="en-GB" b="1" dirty="0" smtClean="0"/>
              <a:t>Responsibilities</a:t>
            </a:r>
            <a:r>
              <a:rPr lang="en-US" b="1" dirty="0" smtClean="0"/>
              <a:t> </a:t>
            </a:r>
            <a:r>
              <a:rPr lang="en-GB" i="1" dirty="0" smtClean="0"/>
              <a:t>(</a:t>
            </a:r>
            <a:r>
              <a:rPr lang="en-GB" i="1" dirty="0"/>
              <a:t>Normally between 4 and 10.  Percentages should total at least 95% (and no more than 100%)</a:t>
            </a:r>
            <a:r>
              <a:rPr lang="en-GB" i="1" dirty="0" smtClean="0"/>
              <a:t>)</a:t>
            </a:r>
            <a:endParaRPr lang="en-US" dirty="0"/>
          </a:p>
          <a:p>
            <a:r>
              <a:rPr lang="en-GB" b="1" dirty="0"/>
              <a:t>4. Planning and </a:t>
            </a:r>
            <a:r>
              <a:rPr lang="en-GB" b="1" dirty="0" smtClean="0"/>
              <a:t>Organising</a:t>
            </a:r>
            <a:endParaRPr lang="en-US" dirty="0"/>
          </a:p>
          <a:p>
            <a:r>
              <a:rPr lang="en-GB" b="1" dirty="0"/>
              <a:t>5. Problem </a:t>
            </a:r>
            <a:r>
              <a:rPr lang="en-GB" b="1" dirty="0" smtClean="0"/>
              <a:t>Solving</a:t>
            </a:r>
            <a:r>
              <a:rPr lang="en-GB" b="1" dirty="0"/>
              <a:t> </a:t>
            </a:r>
            <a:endParaRPr lang="en-US" dirty="0"/>
          </a:p>
          <a:p>
            <a:r>
              <a:rPr lang="en-GB" b="1" dirty="0"/>
              <a:t>6. Decision </a:t>
            </a:r>
            <a:r>
              <a:rPr lang="en-GB" b="1" dirty="0" smtClean="0"/>
              <a:t>Making</a:t>
            </a:r>
            <a:endParaRPr lang="en-US" dirty="0"/>
          </a:p>
          <a:p>
            <a:r>
              <a:rPr lang="en-GB" b="1" dirty="0"/>
              <a:t>7. Key Contacts/Relationships  </a:t>
            </a:r>
            <a:endParaRPr lang="en-US" dirty="0"/>
          </a:p>
          <a:p>
            <a:r>
              <a:rPr lang="en-GB" b="1" dirty="0"/>
              <a:t>8. Knowledge, Skills and Experience Needed for the </a:t>
            </a:r>
            <a:r>
              <a:rPr lang="en-GB" b="1" dirty="0" smtClean="0"/>
              <a:t>Job</a:t>
            </a:r>
            <a:endParaRPr lang="en-US" dirty="0"/>
          </a:p>
          <a:p>
            <a:r>
              <a:rPr lang="en-GB" b="1" dirty="0"/>
              <a:t>9. Dimensions </a:t>
            </a:r>
            <a:endParaRPr lang="en-US" dirty="0"/>
          </a:p>
          <a:p>
            <a:r>
              <a:rPr lang="en-GB" b="1" dirty="0"/>
              <a:t>10. Job Context and any other relevant </a:t>
            </a:r>
            <a:r>
              <a:rPr lang="en-GB" b="1" dirty="0" smtClean="0"/>
              <a:t>information</a:t>
            </a:r>
            <a:endParaRPr lang="en-US" dirty="0"/>
          </a:p>
          <a:p>
            <a:pPr lvl="0"/>
            <a:r>
              <a:rPr lang="en-GB" b="1" dirty="0" smtClean="0"/>
              <a:t>Verification</a:t>
            </a:r>
            <a:r>
              <a:rPr lang="en-US" dirty="0" smtClean="0"/>
              <a:t> </a:t>
            </a:r>
            <a:r>
              <a:rPr lang="en-GB" i="1" dirty="0" smtClean="0"/>
              <a:t>(</a:t>
            </a:r>
            <a:r>
              <a:rPr lang="en-GB" i="1" dirty="0"/>
              <a:t>JDs should be agreed by the relevant manager and individual job-holder or representative.  Further verification may also be specified in some cases.)</a:t>
            </a:r>
            <a:endParaRPr lang="en-US" dirty="0"/>
          </a:p>
          <a:p>
            <a:endParaRPr lang="en-US" dirty="0"/>
          </a:p>
        </p:txBody>
      </p:sp>
    </p:spTree>
    <p:extLst>
      <p:ext uri="{BB962C8B-B14F-4D97-AF65-F5344CB8AC3E}">
        <p14:creationId xmlns:p14="http://schemas.microsoft.com/office/powerpoint/2010/main" val="2522638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Staff Training and Development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Job descriptions often are derived from role descriptions.</a:t>
            </a:r>
          </a:p>
          <a:p>
            <a:r>
              <a:rPr lang="en-US" dirty="0" smtClean="0"/>
              <a:t>Role descriptions relate to a bureaucratic structure and identify the skills necessary to fulfill a particular role</a:t>
            </a:r>
          </a:p>
          <a:p>
            <a:r>
              <a:rPr lang="en-US" dirty="0" smtClean="0"/>
              <a:t>Training and development in part are oriented to fit people to more senior roles so they are eligible for promotion.</a:t>
            </a:r>
          </a:p>
          <a:p>
            <a:r>
              <a:rPr lang="en-US" dirty="0" smtClean="0"/>
              <a:t>Training can also be linked to development plans for the </a:t>
            </a:r>
            <a:r>
              <a:rPr lang="en-US" dirty="0" err="1" smtClean="0"/>
              <a:t>organisation</a:t>
            </a:r>
            <a:r>
              <a:rPr lang="en-US" dirty="0" smtClean="0"/>
              <a:t> to take account of the changing environment.</a:t>
            </a:r>
            <a:endParaRPr lang="en-US" dirty="0"/>
          </a:p>
        </p:txBody>
      </p:sp>
    </p:spTree>
    <p:extLst>
      <p:ext uri="{BB962C8B-B14F-4D97-AF65-F5344CB8AC3E}">
        <p14:creationId xmlns:p14="http://schemas.microsoft.com/office/powerpoint/2010/main" val="486877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Administrative Role Profiles at Edinburgh University</a:t>
            </a:r>
            <a:endParaRPr lang="en-US" dirty="0"/>
          </a:p>
        </p:txBody>
      </p:sp>
      <p:sp>
        <p:nvSpPr>
          <p:cNvPr id="3" name="Content Placeholder 2"/>
          <p:cNvSpPr>
            <a:spLocks noGrp="1"/>
          </p:cNvSpPr>
          <p:nvPr>
            <p:ph idx="1"/>
          </p:nvPr>
        </p:nvSpPr>
        <p:spPr/>
        <p:txBody>
          <a:bodyPr>
            <a:normAutofit fontScale="85000" lnSpcReduction="10000"/>
          </a:bodyPr>
          <a:lstStyle/>
          <a:p>
            <a:r>
              <a:rPr lang="en-US" b="1" dirty="0"/>
              <a:t>Grade 5: </a:t>
            </a:r>
            <a:r>
              <a:rPr lang="en-US" dirty="0"/>
              <a:t>Roles at this grade will be responsible for providing or contributing to the provision of support services to an agreed quality standard or specification, within clear procedures or practices. There will be minimal day to day supervision, but clear guidance. The roles require an understanding of the allocated workload but also to react to changing priorities. Initiative is needed to handle processes and resolve problems and queries based on procedures plus experience and judgment, mainly without reference to others. May involve supervision of other staff. </a:t>
            </a:r>
            <a:endParaRPr lang="en-US" dirty="0" smtClean="0"/>
          </a:p>
        </p:txBody>
      </p:sp>
    </p:spTree>
    <p:extLst>
      <p:ext uri="{BB962C8B-B14F-4D97-AF65-F5344CB8AC3E}">
        <p14:creationId xmlns:p14="http://schemas.microsoft.com/office/powerpoint/2010/main" val="565756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Administrative Role Profiles at Edinburgh University</a:t>
            </a:r>
            <a:endParaRPr lang="en-US" dirty="0"/>
          </a:p>
        </p:txBody>
      </p:sp>
      <p:sp>
        <p:nvSpPr>
          <p:cNvPr id="3" name="Content Placeholder 2"/>
          <p:cNvSpPr>
            <a:spLocks noGrp="1"/>
          </p:cNvSpPr>
          <p:nvPr>
            <p:ph idx="1"/>
          </p:nvPr>
        </p:nvSpPr>
        <p:spPr/>
        <p:txBody>
          <a:bodyPr>
            <a:normAutofit fontScale="85000" lnSpcReduction="20000"/>
          </a:bodyPr>
          <a:lstStyle/>
          <a:p>
            <a:r>
              <a:rPr lang="en-US" b="1" dirty="0" smtClean="0"/>
              <a:t>Grade 6: </a:t>
            </a:r>
            <a:r>
              <a:rPr lang="en-US" dirty="0" smtClean="0"/>
              <a:t>Roles at this grade will be providing advice and support based on a detailed understanding of methods, systems and procedures gained through significant practical experience and/or formal training. They will exercise initiative and </a:t>
            </a:r>
            <a:r>
              <a:rPr lang="en-US" dirty="0" err="1" smtClean="0"/>
              <a:t>judgement</a:t>
            </a:r>
            <a:r>
              <a:rPr lang="en-US" dirty="0" smtClean="0"/>
              <a:t> to resolve daily problems within a range of established policies/procedures, seeking advice on more complex issues. There is discretion to determine short-term priorities and if applicable the priorities of a team of people involved in the same type of work. Contributions include proposing and implementing improvements to current working methods </a:t>
            </a:r>
          </a:p>
        </p:txBody>
      </p:sp>
    </p:spTree>
    <p:extLst>
      <p:ext uri="{BB962C8B-B14F-4D97-AF65-F5344CB8AC3E}">
        <p14:creationId xmlns:p14="http://schemas.microsoft.com/office/powerpoint/2010/main" val="2659924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Administrative Role Profiles at Edinburgh University</a:t>
            </a:r>
            <a:endParaRPr lang="en-US" dirty="0"/>
          </a:p>
        </p:txBody>
      </p:sp>
      <p:sp>
        <p:nvSpPr>
          <p:cNvPr id="3" name="Content Placeholder 2"/>
          <p:cNvSpPr>
            <a:spLocks noGrp="1"/>
          </p:cNvSpPr>
          <p:nvPr>
            <p:ph idx="1"/>
          </p:nvPr>
        </p:nvSpPr>
        <p:spPr/>
        <p:txBody>
          <a:bodyPr>
            <a:normAutofit fontScale="70000" lnSpcReduction="20000"/>
          </a:bodyPr>
          <a:lstStyle/>
          <a:p>
            <a:r>
              <a:rPr lang="en-US" b="1" dirty="0" smtClean="0"/>
              <a:t>Grade 7: </a:t>
            </a:r>
            <a:r>
              <a:rPr lang="en-US" dirty="0" smtClean="0"/>
              <a:t>Roles at this grade will be providing advice and support to schools/departments/work units based upon a full understanding of a technical, professional or </a:t>
            </a:r>
            <a:r>
              <a:rPr lang="en-US" dirty="0" err="1" smtClean="0"/>
              <a:t>specialised</a:t>
            </a:r>
            <a:r>
              <a:rPr lang="en-US" dirty="0" smtClean="0"/>
              <a:t> field. They will plan and ensure progress within established professional procedures and university policy. They will be expected to identify</a:t>
            </a:r>
            <a:br>
              <a:rPr lang="en-US" dirty="0" smtClean="0"/>
            </a:br>
            <a:r>
              <a:rPr lang="en-US" dirty="0" smtClean="0"/>
              <a:t>gaps in information, and conduct analyses to solve/resolve problems and issues with short-term consequences. They will put forward recommendations on managing more complex situations. Individuals will be responsible for planning and </a:t>
            </a:r>
            <a:r>
              <a:rPr lang="en-US" dirty="0" err="1" smtClean="0"/>
              <a:t>organising</a:t>
            </a:r>
            <a:r>
              <a:rPr lang="en-US" dirty="0" smtClean="0"/>
              <a:t> their own work or that of a team of colleagues who may be involved in different types of work and will encounter changing priorities. There will be a need for liaison and the co-ordination of activities, across a number of subsections of a school/department/university. </a:t>
            </a:r>
          </a:p>
        </p:txBody>
      </p:sp>
    </p:spTree>
    <p:extLst>
      <p:ext uri="{BB962C8B-B14F-4D97-AF65-F5344CB8AC3E}">
        <p14:creationId xmlns:p14="http://schemas.microsoft.com/office/powerpoint/2010/main" val="24568888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257</TotalTime>
  <Words>1930</Words>
  <Application>Microsoft Macintosh PowerPoint</Application>
  <PresentationFormat>On-screen Show (4:3)</PresentationFormat>
  <Paragraphs>387</Paragraphs>
  <Slides>40</Slides>
  <Notes>14</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40</vt:i4>
      </vt:variant>
    </vt:vector>
  </HeadingPairs>
  <TitlesOfParts>
    <vt:vector size="43" baseType="lpstr">
      <vt:lpstr>Office Theme</vt:lpstr>
      <vt:lpstr>Default Design</vt:lpstr>
      <vt:lpstr>Microsoft Word 97 - 2004 Document</vt:lpstr>
      <vt:lpstr>Human Resources</vt:lpstr>
      <vt:lpstr>What are Human Resources?</vt:lpstr>
      <vt:lpstr>Legal Context: HR Responsibilities</vt:lpstr>
      <vt:lpstr>Recruitment and Selection</vt:lpstr>
      <vt:lpstr>Edinburgh University JD Template</vt:lpstr>
      <vt:lpstr>Staff Training and Development</vt:lpstr>
      <vt:lpstr>Administrative Role Profiles at Edinburgh University</vt:lpstr>
      <vt:lpstr>Administrative Role Profiles at Edinburgh University</vt:lpstr>
      <vt:lpstr>Administrative Role Profiles at Edinburgh University</vt:lpstr>
      <vt:lpstr>Remuneration Policies and Job Evaluation</vt:lpstr>
      <vt:lpstr>Appraisal Schemes</vt:lpstr>
      <vt:lpstr>Redundancy, dismissal and grievance procedure</vt:lpstr>
      <vt:lpstr>Redundancy and dismissal</vt:lpstr>
      <vt:lpstr>Redundancy</vt:lpstr>
      <vt:lpstr>UK Statutory Redundancy Pay</vt:lpstr>
      <vt:lpstr>Contracts of Employment</vt:lpstr>
      <vt:lpstr>Human Resource Planning</vt:lpstr>
      <vt:lpstr>Summary</vt:lpstr>
      <vt:lpstr>Edinburgh University Mission</vt:lpstr>
      <vt:lpstr>Edinburgh University HR Work Themes</vt:lpstr>
      <vt:lpstr>Edinburgh University HR Work Practice</vt:lpstr>
      <vt:lpstr>Edinburgh University HR Activities</vt:lpstr>
      <vt:lpstr>Working in Teams (may be SDP relevant)</vt:lpstr>
      <vt:lpstr>PowerPoint Presentation</vt:lpstr>
      <vt:lpstr>PowerPoint Presentation</vt:lpstr>
      <vt:lpstr>Context</vt:lpstr>
      <vt:lpstr> Roles</vt:lpstr>
      <vt:lpstr>Leadership Roles</vt:lpstr>
      <vt:lpstr>Creative Roles</vt:lpstr>
      <vt:lpstr>……the other Roles</vt:lpstr>
      <vt:lpstr>Belbin Roles</vt:lpstr>
      <vt:lpstr>Belbin Roles</vt:lpstr>
      <vt:lpstr>Belbin Roles</vt:lpstr>
      <vt:lpstr>PowerPoint Presentation</vt:lpstr>
      <vt:lpstr>PowerPoint Presentation</vt:lpstr>
      <vt:lpstr>PowerPoint Presentation</vt:lpstr>
      <vt:lpstr>PowerPoint Presentation</vt:lpstr>
      <vt:lpstr>PowerPoint Presentation</vt:lpstr>
      <vt:lpstr>PowerPoint Presentation</vt:lpstr>
      <vt:lpstr>Summary</vt:lpstr>
    </vt:vector>
  </TitlesOfParts>
  <Company>University of Edinburgh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Resources</dc:title>
  <dc:creator>Stuart Anderson</dc:creator>
  <cp:lastModifiedBy>Stuart Anderson</cp:lastModifiedBy>
  <cp:revision>13</cp:revision>
  <dcterms:created xsi:type="dcterms:W3CDTF">2017-11-13T11:18:48Z</dcterms:created>
  <dcterms:modified xsi:type="dcterms:W3CDTF">2017-11-13T15:36:09Z</dcterms:modified>
</cp:coreProperties>
</file>