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4"/>
  </p:sldMasterIdLst>
  <p:notesMasterIdLst>
    <p:notesMasterId r:id="rId43"/>
  </p:notesMasterIdLst>
  <p:handoutMasterIdLst>
    <p:handoutMasterId r:id="rId44"/>
  </p:handoutMasterIdLst>
  <p:sldIdLst>
    <p:sldId id="391" r:id="rId5"/>
    <p:sldId id="405" r:id="rId6"/>
    <p:sldId id="417" r:id="rId7"/>
    <p:sldId id="411" r:id="rId8"/>
    <p:sldId id="413" r:id="rId9"/>
    <p:sldId id="460" r:id="rId10"/>
    <p:sldId id="414" r:id="rId11"/>
    <p:sldId id="415" r:id="rId12"/>
    <p:sldId id="408" r:id="rId13"/>
    <p:sldId id="432" r:id="rId14"/>
    <p:sldId id="433" r:id="rId15"/>
    <p:sldId id="434" r:id="rId16"/>
    <p:sldId id="440" r:id="rId17"/>
    <p:sldId id="435" r:id="rId18"/>
    <p:sldId id="436" r:id="rId19"/>
    <p:sldId id="437" r:id="rId20"/>
    <p:sldId id="438" r:id="rId21"/>
    <p:sldId id="439" r:id="rId22"/>
    <p:sldId id="419" r:id="rId23"/>
    <p:sldId id="430" r:id="rId24"/>
    <p:sldId id="431" r:id="rId25"/>
    <p:sldId id="461" r:id="rId26"/>
    <p:sldId id="446" r:id="rId27"/>
    <p:sldId id="447" r:id="rId28"/>
    <p:sldId id="442" r:id="rId29"/>
    <p:sldId id="441" r:id="rId30"/>
    <p:sldId id="444" r:id="rId31"/>
    <p:sldId id="443" r:id="rId32"/>
    <p:sldId id="448" r:id="rId33"/>
    <p:sldId id="449" r:id="rId34"/>
    <p:sldId id="450" r:id="rId35"/>
    <p:sldId id="451" r:id="rId36"/>
    <p:sldId id="452" r:id="rId37"/>
    <p:sldId id="453" r:id="rId38"/>
    <p:sldId id="454" r:id="rId39"/>
    <p:sldId id="456" r:id="rId40"/>
    <p:sldId id="418" r:id="rId41"/>
    <p:sldId id="45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ette Holst" initials="HH" lastIdx="8" clrIdx="0">
    <p:extLst>
      <p:ext uri="{19B8F6BF-5375-455C-9EA6-DF929625EA0E}">
        <p15:presenceInfo xmlns:p15="http://schemas.microsoft.com/office/powerpoint/2012/main" xmlns="" userId="S-1-5-21-3230988090-3979943663-3316852795-9106" providerId="AD"/>
      </p:ext>
    </p:extLst>
  </p:cmAuthor>
  <p:cmAuthor id="2" name="Kate Harris" initials="KH" lastIdx="101" clrIdx="1">
    <p:extLst>
      <p:ext uri="{19B8F6BF-5375-455C-9EA6-DF929625EA0E}">
        <p15:presenceInfo xmlns:p15="http://schemas.microsoft.com/office/powerpoint/2012/main" xmlns="" userId="Kate Harris" providerId="None"/>
      </p:ext>
    </p:extLst>
  </p:cmAuthor>
  <p:cmAuthor id="3" name="Guest" initials="Gu" lastIdx="7" clrIdx="2"/>
  <p:cmAuthor id="4" name=" " initials="" lastIdx="5" clrIdx="3">
    <p:extLst>
      <p:ext uri="{19B8F6BF-5375-455C-9EA6-DF929625EA0E}">
        <p15:presenceInfo xmlns:p15="http://schemas.microsoft.com/office/powerpoint/2012/main" xmlns="" userId="S-1-5-21-2127521184-1604012920-1887927527-15820300" providerId="AD"/>
      </p:ext>
    </p:extLst>
  </p:cmAuthor>
  <p:cmAuthor id="5" name="Kristen Paff" initials="KP" lastIdx="1" clrIdx="4">
    <p:extLst>
      <p:ext uri="{19B8F6BF-5375-455C-9EA6-DF929625EA0E}">
        <p15:presenceInfo xmlns:p15="http://schemas.microsoft.com/office/powerpoint/2012/main" xmlns="" userId="Kristen P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6D"/>
    <a:srgbClr val="002854"/>
    <a:srgbClr val="008272"/>
    <a:srgbClr val="D83B01"/>
    <a:srgbClr val="0078D7"/>
    <a:srgbClr val="107C10"/>
    <a:srgbClr val="5C2D91"/>
    <a:srgbClr val="E81123"/>
    <a:srgbClr val="B4009E"/>
    <a:srgbClr val="00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95" autoAdjust="0"/>
    <p:restoredTop sz="95401" autoAdjust="0"/>
  </p:normalViewPr>
  <p:slideViewPr>
    <p:cSldViewPr snapToGrid="0">
      <p:cViewPr varScale="1">
        <p:scale>
          <a:sx n="64" d="100"/>
          <a:sy n="64" d="100"/>
        </p:scale>
        <p:origin x="-104" y="-464"/>
      </p:cViewPr>
      <p:guideLst>
        <p:guide orient="horz" pos="2160"/>
        <p:guide pos="3840"/>
      </p:guideLst>
    </p:cSldViewPr>
  </p:slideViewPr>
  <p:notesTextViewPr>
    <p:cViewPr>
      <p:scale>
        <a:sx n="3" d="2"/>
        <a:sy n="3" d="2"/>
      </p:scale>
      <p:origin x="0" y="0"/>
    </p:cViewPr>
  </p:notesTextViewPr>
  <p:sorterViewPr>
    <p:cViewPr>
      <p:scale>
        <a:sx n="125" d="100"/>
        <a:sy n="125" d="100"/>
      </p:scale>
      <p:origin x="0" y="-1050"/>
    </p:cViewPr>
  </p:sorterViewPr>
  <p:notesViewPr>
    <p:cSldViewPr snapToGrid="0">
      <p:cViewPr varScale="1">
        <p:scale>
          <a:sx n="66" d="100"/>
          <a:sy n="66" d="100"/>
        </p:scale>
        <p:origin x="3252" y="66"/>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commentAuthors" Target="commentAuthors.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8CA2B1-3AE4-442C-9DF7-75EFB6003CDB}" type="datetimeFigureOut">
              <a:rPr lang="en-US" smtClean="0"/>
              <a:t>29/10/17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29016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D36BB-39DC-4FF6-AB2E-4E45ED048545}" type="datetimeFigureOut">
              <a:rPr lang="en-US" smtClean="0"/>
              <a:t>29/10/17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15ED1-AD95-472A-B41D-D1A82713D482}" type="slidenum">
              <a:rPr lang="en-US" smtClean="0"/>
              <a:t>‹#›</a:t>
            </a:fld>
            <a:endParaRPr lang="en-US" dirty="0"/>
          </a:p>
        </p:txBody>
      </p:sp>
    </p:spTree>
    <p:extLst>
      <p:ext uri="{BB962C8B-B14F-4D97-AF65-F5344CB8AC3E}">
        <p14:creationId xmlns:p14="http://schemas.microsoft.com/office/powerpoint/2010/main" val="291775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15ED1-AD95-472A-B41D-D1A82713D482}" type="slidenum">
              <a:rPr lang="en-US" smtClean="0"/>
              <a:t>5</a:t>
            </a:fld>
            <a:endParaRPr lang="en-US" dirty="0"/>
          </a:p>
        </p:txBody>
      </p:sp>
    </p:spTree>
    <p:extLst>
      <p:ext uri="{BB962C8B-B14F-4D97-AF65-F5344CB8AC3E}">
        <p14:creationId xmlns:p14="http://schemas.microsoft.com/office/powerpoint/2010/main" val="294425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15ED1-AD95-472A-B41D-D1A82713D482}" type="slidenum">
              <a:rPr lang="en-US" smtClean="0"/>
              <a:t>8</a:t>
            </a:fld>
            <a:endParaRPr lang="en-US" dirty="0"/>
          </a:p>
        </p:txBody>
      </p:sp>
    </p:spTree>
    <p:extLst>
      <p:ext uri="{BB962C8B-B14F-4D97-AF65-F5344CB8AC3E}">
        <p14:creationId xmlns:p14="http://schemas.microsoft.com/office/powerpoint/2010/main" val="355585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15ED1-AD95-472A-B41D-D1A82713D482}" type="slidenum">
              <a:rPr lang="en-US" smtClean="0"/>
              <a:t>9</a:t>
            </a:fld>
            <a:endParaRPr lang="en-US" dirty="0"/>
          </a:p>
        </p:txBody>
      </p:sp>
    </p:spTree>
    <p:extLst>
      <p:ext uri="{BB962C8B-B14F-4D97-AF65-F5344CB8AC3E}">
        <p14:creationId xmlns:p14="http://schemas.microsoft.com/office/powerpoint/2010/main" val="213033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8CE61-48FD-4052-A317-F70397C62BD3}" type="slidenum">
              <a:rPr lang="en-US" smtClean="0"/>
              <a:pPr/>
              <a:t>24</a:t>
            </a:fld>
            <a:endParaRPr lang="en-US"/>
          </a:p>
        </p:txBody>
      </p:sp>
    </p:spTree>
    <p:extLst>
      <p:ext uri="{BB962C8B-B14F-4D97-AF65-F5344CB8AC3E}">
        <p14:creationId xmlns:p14="http://schemas.microsoft.com/office/powerpoint/2010/main" val="414762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8" name="Date Placeholder 27"/>
          <p:cNvSpPr>
            <a:spLocks noGrp="1"/>
          </p:cNvSpPr>
          <p:nvPr>
            <p:ph type="dt" sz="half" idx="10"/>
          </p:nvPr>
        </p:nvSpPr>
        <p:spPr>
          <a:xfrm>
            <a:off x="8940800" y="4206240"/>
            <a:ext cx="1280160" cy="457200"/>
          </a:xfrm>
          <a:prstGeom prst="rect">
            <a:avLst/>
          </a:prstGeom>
        </p:spPr>
        <p:txBody>
          <a:bodyPr/>
          <a:lstStyle/>
          <a:p>
            <a:fld id="{9FADE817-F989-42C2-AC1F-E268F2A53D01}" type="datetime1">
              <a:rPr lang="en-US" smtClean="0">
                <a:solidFill>
                  <a:srgbClr val="009DD9"/>
                </a:solidFill>
              </a:rPr>
              <a:t>29/10/17</a:t>
            </a:fld>
            <a:endParaRPr lang="en-US" dirty="0">
              <a:solidFill>
                <a:srgbClr val="009DD9"/>
              </a:solidFill>
            </a:endParaRPr>
          </a:p>
        </p:txBody>
      </p:sp>
      <p:sp>
        <p:nvSpPr>
          <p:cNvPr id="17" name="Footer Placeholder 16"/>
          <p:cNvSpPr>
            <a:spLocks noGrp="1"/>
          </p:cNvSpPr>
          <p:nvPr>
            <p:ph type="ftr" sz="quarter" idx="11"/>
          </p:nvPr>
        </p:nvSpPr>
        <p:spPr>
          <a:xfrm>
            <a:off x="7213600" y="4205288"/>
            <a:ext cx="1727200" cy="457200"/>
          </a:xfrm>
          <a:prstGeom prst="rect">
            <a:avLst/>
          </a:prstGeom>
        </p:spPr>
        <p:txBody>
          <a:bodyPr/>
          <a:lstStyle/>
          <a:p>
            <a:endParaRPr lang="en-US" dirty="0">
              <a:solidFill>
                <a:srgbClr val="009DD9"/>
              </a:solidFill>
            </a:endParaRPr>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solidFill>
                  <a:prstClr val="white"/>
                </a:solidFill>
              </a:rPr>
              <a:pPr/>
              <a:t>‹#›</a:t>
            </a:fld>
            <a:endParaRPr lang="en-US" dirty="0">
              <a:solidFill>
                <a:prstClr val="white"/>
              </a:solidFill>
            </a:endParaRP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dirty="0"/>
              <a:t>Click to edit Master title style</a:t>
            </a:r>
          </a:p>
        </p:txBody>
      </p:sp>
    </p:spTree>
    <p:extLst>
      <p:ext uri="{BB962C8B-B14F-4D97-AF65-F5344CB8AC3E}">
        <p14:creationId xmlns:p14="http://schemas.microsoft.com/office/powerpoint/2010/main" val="25267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570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spTree>
    <p:extLst>
      <p:ext uri="{BB962C8B-B14F-4D97-AF65-F5344CB8AC3E}">
        <p14:creationId xmlns:p14="http://schemas.microsoft.com/office/powerpoint/2010/main" val="381045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4" y="-2355"/>
            <a:ext cx="8964247" cy="1075884"/>
          </a:xfrm>
        </p:spPr>
        <p:txBody>
          <a:bodyPr lIns="146304" tIns="91440" rIns="146304" bIns="91440"/>
          <a:lstStyle>
            <a:lvl1pPr>
              <a:lnSpc>
                <a:spcPts val="6176"/>
              </a:lnSpc>
              <a:defRPr sz="5686" baseline="0">
                <a:solidFill>
                  <a:schemeClr val="accent1"/>
                </a:solidFill>
              </a:defRPr>
            </a:lvl1pPr>
          </a:lstStyle>
          <a:p>
            <a:r>
              <a:rPr lang="en-US" dirty="0" err="1"/>
              <a:t>Lorem</a:t>
            </a:r>
            <a:r>
              <a:rPr lang="en-US" dirty="0"/>
              <a:t> </a:t>
            </a:r>
            <a:r>
              <a:rPr lang="en-US" dirty="0" err="1"/>
              <a:t>ipsum</a:t>
            </a:r>
            <a:r>
              <a:rPr lang="en-US" dirty="0"/>
              <a:t> dolor sit.</a:t>
            </a:r>
          </a:p>
        </p:txBody>
      </p:sp>
      <p:sp>
        <p:nvSpPr>
          <p:cNvPr id="3" name="Footer Placeholder 2"/>
          <p:cNvSpPr>
            <a:spLocks noGrp="1"/>
          </p:cNvSpPr>
          <p:nvPr>
            <p:ph type="ftr" sz="quarter" idx="10"/>
          </p:nvPr>
        </p:nvSpPr>
        <p:spPr>
          <a:xfrm>
            <a:off x="7284951" y="6717485"/>
            <a:ext cx="3859606" cy="134483"/>
          </a:xfrm>
          <a:prstGeom prst="rect">
            <a:avLst/>
          </a:prstGeom>
        </p:spPr>
        <p:txBody>
          <a:bodyPr/>
          <a:lstStyle/>
          <a:p>
            <a:r>
              <a:rPr lang="en-US" dirty="0"/>
              <a:t>Microsoft Confidential</a:t>
            </a:r>
          </a:p>
        </p:txBody>
      </p:sp>
      <p:sp>
        <p:nvSpPr>
          <p:cNvPr id="4" name="Slide Number Placeholder 3"/>
          <p:cNvSpPr>
            <a:spLocks noGrp="1"/>
          </p:cNvSpPr>
          <p:nvPr>
            <p:ph type="sldNum" sz="quarter" idx="11"/>
          </p:nvPr>
        </p:nvSpPr>
        <p:spPr>
          <a:xfrm>
            <a:off x="11486691" y="6717485"/>
            <a:ext cx="555597" cy="134483"/>
          </a:xfrm>
        </p:spPr>
        <p:txBody>
          <a:bodyPr/>
          <a:lstStyle/>
          <a:p>
            <a:fld id="{27258FFF-F925-446B-8502-81C933981705}" type="slidenum">
              <a:rPr lang="en-US" smtClean="0"/>
              <a:pPr/>
              <a:t>‹#›</a:t>
            </a:fld>
            <a:endParaRPr lang="en-US" dirty="0"/>
          </a:p>
        </p:txBody>
      </p:sp>
      <p:sp>
        <p:nvSpPr>
          <p:cNvPr id="8" name="Text Placeholder 7"/>
          <p:cNvSpPr>
            <a:spLocks noGrp="1"/>
          </p:cNvSpPr>
          <p:nvPr>
            <p:ph type="body" sz="quarter" idx="13" hasCustomPrompt="1"/>
          </p:nvPr>
        </p:nvSpPr>
        <p:spPr>
          <a:xfrm>
            <a:off x="269243" y="2084175"/>
            <a:ext cx="8964250" cy="4003178"/>
          </a:xfrm>
        </p:spPr>
        <p:txBody>
          <a:bodyPr/>
          <a:lstStyle>
            <a:lvl1pPr marL="228775" indent="-228775">
              <a:spcBef>
                <a:spcPts val="1176"/>
              </a:spcBef>
              <a:defRPr sz="2548">
                <a:latin typeface="+mn-lt"/>
              </a:defRPr>
            </a:lvl1pPr>
            <a:lvl2pPr marL="676983" indent="-228775">
              <a:spcBef>
                <a:spcPts val="1176"/>
              </a:spcBef>
              <a:buSzPct val="100000"/>
              <a:buFont typeface="Segoe UI" pitchFamily="34" charset="0"/>
              <a:buChar char="‐"/>
              <a:defRPr/>
            </a:lvl2pPr>
            <a:lvl3pPr marL="1125194" indent="-228775">
              <a:spcBef>
                <a:spcPts val="1176"/>
              </a:spcBef>
              <a:buFont typeface="Wingdings" pitchFamily="2" charset="2"/>
              <a:buChar char="§"/>
              <a:defRPr/>
            </a:lvl3pPr>
            <a:lvl4pPr marL="1568733" indent="-336158">
              <a:spcBef>
                <a:spcPts val="1176"/>
              </a:spcBef>
              <a:buFont typeface="+mj-lt"/>
              <a:buAutoNum type="arabicPeriod"/>
              <a:defRPr/>
            </a:lvl4pPr>
            <a:lvl5pPr marL="1908004" indent="-336158">
              <a:spcBef>
                <a:spcPts val="1176"/>
              </a:spcBef>
              <a:buFont typeface="+mj-lt"/>
              <a:buAutoNum type="alphaLcParenR"/>
              <a:defRPr/>
            </a:lvl5pPr>
          </a:lstStyle>
          <a:p>
            <a:pPr lvl="0"/>
            <a:r>
              <a:rPr lang="en-US"/>
              <a:t>Lorem ipsum dolor sit amet, consectetur adipiscing </a:t>
            </a:r>
            <a:br>
              <a:rPr lang="en-US"/>
            </a:br>
            <a:r>
              <a:rPr lang="en-US"/>
              <a:t>elit. Nunc et sagittis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117047"/>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11295957" y="6451582"/>
            <a:ext cx="761998" cy="380126"/>
          </a:xfrm>
          <a:prstGeom prst="rect">
            <a:avLst/>
          </a:prstGeom>
        </p:spPr>
        <p:txBody>
          <a:bodyPr/>
          <a:lstStyle>
            <a:lvl1pPr algn="r">
              <a:defRPr sz="1078"/>
            </a:lvl1pPr>
          </a:lstStyle>
          <a:p>
            <a:fld id="{A689D7E5-ACC1-4253-B3A3-22841129DAE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0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 y="6370311"/>
            <a:ext cx="1276352" cy="457200"/>
          </a:xfrm>
          <a:prstGeom prst="rect">
            <a:avLst/>
          </a:prstGeom>
        </p:spPr>
        <p:txBody>
          <a:bodyPr/>
          <a:lstStyle/>
          <a:p>
            <a:fld id="{6DF684FF-057E-4C4C-A509-EDCE496D72DF}" type="datetime1">
              <a:rPr lang="en-US" smtClean="0">
                <a:solidFill>
                  <a:srgbClr val="009DD9"/>
                </a:solidFill>
              </a:rPr>
              <a:t>29/10/17</a:t>
            </a:fld>
            <a:endParaRPr lang="en-US" dirty="0">
              <a:solidFill>
                <a:srgbClr val="009DD9"/>
              </a:solidFill>
            </a:endParaRPr>
          </a:p>
        </p:txBody>
      </p:sp>
      <p:sp>
        <p:nvSpPr>
          <p:cNvPr id="5" name="Footer Placeholder 4"/>
          <p:cNvSpPr>
            <a:spLocks noGrp="1"/>
          </p:cNvSpPr>
          <p:nvPr>
            <p:ph type="ftr" sz="quarter" idx="11"/>
          </p:nvPr>
        </p:nvSpPr>
        <p:spPr>
          <a:xfrm>
            <a:off x="7010400" y="612648"/>
            <a:ext cx="1767840" cy="457200"/>
          </a:xfrm>
          <a:prstGeom prst="rect">
            <a:avLst/>
          </a:prstGeom>
        </p:spPr>
        <p:txBody>
          <a:bodyPr/>
          <a:lstStyle/>
          <a:p>
            <a:endParaRPr lang="en-US" dirty="0">
              <a:solidFill>
                <a:srgbClr val="009DD9"/>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lvl1pPr marL="231775" indent="-231775">
              <a:buClr>
                <a:schemeClr val="tx2">
                  <a:lumMod val="50000"/>
                </a:schemeClr>
              </a:buClr>
              <a:buSzPct val="120000"/>
              <a:buFont typeface="Arial" panose="020B0604020202020204" pitchFamily="34" charset="0"/>
              <a:buChar char="•"/>
              <a:defRPr sz="1800"/>
            </a:lvl1pPr>
            <a:lvl2pPr marL="461963" indent="-236538">
              <a:buClr>
                <a:schemeClr val="tx2">
                  <a:lumMod val="50000"/>
                </a:schemeClr>
              </a:buClr>
              <a:buSzPct val="90000"/>
              <a:buFont typeface="Courier New" panose="02070309020205020404" pitchFamily="49" charset="0"/>
              <a:buChar char="o"/>
              <a:defRPr sz="1800"/>
            </a:lvl2pPr>
            <a:lvl3pPr marL="682625" indent="-220663">
              <a:buClr>
                <a:schemeClr val="tx2">
                  <a:lumMod val="50000"/>
                </a:schemeClr>
              </a:buClr>
              <a:buSzPct val="85000"/>
              <a:buFont typeface="Wingdings" panose="05000000000000000000" pitchFamily="2" charset="2"/>
              <a:buChar char="§"/>
              <a:defRPr sz="1600"/>
            </a:lvl3pPr>
            <a:lvl4pPr marL="1321308" indent="-342900">
              <a:buClr>
                <a:schemeClr val="tx2">
                  <a:lumMod val="50000"/>
                </a:schemeClr>
              </a:buClr>
              <a:buFont typeface="Arial" panose="020B0604020202020204" pitchFamily="34" charset="0"/>
              <a:buChar char="•"/>
              <a:defRPr/>
            </a:lvl4pPr>
            <a:lvl5pPr marL="1549908" indent="-342900">
              <a:buClr>
                <a:schemeClr val="tx2">
                  <a:lumMod val="50000"/>
                </a:schemeClr>
              </a:buClr>
              <a:buFont typeface="Arial" panose="020B0604020202020204" pitchFamily="34" charset="0"/>
              <a:buChar cha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228600" y="457200"/>
            <a:ext cx="10972800" cy="838200"/>
          </a:xfrm>
        </p:spPr>
        <p:txBody>
          <a:bodyPr/>
          <a:lstStyle/>
          <a:p>
            <a:r>
              <a:rPr kumimoji="0" lang="en-US" dirty="0"/>
              <a:t>Click to edit Master title style</a:t>
            </a:r>
          </a:p>
        </p:txBody>
      </p:sp>
    </p:spTree>
    <p:extLst>
      <p:ext uri="{BB962C8B-B14F-4D97-AF65-F5344CB8AC3E}">
        <p14:creationId xmlns:p14="http://schemas.microsoft.com/office/powerpoint/2010/main" val="36272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79120" y="6370311"/>
            <a:ext cx="1276352" cy="457200"/>
          </a:xfrm>
          <a:prstGeom prst="rect">
            <a:avLst/>
          </a:prstGeom>
        </p:spPr>
        <p:txBody>
          <a:bodyPr/>
          <a:lstStyle/>
          <a:p>
            <a:fld id="{A6614A13-32B7-4B27-8847-80630A37A81A}" type="datetime1">
              <a:rPr lang="en-US" smtClean="0">
                <a:solidFill>
                  <a:srgbClr val="009DD9"/>
                </a:solidFill>
              </a:rPr>
              <a:t>29/10/17</a:t>
            </a:fld>
            <a:endParaRPr lang="en-US" dirty="0">
              <a:solidFill>
                <a:srgbClr val="009DD9"/>
              </a:solidFill>
            </a:endParaRPr>
          </a:p>
        </p:txBody>
      </p:sp>
      <p:sp>
        <p:nvSpPr>
          <p:cNvPr id="5" name="Footer Placeholder 4"/>
          <p:cNvSpPr>
            <a:spLocks noGrp="1"/>
          </p:cNvSpPr>
          <p:nvPr>
            <p:ph type="ftr" sz="quarter" idx="11"/>
          </p:nvPr>
        </p:nvSpPr>
        <p:spPr>
          <a:xfrm>
            <a:off x="7010400" y="612648"/>
            <a:ext cx="1767840" cy="457200"/>
          </a:xfrm>
          <a:prstGeom prst="rect">
            <a:avLst/>
          </a:prstGeom>
        </p:spPr>
        <p:txBody>
          <a:bodyPr/>
          <a:lstStyle/>
          <a:p>
            <a:endParaRPr lang="en-US" dirty="0">
              <a:solidFill>
                <a:srgbClr val="009DD9"/>
              </a:solidFill>
            </a:endParaRPr>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871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579120" y="6370311"/>
            <a:ext cx="1276352" cy="457200"/>
          </a:xfrm>
          <a:prstGeom prst="rect">
            <a:avLst/>
          </a:prstGeom>
        </p:spPr>
        <p:txBody>
          <a:bodyPr/>
          <a:lstStyle/>
          <a:p>
            <a:fld id="{9BCF0092-3328-4267-A930-9CA6E9E18204}" type="datetime1">
              <a:rPr lang="en-US" smtClean="0">
                <a:solidFill>
                  <a:srgbClr val="009DD9"/>
                </a:solidFill>
              </a:rPr>
              <a:t>29/10/17</a:t>
            </a:fld>
            <a:endParaRPr lang="en-US" dirty="0">
              <a:solidFill>
                <a:srgbClr val="009DD9"/>
              </a:solidFill>
            </a:endParaRPr>
          </a:p>
        </p:txBody>
      </p:sp>
      <p:sp>
        <p:nvSpPr>
          <p:cNvPr id="6" name="Footer Placeholder 5"/>
          <p:cNvSpPr>
            <a:spLocks noGrp="1"/>
          </p:cNvSpPr>
          <p:nvPr>
            <p:ph type="ftr" sz="quarter" idx="11"/>
          </p:nvPr>
        </p:nvSpPr>
        <p:spPr>
          <a:xfrm>
            <a:off x="7010400" y="612648"/>
            <a:ext cx="1767840" cy="457200"/>
          </a:xfrm>
          <a:prstGeom prst="rect">
            <a:avLst/>
          </a:prstGeom>
        </p:spPr>
        <p:txBody>
          <a:bodyPr/>
          <a:lstStyle/>
          <a:p>
            <a:endParaRPr lang="en-US" dirty="0">
              <a:solidFill>
                <a:srgbClr val="009DD9"/>
              </a:solidFill>
            </a:endParaRPr>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6197600" y="1752600"/>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752600"/>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dirty="0"/>
              <a:t>Click to edit Master title style</a:t>
            </a:r>
          </a:p>
        </p:txBody>
      </p:sp>
    </p:spTree>
    <p:extLst>
      <p:ext uri="{BB962C8B-B14F-4D97-AF65-F5344CB8AC3E}">
        <p14:creationId xmlns:p14="http://schemas.microsoft.com/office/powerpoint/2010/main" val="154116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579120" y="6370311"/>
            <a:ext cx="1276352" cy="457200"/>
          </a:xfrm>
          <a:prstGeom prst="rect">
            <a:avLst/>
          </a:prstGeom>
        </p:spPr>
        <p:txBody>
          <a:bodyPr rtlCol="0"/>
          <a:lstStyle/>
          <a:p>
            <a:fld id="{D3347735-EFBF-43FF-A0B2-81CC702348AD}" type="datetime1">
              <a:rPr lang="en-US" smtClean="0">
                <a:solidFill>
                  <a:srgbClr val="009DD9"/>
                </a:solidFill>
              </a:rPr>
              <a:t>29/10/17</a:t>
            </a:fld>
            <a:endParaRPr lang="en-US" dirty="0">
              <a:solidFill>
                <a:srgbClr val="009DD9"/>
              </a:solidFill>
            </a:endParaRPr>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dirty="0"/>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dirty="0">
              <a:solidFill>
                <a:srgbClr val="009DD9"/>
              </a:solidFill>
            </a:endParaRP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420739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pPr/>
              <a:t>‹#›</a:t>
            </a:fld>
            <a:endParaRPr lang="en-US" dirty="0"/>
          </a:p>
        </p:txBody>
      </p:sp>
      <p:sp>
        <p:nvSpPr>
          <p:cNvPr id="4" name="Title Placeholder 21"/>
          <p:cNvSpPr>
            <a:spLocks noGrp="1"/>
          </p:cNvSpPr>
          <p:nvPr>
            <p:ph type="title"/>
          </p:nvPr>
        </p:nvSpPr>
        <p:spPr>
          <a:xfrm>
            <a:off x="228600" y="465667"/>
            <a:ext cx="10766552" cy="8382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69866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8534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239047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Tree>
    <p:extLst>
      <p:ext uri="{BB962C8B-B14F-4D97-AF65-F5344CB8AC3E}">
        <p14:creationId xmlns:p14="http://schemas.microsoft.com/office/powerpoint/2010/main" val="63694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defTabSz="914400"/>
            <a:fld id="{401CF334-2D5C-4859-84A6-CA7E6E43FAEB}" type="slidenum">
              <a:rPr lang="en-US" smtClean="0"/>
              <a:pPr defTabSz="914400"/>
              <a:t>‹#›</a:t>
            </a:fld>
            <a:endParaRPr lang="en-US" dirty="0"/>
          </a:p>
        </p:txBody>
      </p:sp>
      <p:sp>
        <p:nvSpPr>
          <p:cNvPr id="13" name="Text Placeholder 12"/>
          <p:cNvSpPr>
            <a:spLocks noGrp="1"/>
          </p:cNvSpPr>
          <p:nvPr>
            <p:ph type="body" idx="1"/>
          </p:nvPr>
        </p:nvSpPr>
        <p:spPr>
          <a:xfrm>
            <a:off x="609600" y="1752600"/>
            <a:ext cx="10972800" cy="4325112"/>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228600" y="457200"/>
            <a:ext cx="10972800" cy="838200"/>
          </a:xfrm>
          <a:prstGeom prst="rect">
            <a:avLst/>
          </a:prstGeom>
        </p:spPr>
        <p:txBody>
          <a:bodyPr vert="horz" anchor="ctr">
            <a:normAutofit/>
          </a:bodyPr>
          <a:lstStyle/>
          <a:p>
            <a:r>
              <a:rPr kumimoji="0" lang="en-US" dirty="0"/>
              <a:t>Click to edit Master title style</a:t>
            </a:r>
          </a:p>
        </p:txBody>
      </p:sp>
      <p:pic>
        <p:nvPicPr>
          <p:cNvPr id="20" name="Picture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36838" y="6172200"/>
            <a:ext cx="922470" cy="550371"/>
          </a:xfrm>
          <a:prstGeom prst="rect">
            <a:avLst/>
          </a:prstGeom>
        </p:spPr>
      </p:pic>
    </p:spTree>
    <p:extLst>
      <p:ext uri="{BB962C8B-B14F-4D97-AF65-F5344CB8AC3E}">
        <p14:creationId xmlns:p14="http://schemas.microsoft.com/office/powerpoint/2010/main" val="48088923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lumMod val="75000"/>
          </a:schemeClr>
        </a:buClr>
        <a:buSzPct val="125000"/>
        <a:buFont typeface="Georgia"/>
        <a:buChar char="•"/>
        <a:defRPr kumimoji="0" sz="1800" kern="1200">
          <a:solidFill>
            <a:schemeClr val="tx2"/>
          </a:solidFill>
          <a:latin typeface="+mn-lt"/>
          <a:ea typeface="+mn-ea"/>
          <a:cs typeface="+mn-cs"/>
        </a:defRPr>
      </a:lvl1pPr>
      <a:lvl2pPr marL="658368" indent="-246888" algn="l" rtl="0" eaLnBrk="1" latinLnBrk="0" hangingPunct="1">
        <a:spcBef>
          <a:spcPts val="300"/>
        </a:spcBef>
        <a:buClr>
          <a:schemeClr val="tx2"/>
        </a:buClr>
        <a:buSzPct val="120000"/>
        <a:buFont typeface="Georgia"/>
        <a:buChar char="▫"/>
        <a:defRPr kumimoji="0" sz="1800" kern="1200">
          <a:solidFill>
            <a:schemeClr val="tx2"/>
          </a:solidFill>
          <a:latin typeface="+mn-lt"/>
          <a:ea typeface="+mn-ea"/>
          <a:cs typeface="+mn-cs"/>
        </a:defRPr>
      </a:lvl2pPr>
      <a:lvl3pPr marL="923544" indent="-219456" algn="l" rtl="0" eaLnBrk="1" latinLnBrk="0" hangingPunct="1">
        <a:spcBef>
          <a:spcPts val="300"/>
        </a:spcBef>
        <a:buClr>
          <a:schemeClr val="tx2"/>
        </a:buClr>
        <a:buFont typeface="Wingdings" panose="05000000000000000000" pitchFamily="2" charset="2"/>
        <a:buChar char="§"/>
        <a:defRPr kumimoji="0" sz="16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994" y="2047927"/>
            <a:ext cx="11277600" cy="1470025"/>
          </a:xfrm>
        </p:spPr>
        <p:txBody>
          <a:bodyPr/>
          <a:lstStyle/>
          <a:p>
            <a:r>
              <a:rPr lang="en-US" dirty="0"/>
              <a:t>The GDPR and Its Implications On Cloud Services</a:t>
            </a:r>
          </a:p>
        </p:txBody>
      </p:sp>
      <p:sp>
        <p:nvSpPr>
          <p:cNvPr id="3" name="TextBox 2"/>
          <p:cNvSpPr txBox="1"/>
          <p:nvPr/>
        </p:nvSpPr>
        <p:spPr>
          <a:xfrm>
            <a:off x="562707" y="4149969"/>
            <a:ext cx="4256422" cy="2092881"/>
          </a:xfrm>
          <a:prstGeom prst="rect">
            <a:avLst/>
          </a:prstGeom>
          <a:noFill/>
        </p:spPr>
        <p:txBody>
          <a:bodyPr wrap="none" rtlCol="0">
            <a:spAutoFit/>
          </a:bodyPr>
          <a:lstStyle/>
          <a:p>
            <a:r>
              <a:rPr lang="en-US" sz="3200" dirty="0">
                <a:solidFill>
                  <a:srgbClr val="002854"/>
                </a:solidFill>
              </a:rPr>
              <a:t>September 2017</a:t>
            </a:r>
          </a:p>
          <a:p>
            <a:endParaRPr lang="en-US" sz="3200" dirty="0">
              <a:solidFill>
                <a:srgbClr val="002854"/>
              </a:solidFill>
            </a:endParaRPr>
          </a:p>
          <a:p>
            <a:endParaRPr lang="en-US" dirty="0">
              <a:solidFill>
                <a:srgbClr val="002854"/>
              </a:solidFill>
            </a:endParaRPr>
          </a:p>
          <a:p>
            <a:r>
              <a:rPr lang="en-US" sz="2400" dirty="0">
                <a:solidFill>
                  <a:srgbClr val="002854"/>
                </a:solidFill>
              </a:rPr>
              <a:t>Norm Barber, Managing Director</a:t>
            </a:r>
          </a:p>
          <a:p>
            <a:r>
              <a:rPr lang="en-US" sz="2400" dirty="0">
                <a:solidFill>
                  <a:srgbClr val="002854"/>
                </a:solidFill>
              </a:rPr>
              <a:t>(normb@unifycloud.com)</a:t>
            </a:r>
          </a:p>
        </p:txBody>
      </p:sp>
    </p:spTree>
    <p:extLst>
      <p:ext uri="{BB962C8B-B14F-4D97-AF65-F5344CB8AC3E}">
        <p14:creationId xmlns:p14="http://schemas.microsoft.com/office/powerpoint/2010/main" val="30398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10</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2665096" y="2026346"/>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79961" y="1328520"/>
            <a:ext cx="5137218" cy="3170099"/>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Provide notification to data subjects, in clear and plain language.</a:t>
            </a:r>
          </a:p>
          <a:p>
            <a:pPr marL="342900" lvl="0" indent="-342900">
              <a:spcAft>
                <a:spcPts val="600"/>
              </a:spcAft>
              <a:buFont typeface="+mj-lt"/>
              <a:buAutoNum type="arabicPeriod"/>
            </a:pPr>
            <a:r>
              <a:rPr lang="en-US" dirty="0">
                <a:solidFill>
                  <a:srgbClr val="17406D"/>
                </a:solidFill>
              </a:rPr>
              <a:t>Request and obtain the data subject’s affirmative and granular consent.</a:t>
            </a:r>
          </a:p>
          <a:p>
            <a:pPr marL="342900" lvl="0" indent="-342900">
              <a:spcAft>
                <a:spcPts val="600"/>
              </a:spcAft>
              <a:buFont typeface="+mj-lt"/>
              <a:buAutoNum type="arabicPeriod"/>
            </a:pPr>
            <a:r>
              <a:rPr lang="en-US" dirty="0">
                <a:solidFill>
                  <a:srgbClr val="17406D"/>
                </a:solidFill>
              </a:rPr>
              <a:t>Discontinue with processing activities if the data subject denies consent.</a:t>
            </a:r>
          </a:p>
          <a:p>
            <a:pPr marL="342900" lvl="0" indent="-342900">
              <a:spcAft>
                <a:spcPts val="600"/>
              </a:spcAft>
              <a:buFont typeface="+mj-lt"/>
              <a:buAutoNum type="arabicPeriod"/>
            </a:pPr>
            <a:r>
              <a:rPr lang="en-US" dirty="0">
                <a:solidFill>
                  <a:srgbClr val="17406D"/>
                </a:solidFill>
              </a:rPr>
              <a:t>Provide a mechanism for data subjects to withdraw consent.</a:t>
            </a:r>
          </a:p>
          <a:p>
            <a:pPr marL="342900" lvl="0" indent="-342900">
              <a:spcAft>
                <a:spcPts val="600"/>
              </a:spcAft>
              <a:buFont typeface="+mj-lt"/>
              <a:buAutoNum type="arabicPeriod"/>
            </a:pPr>
            <a:r>
              <a:rPr lang="en-US" dirty="0">
                <a:solidFill>
                  <a:srgbClr val="17406D"/>
                </a:solidFill>
              </a:rPr>
              <a:t>Obtain affirmative consent from a child’s (under age of 16) parent or guardian.</a:t>
            </a:r>
          </a:p>
        </p:txBody>
      </p:sp>
      <p:sp>
        <p:nvSpPr>
          <p:cNvPr id="22" name="Content Placeholder 2"/>
          <p:cNvSpPr txBox="1">
            <a:spLocks/>
          </p:cNvSpPr>
          <p:nvPr/>
        </p:nvSpPr>
        <p:spPr>
          <a:xfrm>
            <a:off x="5347845" y="3379034"/>
            <a:ext cx="6722479" cy="1471525"/>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4763">
              <a:lnSpc>
                <a:spcPct val="120000"/>
              </a:lnSpc>
              <a:buNone/>
            </a:pPr>
            <a:r>
              <a:rPr lang="en-US" sz="1400" dirty="0"/>
              <a:t>“…organizations must demonstrate that they have implemented appropriate measures to mitigate privacy risks. Even in the absence of a privacy breach or customer complaint, regulators may require firms to exhibit evidence of their </a:t>
            </a:r>
            <a:r>
              <a:rPr lang="en-US" sz="1400" u="sng" dirty="0"/>
              <a:t>compliance and risk management strategies</a:t>
            </a:r>
            <a:r>
              <a:rPr lang="en-US" sz="1400" dirty="0"/>
              <a:t>, including a privacy impact assessment (PIA) when appropriate.”</a:t>
            </a:r>
          </a:p>
          <a:p>
            <a:pPr marL="0" indent="-4763">
              <a:lnSpc>
                <a:spcPct val="120000"/>
              </a:lnSpc>
              <a:buNone/>
            </a:pPr>
            <a:r>
              <a:rPr lang="en-US" sz="1400" b="1" dirty="0"/>
              <a:t>Source</a:t>
            </a:r>
            <a:r>
              <a:rPr lang="en-US" sz="1400" dirty="0"/>
              <a:t>: </a:t>
            </a:r>
            <a:r>
              <a:rPr lang="en-US" sz="1400" i="1" dirty="0"/>
              <a:t>Brief: You Need An Action Plan For The GDPR</a:t>
            </a:r>
            <a:r>
              <a:rPr lang="en-US" sz="1400" dirty="0"/>
              <a:t>; Forrester Research; October 2016</a:t>
            </a:r>
          </a:p>
        </p:txBody>
      </p:sp>
      <p:sp>
        <p:nvSpPr>
          <p:cNvPr id="13" name="TextBox 12"/>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236698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6" grpId="0"/>
      <p:bldP spid="20" grpId="0" animBg="1"/>
      <p:bldP spid="21" grpId="0"/>
      <p:bldP spid="22" grpId="0"/>
      <p:bldP spid="22" grpId="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11</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3755339" y="1944285"/>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1908215"/>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Provide notice of processing activities at the time personal data is obtained.</a:t>
            </a:r>
          </a:p>
          <a:p>
            <a:pPr marL="342900" lvl="0" indent="-342900">
              <a:spcAft>
                <a:spcPts val="600"/>
              </a:spcAft>
              <a:buFont typeface="+mj-lt"/>
              <a:buAutoNum type="arabicPeriod"/>
            </a:pPr>
            <a:r>
              <a:rPr lang="en-US" dirty="0">
                <a:solidFill>
                  <a:srgbClr val="17406D"/>
                </a:solidFill>
              </a:rPr>
              <a:t>Provide notice of processing activities if personal data has not been obtained directly.</a:t>
            </a:r>
          </a:p>
          <a:p>
            <a:pPr marL="342900" lvl="0" indent="-342900">
              <a:spcAft>
                <a:spcPts val="600"/>
              </a:spcAft>
              <a:buFont typeface="+mj-lt"/>
              <a:buAutoNum type="arabicPeriod"/>
            </a:pPr>
            <a:r>
              <a:rPr lang="en-US" dirty="0">
                <a:solidFill>
                  <a:srgbClr val="17406D"/>
                </a:solidFill>
              </a:rPr>
              <a:t>Provide the data privacy notice at all points where personal data is collected.</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161240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12</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3204354" y="3034527"/>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5062924"/>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Provide mechanism for validating identity of the requesting data subject.</a:t>
            </a:r>
          </a:p>
          <a:p>
            <a:pPr marL="342900" lvl="0" indent="-342900">
              <a:spcAft>
                <a:spcPts val="600"/>
              </a:spcAft>
              <a:buFont typeface="+mj-lt"/>
              <a:buAutoNum type="arabicPeriod"/>
            </a:pPr>
            <a:r>
              <a:rPr lang="en-US" dirty="0">
                <a:solidFill>
                  <a:srgbClr val="17406D"/>
                </a:solidFill>
              </a:rPr>
              <a:t>Provide mechanism for to request access to their personal data.</a:t>
            </a:r>
          </a:p>
          <a:p>
            <a:pPr marL="342900" lvl="0" indent="-342900">
              <a:spcAft>
                <a:spcPts val="600"/>
              </a:spcAft>
              <a:buFont typeface="+mj-lt"/>
              <a:buAutoNum type="arabicPeriod"/>
            </a:pPr>
            <a:r>
              <a:rPr lang="en-US" dirty="0">
                <a:solidFill>
                  <a:srgbClr val="17406D"/>
                </a:solidFill>
              </a:rPr>
              <a:t>Provide a mechanism to respond to requests on personal data access.</a:t>
            </a:r>
          </a:p>
          <a:p>
            <a:pPr marL="342900" lvl="0" indent="-342900">
              <a:spcAft>
                <a:spcPts val="600"/>
              </a:spcAft>
              <a:buFont typeface="+mj-lt"/>
              <a:buAutoNum type="arabicPeriod"/>
            </a:pPr>
            <a:r>
              <a:rPr lang="en-US" dirty="0">
                <a:solidFill>
                  <a:srgbClr val="17406D"/>
                </a:solidFill>
              </a:rPr>
              <a:t>Maintain the technological ability to trace and search personal data.</a:t>
            </a:r>
          </a:p>
          <a:p>
            <a:pPr marL="342900" lvl="0" indent="-342900">
              <a:spcAft>
                <a:spcPts val="600"/>
              </a:spcAft>
              <a:buFont typeface="+mj-lt"/>
              <a:buAutoNum type="arabicPeriod"/>
            </a:pPr>
            <a:r>
              <a:rPr lang="en-US" dirty="0">
                <a:solidFill>
                  <a:srgbClr val="17406D"/>
                </a:solidFill>
              </a:rPr>
              <a:t>Provide mechanism to request rectification and rectify personal data.</a:t>
            </a:r>
          </a:p>
          <a:p>
            <a:pPr marL="342900" lvl="0" indent="-342900">
              <a:spcAft>
                <a:spcPts val="600"/>
              </a:spcAft>
              <a:buFont typeface="+mj-lt"/>
              <a:buAutoNum type="arabicPeriod"/>
            </a:pPr>
            <a:r>
              <a:rPr lang="en-US" dirty="0">
                <a:solidFill>
                  <a:srgbClr val="17406D"/>
                </a:solidFill>
              </a:rPr>
              <a:t>Provide a mechanism to request the erasure of personal data.</a:t>
            </a:r>
          </a:p>
          <a:p>
            <a:pPr marL="342900" lvl="0" indent="-342900">
              <a:spcAft>
                <a:spcPts val="600"/>
              </a:spcAft>
              <a:buFont typeface="+mj-lt"/>
              <a:buAutoNum type="arabicPeriod"/>
            </a:pPr>
            <a:r>
              <a:rPr lang="en-US" dirty="0">
                <a:solidFill>
                  <a:srgbClr val="17406D"/>
                </a:solidFill>
              </a:rPr>
              <a:t>Maintain the technological ability to locate and erase personal data.</a:t>
            </a:r>
          </a:p>
          <a:p>
            <a:pPr marL="342900" lvl="0" indent="-342900">
              <a:spcAft>
                <a:spcPts val="600"/>
              </a:spcAft>
              <a:buFont typeface="+mj-lt"/>
              <a:buAutoNum type="arabicPeriod"/>
            </a:pPr>
            <a:r>
              <a:rPr lang="en-US" dirty="0">
                <a:solidFill>
                  <a:srgbClr val="17406D"/>
                </a:solidFill>
              </a:rPr>
              <a:t>Track to which additional controllers personal data has been transferred.</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2529358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13</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3204354" y="3034527"/>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5062924"/>
          </a:xfrm>
          <a:prstGeom prst="rect">
            <a:avLst/>
          </a:prstGeom>
          <a:noFill/>
        </p:spPr>
        <p:txBody>
          <a:bodyPr wrap="square" rtlCol="0">
            <a:spAutoFit/>
          </a:bodyPr>
          <a:lstStyle/>
          <a:p>
            <a:pPr marL="342900" lvl="0" indent="-342900">
              <a:spcAft>
                <a:spcPts val="600"/>
              </a:spcAft>
              <a:buFont typeface="+mj-lt"/>
              <a:buAutoNum type="arabicPeriod" startAt="9"/>
            </a:pPr>
            <a:r>
              <a:rPr lang="en-US" dirty="0">
                <a:solidFill>
                  <a:srgbClr val="17406D"/>
                </a:solidFill>
              </a:rPr>
              <a:t>When personal data is made public, contact those entities for data erasure.</a:t>
            </a:r>
          </a:p>
          <a:p>
            <a:pPr marL="342900" lvl="0" indent="-342900">
              <a:spcAft>
                <a:spcPts val="600"/>
              </a:spcAft>
              <a:buFont typeface="+mj-lt"/>
              <a:buAutoNum type="arabicPeriod" startAt="9"/>
            </a:pPr>
            <a:r>
              <a:rPr lang="en-US" dirty="0">
                <a:solidFill>
                  <a:srgbClr val="17406D"/>
                </a:solidFill>
              </a:rPr>
              <a:t>Provide mechanism to request the restriction of data processing.</a:t>
            </a:r>
          </a:p>
          <a:p>
            <a:pPr marL="342900" lvl="0" indent="-342900">
              <a:spcAft>
                <a:spcPts val="600"/>
              </a:spcAft>
              <a:buFont typeface="+mj-lt"/>
              <a:buAutoNum type="arabicPeriod" startAt="9"/>
            </a:pPr>
            <a:r>
              <a:rPr lang="en-US" dirty="0">
                <a:solidFill>
                  <a:srgbClr val="17406D"/>
                </a:solidFill>
              </a:rPr>
              <a:t>Maintain the technological ability to restrict processing of personal data.</a:t>
            </a:r>
          </a:p>
          <a:p>
            <a:pPr marL="342900" lvl="0" indent="-342900">
              <a:spcAft>
                <a:spcPts val="600"/>
              </a:spcAft>
              <a:buFont typeface="+mj-lt"/>
              <a:buAutoNum type="arabicPeriod" startAt="9"/>
            </a:pPr>
            <a:r>
              <a:rPr lang="en-US" dirty="0">
                <a:solidFill>
                  <a:srgbClr val="17406D"/>
                </a:solidFill>
              </a:rPr>
              <a:t>Provide mechanism to request copies and transmit personal.</a:t>
            </a:r>
          </a:p>
          <a:p>
            <a:pPr marL="342900" lvl="0" indent="-342900">
              <a:spcAft>
                <a:spcPts val="600"/>
              </a:spcAft>
              <a:buFont typeface="+mj-lt"/>
              <a:buAutoNum type="arabicPeriod" startAt="9"/>
            </a:pPr>
            <a:r>
              <a:rPr lang="en-US" dirty="0">
                <a:solidFill>
                  <a:srgbClr val="17406D"/>
                </a:solidFill>
              </a:rPr>
              <a:t>Provide mechanism to respond to data portability requests.</a:t>
            </a:r>
          </a:p>
          <a:p>
            <a:pPr marL="342900" lvl="0" indent="-342900">
              <a:spcAft>
                <a:spcPts val="600"/>
              </a:spcAft>
              <a:buFont typeface="+mj-lt"/>
              <a:buAutoNum type="arabicPeriod" startAt="9"/>
            </a:pPr>
            <a:r>
              <a:rPr lang="en-US" dirty="0">
                <a:solidFill>
                  <a:srgbClr val="17406D"/>
                </a:solidFill>
              </a:rPr>
              <a:t>Locate personal data and export in structured, machine-readable formats.</a:t>
            </a:r>
          </a:p>
          <a:p>
            <a:pPr marL="342900" lvl="0" indent="-342900">
              <a:spcAft>
                <a:spcPts val="600"/>
              </a:spcAft>
              <a:buFont typeface="+mj-lt"/>
              <a:buAutoNum type="arabicPeriod" startAt="9"/>
            </a:pPr>
            <a:r>
              <a:rPr lang="en-US" dirty="0">
                <a:solidFill>
                  <a:srgbClr val="17406D"/>
                </a:solidFill>
              </a:rPr>
              <a:t>If processing for direct marketing, provide mechanism to object.</a:t>
            </a:r>
          </a:p>
          <a:p>
            <a:pPr marL="342900" lvl="0" indent="-342900">
              <a:spcAft>
                <a:spcPts val="600"/>
              </a:spcAft>
              <a:buFont typeface="+mj-lt"/>
              <a:buAutoNum type="arabicPeriod" startAt="9"/>
            </a:pPr>
            <a:r>
              <a:rPr lang="en-US" dirty="0">
                <a:solidFill>
                  <a:srgbClr val="17406D"/>
                </a:solidFill>
              </a:rPr>
              <a:t>Maintain the technological ability to discontinue the data processing.</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43802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14</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4341495" y="3034525"/>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2893100"/>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Maintain audit trails to demonstrate accountability and compliance.</a:t>
            </a:r>
          </a:p>
          <a:p>
            <a:pPr marL="342900" lvl="0" indent="-342900">
              <a:spcAft>
                <a:spcPts val="600"/>
              </a:spcAft>
              <a:buFont typeface="+mj-lt"/>
              <a:buAutoNum type="arabicPeriod"/>
            </a:pPr>
            <a:r>
              <a:rPr lang="en-US" dirty="0">
                <a:solidFill>
                  <a:srgbClr val="17406D"/>
                </a:solidFill>
              </a:rPr>
              <a:t>Maintain inventory of data detailing categories of data subjects.</a:t>
            </a:r>
          </a:p>
          <a:p>
            <a:pPr marL="342900" lvl="0" indent="-342900">
              <a:spcAft>
                <a:spcPts val="600"/>
              </a:spcAft>
              <a:buFont typeface="+mj-lt"/>
              <a:buAutoNum type="arabicPeriod"/>
            </a:pPr>
            <a:r>
              <a:rPr lang="en-US" dirty="0">
                <a:solidFill>
                  <a:srgbClr val="17406D"/>
                </a:solidFill>
              </a:rPr>
              <a:t>Maintain auditable trails of processing activities.</a:t>
            </a:r>
          </a:p>
          <a:p>
            <a:pPr marL="342900" lvl="0" indent="-342900">
              <a:spcAft>
                <a:spcPts val="600"/>
              </a:spcAft>
              <a:buFont typeface="+mj-lt"/>
              <a:buAutoNum type="arabicPeriod"/>
            </a:pPr>
            <a:r>
              <a:rPr lang="en-US" dirty="0">
                <a:solidFill>
                  <a:srgbClr val="17406D"/>
                </a:solidFill>
              </a:rPr>
              <a:t>Carry out data protection impact assessments of processing operations.</a:t>
            </a:r>
          </a:p>
          <a:p>
            <a:pPr marL="342900" lvl="0" indent="-342900">
              <a:spcAft>
                <a:spcPts val="600"/>
              </a:spcAft>
              <a:buFont typeface="+mj-lt"/>
              <a:buAutoNum type="arabicPeriod"/>
            </a:pPr>
            <a:r>
              <a:rPr lang="en-US" dirty="0">
                <a:solidFill>
                  <a:srgbClr val="17406D"/>
                </a:solidFill>
              </a:rPr>
              <a:t>Provide the de-identification of personal data for archiving purposes.</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87959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15</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2665096" y="4089608"/>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1277273"/>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Embed privacy controls (in service and development lifecycle).</a:t>
            </a:r>
          </a:p>
          <a:p>
            <a:pPr marL="342900" lvl="0" indent="-342900">
              <a:spcAft>
                <a:spcPts val="600"/>
              </a:spcAft>
              <a:buFont typeface="+mj-lt"/>
              <a:buAutoNum type="arabicPeriod"/>
            </a:pPr>
            <a:r>
              <a:rPr lang="en-US" dirty="0">
                <a:solidFill>
                  <a:srgbClr val="17406D"/>
                </a:solidFill>
              </a:rPr>
              <a:t>Embed privacy designed to minimize the amount of personal data collected.</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353058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16</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3745446" y="4101327"/>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2616101"/>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Provide mechanism to pseudonymize, encrypt, or otherwise secure personal data.</a:t>
            </a:r>
          </a:p>
          <a:p>
            <a:pPr marL="342900" lvl="0" indent="-342900">
              <a:spcAft>
                <a:spcPts val="600"/>
              </a:spcAft>
              <a:buFont typeface="+mj-lt"/>
              <a:buAutoNum type="arabicPeriod"/>
            </a:pPr>
            <a:r>
              <a:rPr lang="en-US" dirty="0">
                <a:solidFill>
                  <a:srgbClr val="17406D"/>
                </a:solidFill>
              </a:rPr>
              <a:t>Implement security measures in the service.</a:t>
            </a:r>
          </a:p>
          <a:p>
            <a:pPr marL="342900" lvl="0" indent="-342900">
              <a:spcAft>
                <a:spcPts val="600"/>
              </a:spcAft>
              <a:buFont typeface="+mj-lt"/>
              <a:buAutoNum type="arabicPeriod"/>
            </a:pPr>
            <a:r>
              <a:rPr lang="en-US" dirty="0">
                <a:solidFill>
                  <a:srgbClr val="17406D"/>
                </a:solidFill>
              </a:rPr>
              <a:t>Confirm ongoing confidentiality, integrity, and availability of personal data.</a:t>
            </a:r>
          </a:p>
          <a:p>
            <a:pPr marL="342900" lvl="0" indent="-342900">
              <a:spcAft>
                <a:spcPts val="600"/>
              </a:spcAft>
              <a:buFont typeface="+mj-lt"/>
              <a:buAutoNum type="arabicPeriod"/>
            </a:pPr>
            <a:r>
              <a:rPr lang="en-US" dirty="0">
                <a:solidFill>
                  <a:srgbClr val="17406D"/>
                </a:solidFill>
              </a:rPr>
              <a:t>Provide mechanism to restore the availability and access to personal data.</a:t>
            </a:r>
          </a:p>
          <a:p>
            <a:pPr marL="342900" lvl="0" indent="-342900">
              <a:spcAft>
                <a:spcPts val="600"/>
              </a:spcAft>
              <a:buFont typeface="+mj-lt"/>
              <a:buAutoNum type="arabicPeriod"/>
            </a:pPr>
            <a:r>
              <a:rPr lang="en-US" dirty="0">
                <a:solidFill>
                  <a:srgbClr val="17406D"/>
                </a:solidFill>
              </a:rPr>
              <a:t>Facilitate regular testing of security measures.</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116349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17</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3169185" y="5144682"/>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1908215"/>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Controllers notify DPA within 72 hours in the event of a data breach incident.</a:t>
            </a:r>
          </a:p>
          <a:p>
            <a:pPr marL="342900" lvl="0" indent="-342900">
              <a:spcAft>
                <a:spcPts val="600"/>
              </a:spcAft>
              <a:buFont typeface="+mj-lt"/>
              <a:buAutoNum type="arabicPeriod"/>
            </a:pPr>
            <a:r>
              <a:rPr lang="en-US" dirty="0">
                <a:solidFill>
                  <a:srgbClr val="17406D"/>
                </a:solidFill>
              </a:rPr>
              <a:t>Controllers notify affected data subjects of a high-risk data breach incident.</a:t>
            </a:r>
          </a:p>
          <a:p>
            <a:pPr marL="342900" lvl="0" indent="-342900">
              <a:spcAft>
                <a:spcPts val="600"/>
              </a:spcAft>
              <a:buFont typeface="+mj-lt"/>
              <a:buAutoNum type="arabicPeriod"/>
            </a:pPr>
            <a:r>
              <a:rPr lang="en-US" dirty="0">
                <a:solidFill>
                  <a:srgbClr val="17406D"/>
                </a:solidFill>
              </a:rPr>
              <a:t>Processors notify controllers without undue delay of a data breach incident.</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416197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18</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sp>
        <p:nvSpPr>
          <p:cNvPr id="36" name="TextBox 35"/>
          <p:cNvSpPr txBox="1"/>
          <p:nvPr/>
        </p:nvSpPr>
        <p:spPr>
          <a:xfrm>
            <a:off x="2677549" y="1328520"/>
            <a:ext cx="2483821" cy="369332"/>
          </a:xfrm>
          <a:prstGeom prst="rect">
            <a:avLst/>
          </a:prstGeom>
          <a:noFill/>
        </p:spPr>
        <p:txBody>
          <a:bodyPr wrap="none" rtlCol="0">
            <a:spAutoFit/>
          </a:bodyPr>
          <a:lstStyle/>
          <a:p>
            <a:pPr algn="ctr"/>
            <a:r>
              <a:rPr lang="en-US" dirty="0">
                <a:solidFill>
                  <a:srgbClr val="17406D"/>
                </a:solidFill>
              </a:rPr>
              <a:t>43 GDPR Requirements*</a:t>
            </a:r>
          </a:p>
        </p:txBody>
      </p:sp>
      <p:sp>
        <p:nvSpPr>
          <p:cNvPr id="20" name="Oval 19"/>
          <p:cNvSpPr/>
          <p:nvPr/>
        </p:nvSpPr>
        <p:spPr>
          <a:xfrm>
            <a:off x="4318048" y="5215021"/>
            <a:ext cx="797169" cy="9864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79961" y="1328520"/>
            <a:ext cx="5137218" cy="2539157"/>
          </a:xfrm>
          <a:prstGeom prst="rect">
            <a:avLst/>
          </a:prstGeom>
          <a:noFill/>
        </p:spPr>
        <p:txBody>
          <a:bodyPr wrap="square" rtlCol="0">
            <a:spAutoFit/>
          </a:bodyPr>
          <a:lstStyle/>
          <a:p>
            <a:pPr marL="342900" lvl="0" indent="-342900">
              <a:spcAft>
                <a:spcPts val="600"/>
              </a:spcAft>
              <a:buFont typeface="+mj-lt"/>
              <a:buAutoNum type="arabicPeriod"/>
            </a:pPr>
            <a:r>
              <a:rPr lang="en-US" dirty="0">
                <a:solidFill>
                  <a:srgbClr val="17406D"/>
                </a:solidFill>
              </a:rPr>
              <a:t>Track and record personal data that is forwarded to third-parties. </a:t>
            </a:r>
          </a:p>
          <a:p>
            <a:pPr marL="342900" lvl="0" indent="-342900">
              <a:spcAft>
                <a:spcPts val="600"/>
              </a:spcAft>
              <a:buFont typeface="+mj-lt"/>
              <a:buAutoNum type="arabicPeriod"/>
            </a:pPr>
            <a:r>
              <a:rPr lang="en-US" dirty="0">
                <a:solidFill>
                  <a:srgbClr val="17406D"/>
                </a:solidFill>
              </a:rPr>
              <a:t>Provide mechanism for tracking and recording data transfers in and out of the EU.</a:t>
            </a:r>
          </a:p>
          <a:p>
            <a:pPr marL="342900" lvl="0" indent="-342900">
              <a:spcAft>
                <a:spcPts val="600"/>
              </a:spcAft>
              <a:buFont typeface="+mj-lt"/>
              <a:buAutoNum type="arabicPeriod"/>
            </a:pPr>
            <a:r>
              <a:rPr lang="en-US" dirty="0">
                <a:solidFill>
                  <a:srgbClr val="17406D"/>
                </a:solidFill>
              </a:rPr>
              <a:t>Maintain inventory of data transfer contracts with third-parties.</a:t>
            </a:r>
          </a:p>
          <a:p>
            <a:pPr marL="342900" lvl="0" indent="-342900">
              <a:spcAft>
                <a:spcPts val="600"/>
              </a:spcAft>
              <a:buFont typeface="+mj-lt"/>
              <a:buAutoNum type="arabicPeriod"/>
            </a:pPr>
            <a:r>
              <a:rPr lang="en-US" dirty="0">
                <a:solidFill>
                  <a:srgbClr val="17406D"/>
                </a:solidFill>
              </a:rPr>
              <a:t>Provide appropriate safeguards (e.g., Privacy Shield) for effective legal remedies.</a:t>
            </a:r>
          </a:p>
        </p:txBody>
      </p:sp>
      <p:sp>
        <p:nvSpPr>
          <p:cNvPr id="12" name="TextBox 11"/>
          <p:cNvSpPr txBox="1"/>
          <p:nvPr/>
        </p:nvSpPr>
        <p:spPr>
          <a:xfrm>
            <a:off x="438841" y="6531742"/>
            <a:ext cx="6046848" cy="261610"/>
          </a:xfrm>
          <a:prstGeom prst="rect">
            <a:avLst/>
          </a:prstGeom>
          <a:noFill/>
        </p:spPr>
        <p:txBody>
          <a:bodyPr wrap="none" rtlCol="0">
            <a:spAutoFit/>
          </a:bodyPr>
          <a:lstStyle/>
          <a:p>
            <a:r>
              <a:rPr lang="en-US" sz="1100" dirty="0">
                <a:solidFill>
                  <a:srgbClr val="17406D"/>
                </a:solidFill>
              </a:rPr>
              <a:t>* UnifyCloud LLC GDPR interpretation. You are encouraged to complete your own GDPR interpretation</a:t>
            </a:r>
          </a:p>
        </p:txBody>
      </p:sp>
    </p:spTree>
    <p:extLst>
      <p:ext uri="{BB962C8B-B14F-4D97-AF65-F5344CB8AC3E}">
        <p14:creationId xmlns:p14="http://schemas.microsoft.com/office/powerpoint/2010/main" val="24928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19</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8" name="Rectangle 7"/>
          <p:cNvSpPr/>
          <p:nvPr/>
        </p:nvSpPr>
        <p:spPr>
          <a:xfrm>
            <a:off x="6662647" y="1711778"/>
            <a:ext cx="2825261" cy="4833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42918" y="1844187"/>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 Processes &amp; User Controls</a:t>
            </a:r>
          </a:p>
        </p:txBody>
      </p:sp>
      <p:sp>
        <p:nvSpPr>
          <p:cNvPr id="10" name="Rectangle 9"/>
          <p:cNvSpPr/>
          <p:nvPr/>
        </p:nvSpPr>
        <p:spPr>
          <a:xfrm>
            <a:off x="6842918" y="3412148"/>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Applications &amp; Workload Features</a:t>
            </a:r>
          </a:p>
        </p:txBody>
      </p:sp>
      <p:sp>
        <p:nvSpPr>
          <p:cNvPr id="11" name="Rectangle 10"/>
          <p:cNvSpPr/>
          <p:nvPr/>
        </p:nvSpPr>
        <p:spPr>
          <a:xfrm>
            <a:off x="6842918" y="4980110"/>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IT Infrastructure Controls</a:t>
            </a:r>
          </a:p>
        </p:txBody>
      </p:sp>
      <p:sp>
        <p:nvSpPr>
          <p:cNvPr id="15" name="TextBox 14"/>
          <p:cNvSpPr txBox="1"/>
          <p:nvPr/>
        </p:nvSpPr>
        <p:spPr>
          <a:xfrm>
            <a:off x="6819872" y="1333074"/>
            <a:ext cx="2510816" cy="369332"/>
          </a:xfrm>
          <a:prstGeom prst="rect">
            <a:avLst/>
          </a:prstGeom>
          <a:noFill/>
        </p:spPr>
        <p:txBody>
          <a:bodyPr wrap="none" rtlCol="0">
            <a:spAutoFit/>
          </a:bodyPr>
          <a:lstStyle/>
          <a:p>
            <a:pPr algn="ctr"/>
            <a:r>
              <a:rPr lang="en-US" dirty="0">
                <a:solidFill>
                  <a:srgbClr val="17406D"/>
                </a:solidFill>
              </a:rPr>
              <a:t>On Premises Compliance</a:t>
            </a:r>
          </a:p>
        </p:txBody>
      </p:sp>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Striped Right 17"/>
          <p:cNvSpPr/>
          <p:nvPr/>
        </p:nvSpPr>
        <p:spPr>
          <a:xfrm>
            <a:off x="5736510" y="3827582"/>
            <a:ext cx="712106" cy="574430"/>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6350" y="1205201"/>
            <a:ext cx="497205" cy="497205"/>
          </a:xfrm>
          <a:prstGeom prst="rect">
            <a:avLst/>
          </a:prstGeom>
        </p:spPr>
      </p:pic>
      <p:sp>
        <p:nvSpPr>
          <p:cNvPr id="28" name="TextBox 27"/>
          <p:cNvSpPr txBox="1"/>
          <p:nvPr/>
        </p:nvSpPr>
        <p:spPr>
          <a:xfrm>
            <a:off x="9724521" y="3916213"/>
            <a:ext cx="1476879" cy="369332"/>
          </a:xfrm>
          <a:prstGeom prst="rect">
            <a:avLst/>
          </a:prstGeom>
          <a:noFill/>
        </p:spPr>
        <p:txBody>
          <a:bodyPr wrap="none" rtlCol="0">
            <a:spAutoFit/>
          </a:bodyPr>
          <a:lstStyle/>
          <a:p>
            <a:r>
              <a:rPr lang="en-US" dirty="0">
                <a:solidFill>
                  <a:srgbClr val="002854"/>
                </a:solidFill>
              </a:rPr>
              <a:t>Internal Audit</a:t>
            </a:r>
          </a:p>
        </p:txBody>
      </p:sp>
      <p:pic>
        <p:nvPicPr>
          <p:cNvPr id="19" name="Picture 18"/>
          <p:cNvPicPr>
            <a:picLocks noChangeAspect="1"/>
          </p:cNvPicPr>
          <p:nvPr/>
        </p:nvPicPr>
        <p:blipFill>
          <a:blip r:embed="rId4"/>
          <a:stretch>
            <a:fillRect/>
          </a:stretch>
        </p:blipFill>
        <p:spPr>
          <a:xfrm>
            <a:off x="2537970" y="1828797"/>
            <a:ext cx="2809875" cy="4572000"/>
          </a:xfrm>
          <a:prstGeom prst="rect">
            <a:avLst/>
          </a:prstGeom>
        </p:spPr>
      </p:pic>
    </p:spTree>
    <p:extLst>
      <p:ext uri="{BB962C8B-B14F-4D97-AF65-F5344CB8AC3E}">
        <p14:creationId xmlns:p14="http://schemas.microsoft.com/office/powerpoint/2010/main" val="4957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8"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ontent Placeholder 2"/>
          <p:cNvSpPr txBox="1">
            <a:spLocks/>
          </p:cNvSpPr>
          <p:nvPr/>
        </p:nvSpPr>
        <p:spPr>
          <a:xfrm>
            <a:off x="241547" y="1415163"/>
            <a:ext cx="5980930" cy="1269026"/>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0" defTabSz="914400">
              <a:buClr>
                <a:schemeClr val="tx2"/>
              </a:buClr>
              <a:buNone/>
            </a:pPr>
            <a:r>
              <a:rPr lang="en-US" sz="1800" dirty="0">
                <a:solidFill>
                  <a:srgbClr val="17406D"/>
                </a:solidFill>
              </a:rPr>
              <a:t>A rapidly growing and successful Redmond, WA-based solutions developer with significant technical resources located in the US and India. Our global focus is on </a:t>
            </a:r>
            <a:r>
              <a:rPr lang="en-US" sz="1800" b="1" dirty="0">
                <a:solidFill>
                  <a:srgbClr val="17406D"/>
                </a:solidFill>
              </a:rPr>
              <a:t>Cloud</a:t>
            </a:r>
            <a:r>
              <a:rPr lang="en-US" sz="1800" dirty="0">
                <a:solidFill>
                  <a:srgbClr val="17406D"/>
                </a:solidFill>
              </a:rPr>
              <a:t>, </a:t>
            </a:r>
            <a:r>
              <a:rPr lang="en-US" sz="1800" b="1" dirty="0">
                <a:solidFill>
                  <a:srgbClr val="17406D"/>
                </a:solidFill>
              </a:rPr>
              <a:t>Cybersecurity</a:t>
            </a:r>
            <a:r>
              <a:rPr lang="en-US" sz="1800" dirty="0">
                <a:solidFill>
                  <a:srgbClr val="17406D"/>
                </a:solidFill>
              </a:rPr>
              <a:t>, </a:t>
            </a:r>
            <a:r>
              <a:rPr lang="en-US" sz="1800" b="1" dirty="0">
                <a:solidFill>
                  <a:srgbClr val="17406D"/>
                </a:solidFill>
              </a:rPr>
              <a:t>Compliance</a:t>
            </a:r>
            <a:r>
              <a:rPr lang="en-US" sz="1800" dirty="0">
                <a:solidFill>
                  <a:srgbClr val="17406D"/>
                </a:solidFill>
              </a:rPr>
              <a:t> (regulatory) and </a:t>
            </a:r>
            <a:r>
              <a:rPr lang="en-US" sz="1800" b="1" dirty="0">
                <a:solidFill>
                  <a:srgbClr val="17406D"/>
                </a:solidFill>
              </a:rPr>
              <a:t>Cost</a:t>
            </a:r>
            <a:r>
              <a:rPr lang="en-US" sz="1800" dirty="0">
                <a:solidFill>
                  <a:srgbClr val="17406D"/>
                </a:solidFill>
              </a:rPr>
              <a:t>. </a:t>
            </a:r>
          </a:p>
        </p:txBody>
      </p:sp>
      <p:pic>
        <p:nvPicPr>
          <p:cNvPr id="255" name="Picture 254" descr="cid:image002.jpg@01D1334C.E6F5BB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9018" y="1415163"/>
            <a:ext cx="955548" cy="897636"/>
          </a:xfrm>
          <a:prstGeom prst="rect">
            <a:avLst/>
          </a:prstGeom>
          <a:noFill/>
          <a:ln>
            <a:noFill/>
          </a:ln>
        </p:spPr>
      </p:pic>
      <p:pic>
        <p:nvPicPr>
          <p:cNvPr id="256" name="Picture 255"/>
          <p:cNvPicPr>
            <a:picLocks noChangeAspect="1"/>
          </p:cNvPicPr>
          <p:nvPr/>
        </p:nvPicPr>
        <p:blipFill>
          <a:blip r:embed="rId3"/>
          <a:stretch>
            <a:fillRect/>
          </a:stretch>
        </p:blipFill>
        <p:spPr>
          <a:xfrm>
            <a:off x="7271403" y="1535090"/>
            <a:ext cx="2110995" cy="601742"/>
          </a:xfrm>
          <a:prstGeom prst="rect">
            <a:avLst/>
          </a:prstGeom>
        </p:spPr>
      </p:pic>
      <p:pic>
        <p:nvPicPr>
          <p:cNvPr id="257" name="Picture 2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8625" y="1550643"/>
            <a:ext cx="2071856" cy="905478"/>
          </a:xfrm>
          <a:prstGeom prst="rect">
            <a:avLst/>
          </a:prstGeom>
        </p:spPr>
      </p:pic>
      <p:sp>
        <p:nvSpPr>
          <p:cNvPr id="10" name="TextBox 9"/>
          <p:cNvSpPr txBox="1"/>
          <p:nvPr/>
        </p:nvSpPr>
        <p:spPr>
          <a:xfrm>
            <a:off x="2119971" y="2652287"/>
            <a:ext cx="9580510" cy="1477328"/>
          </a:xfrm>
          <a:prstGeom prst="rect">
            <a:avLst/>
          </a:prstGeom>
          <a:noFill/>
        </p:spPr>
        <p:txBody>
          <a:bodyPr wrap="square" rtlCol="0">
            <a:spAutoFit/>
          </a:bodyPr>
          <a:lstStyle/>
          <a:p>
            <a:r>
              <a:rPr lang="en-US" dirty="0">
                <a:solidFill>
                  <a:srgbClr val="17406D"/>
                </a:solidFill>
              </a:rPr>
              <a:t>Effectively migrating from a traditional, on-premises IT environment to a Hybrid IT environment that may include elements of SaaS, IaaS, and PaaS requires a logical set of steps. </a:t>
            </a:r>
          </a:p>
          <a:p>
            <a:endParaRPr lang="en-US" dirty="0">
              <a:solidFill>
                <a:srgbClr val="17406D"/>
              </a:solidFill>
            </a:endParaRPr>
          </a:p>
          <a:p>
            <a:r>
              <a:rPr lang="en-US" dirty="0">
                <a:solidFill>
                  <a:srgbClr val="17406D"/>
                </a:solidFill>
              </a:rPr>
              <a:t>As Gartner has noted, “An organization cannot simply ‘jump’ to the Cloud. </a:t>
            </a:r>
            <a:r>
              <a:rPr lang="en-US" b="1" dirty="0">
                <a:solidFill>
                  <a:srgbClr val="17406D"/>
                </a:solidFill>
              </a:rPr>
              <a:t>There need to be activities that are part of a phased evaluation and plan to move to the Cloud.</a:t>
            </a:r>
            <a:r>
              <a:rPr lang="en-US" dirty="0">
                <a:solidFill>
                  <a:srgbClr val="17406D"/>
                </a:solidFill>
              </a:rPr>
              <a:t>”</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67" y="2759539"/>
            <a:ext cx="1537932" cy="1093077"/>
          </a:xfrm>
          <a:prstGeom prst="rect">
            <a:avLst/>
          </a:prstGeom>
        </p:spPr>
      </p:pic>
      <p:sp>
        <p:nvSpPr>
          <p:cNvPr id="18" name="Rectangle 17"/>
          <p:cNvSpPr/>
          <p:nvPr/>
        </p:nvSpPr>
        <p:spPr>
          <a:xfrm>
            <a:off x="777811" y="4463340"/>
            <a:ext cx="1605776" cy="735981"/>
          </a:xfrm>
          <a:prstGeom prst="rect">
            <a:avLst/>
          </a:prstGeom>
          <a:solidFill>
            <a:srgbClr val="3E8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Discover</a:t>
            </a:r>
            <a:endParaRPr lang="en-US" dirty="0">
              <a:latin typeface="Segoe UI Light" panose="020B0502040204020203" pitchFamily="34" charset="0"/>
              <a:cs typeface="Segoe UI Light" panose="020B0502040204020203" pitchFamily="34" charset="0"/>
            </a:endParaRPr>
          </a:p>
        </p:txBody>
      </p:sp>
      <p:sp>
        <p:nvSpPr>
          <p:cNvPr id="19" name="Rectangle 18"/>
          <p:cNvSpPr/>
          <p:nvPr/>
        </p:nvSpPr>
        <p:spPr>
          <a:xfrm>
            <a:off x="3019512" y="4463340"/>
            <a:ext cx="1605776" cy="735981"/>
          </a:xfrm>
          <a:prstGeom prst="rect">
            <a:avLst/>
          </a:prstGeom>
          <a:solidFill>
            <a:srgbClr val="296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Assess</a:t>
            </a:r>
            <a:endParaRPr lang="en-US" dirty="0">
              <a:latin typeface="Segoe UI Light" panose="020B0502040204020203" pitchFamily="34" charset="0"/>
              <a:cs typeface="Segoe UI Light" panose="020B0502040204020203" pitchFamily="34" charset="0"/>
            </a:endParaRPr>
          </a:p>
        </p:txBody>
      </p:sp>
      <p:sp>
        <p:nvSpPr>
          <p:cNvPr id="20" name="Rectangle 19"/>
          <p:cNvSpPr/>
          <p:nvPr/>
        </p:nvSpPr>
        <p:spPr>
          <a:xfrm>
            <a:off x="5261213" y="4463340"/>
            <a:ext cx="1605776" cy="735981"/>
          </a:xfrm>
          <a:prstGeom prst="rect">
            <a:avLst/>
          </a:prstGeom>
          <a:solidFill>
            <a:srgbClr val="1D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Target</a:t>
            </a:r>
            <a:endParaRPr lang="en-US" dirty="0">
              <a:latin typeface="Segoe UI Light" panose="020B0502040204020203" pitchFamily="34" charset="0"/>
              <a:cs typeface="Segoe UI Light" panose="020B0502040204020203" pitchFamily="34" charset="0"/>
            </a:endParaRPr>
          </a:p>
        </p:txBody>
      </p:sp>
      <p:sp>
        <p:nvSpPr>
          <p:cNvPr id="21" name="Rectangle 20"/>
          <p:cNvSpPr/>
          <p:nvPr/>
        </p:nvSpPr>
        <p:spPr>
          <a:xfrm>
            <a:off x="7502914" y="4463340"/>
            <a:ext cx="1605776" cy="735981"/>
          </a:xfrm>
          <a:prstGeom prst="rect">
            <a:avLst/>
          </a:prstGeom>
          <a:solidFill>
            <a:srgbClr val="132F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Migrate</a:t>
            </a:r>
            <a:endParaRPr lang="en-US" dirty="0">
              <a:latin typeface="Segoe UI Light" panose="020B0502040204020203" pitchFamily="34" charset="0"/>
              <a:cs typeface="Segoe UI Light" panose="020B0502040204020203" pitchFamily="34" charset="0"/>
            </a:endParaRPr>
          </a:p>
        </p:txBody>
      </p:sp>
      <p:sp>
        <p:nvSpPr>
          <p:cNvPr id="22" name="Rectangle 21"/>
          <p:cNvSpPr/>
          <p:nvPr/>
        </p:nvSpPr>
        <p:spPr>
          <a:xfrm>
            <a:off x="9744615" y="4463340"/>
            <a:ext cx="1605776" cy="735981"/>
          </a:xfrm>
          <a:prstGeom prst="rect">
            <a:avLst/>
          </a:prstGeom>
          <a:solidFill>
            <a:srgbClr val="081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Segoe UI Light" panose="020B0502040204020203" pitchFamily="34" charset="0"/>
                <a:cs typeface="Segoe UI Light" panose="020B0502040204020203" pitchFamily="34" charset="0"/>
              </a:rPr>
              <a:t>Monitor</a:t>
            </a:r>
            <a:endParaRPr lang="en-US" dirty="0">
              <a:latin typeface="Segoe UI Light" panose="020B0502040204020203" pitchFamily="34" charset="0"/>
              <a:cs typeface="Segoe UI Light" panose="020B0502040204020203" pitchFamily="34" charset="0"/>
            </a:endParaRPr>
          </a:p>
        </p:txBody>
      </p:sp>
      <p:sp>
        <p:nvSpPr>
          <p:cNvPr id="4" name="Title 3"/>
          <p:cNvSpPr>
            <a:spLocks noGrp="1"/>
          </p:cNvSpPr>
          <p:nvPr>
            <p:ph type="title"/>
          </p:nvPr>
        </p:nvSpPr>
        <p:spPr/>
        <p:txBody>
          <a:bodyPr/>
          <a:lstStyle/>
          <a:p>
            <a:r>
              <a:rPr lang="en-US" dirty="0"/>
              <a:t>UnifyCloud LLC – General Background</a:t>
            </a:r>
          </a:p>
        </p:txBody>
      </p:sp>
      <p:cxnSp>
        <p:nvCxnSpPr>
          <p:cNvPr id="7" name="Straight Arrow Connector 6"/>
          <p:cNvCxnSpPr/>
          <p:nvPr/>
        </p:nvCxnSpPr>
        <p:spPr>
          <a:xfrm>
            <a:off x="777811" y="5810045"/>
            <a:ext cx="10637441"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57894" y="5625379"/>
            <a:ext cx="9452672" cy="369332"/>
          </a:xfrm>
          <a:prstGeom prst="rect">
            <a:avLst/>
          </a:prstGeom>
          <a:solidFill>
            <a:schemeClr val="bg1"/>
          </a:solidFill>
        </p:spPr>
        <p:txBody>
          <a:bodyPr wrap="square" rtlCol="0">
            <a:spAutoFit/>
          </a:bodyPr>
          <a:lstStyle/>
          <a:p>
            <a:pPr algn="ctr"/>
            <a:r>
              <a:rPr lang="en-US" dirty="0">
                <a:solidFill>
                  <a:srgbClr val="17406D"/>
                </a:solidFill>
              </a:rPr>
              <a:t>The General Data Protection Regulation (GDPR) impacts the entire Cloud (SaaS, IaaS, PaaS) journey </a:t>
            </a:r>
          </a:p>
        </p:txBody>
      </p:sp>
    </p:spTree>
    <p:extLst>
      <p:ext uri="{BB962C8B-B14F-4D97-AF65-F5344CB8AC3E}">
        <p14:creationId xmlns:p14="http://schemas.microsoft.com/office/powerpoint/2010/main" val="96446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250"/>
                                        <p:tgtEl>
                                          <p:spTgt spid="18"/>
                                        </p:tgtEl>
                                      </p:cBhvr>
                                    </p:animEffect>
                                  </p:childTnLst>
                                </p:cTn>
                              </p:par>
                            </p:childTnLst>
                          </p:cTn>
                        </p:par>
                        <p:par>
                          <p:cTn id="16" fill="hold">
                            <p:stCondLst>
                              <p:cond delay="25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50"/>
                                        <p:tgtEl>
                                          <p:spTgt spid="1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250"/>
                                        <p:tgtEl>
                                          <p:spTgt spid="20"/>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5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50"/>
                                        <p:tgtEl>
                                          <p:spTgt spid="22"/>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75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9" grpId="0" animBg="1"/>
      <p:bldP spid="20" grpId="0" animBg="1"/>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20</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9" name="Rectangle 8"/>
          <p:cNvSpPr/>
          <p:nvPr/>
        </p:nvSpPr>
        <p:spPr>
          <a:xfrm>
            <a:off x="6842918" y="1844187"/>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 Processes &amp; User Controls</a:t>
            </a:r>
          </a:p>
        </p:txBody>
      </p:sp>
      <p:sp>
        <p:nvSpPr>
          <p:cNvPr id="10" name="Rectangle 9"/>
          <p:cNvSpPr/>
          <p:nvPr/>
        </p:nvSpPr>
        <p:spPr>
          <a:xfrm>
            <a:off x="6842918" y="3412148"/>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SaaS Applications &amp; Workload Features</a:t>
            </a:r>
          </a:p>
        </p:txBody>
      </p:sp>
      <p:sp>
        <p:nvSpPr>
          <p:cNvPr id="15" name="TextBox 14"/>
          <p:cNvSpPr txBox="1"/>
          <p:nvPr/>
        </p:nvSpPr>
        <p:spPr>
          <a:xfrm>
            <a:off x="6803137" y="1333074"/>
            <a:ext cx="2544287" cy="369332"/>
          </a:xfrm>
          <a:prstGeom prst="rect">
            <a:avLst/>
          </a:prstGeom>
          <a:noFill/>
        </p:spPr>
        <p:txBody>
          <a:bodyPr wrap="none" rtlCol="0">
            <a:spAutoFit/>
          </a:bodyPr>
          <a:lstStyle/>
          <a:p>
            <a:pPr algn="ctr"/>
            <a:r>
              <a:rPr lang="en-US" dirty="0">
                <a:solidFill>
                  <a:srgbClr val="17406D"/>
                </a:solidFill>
              </a:rPr>
              <a:t>Cloud Compliance Model</a:t>
            </a:r>
          </a:p>
        </p:txBody>
      </p:sp>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Striped Right 17"/>
          <p:cNvSpPr/>
          <p:nvPr/>
        </p:nvSpPr>
        <p:spPr>
          <a:xfrm>
            <a:off x="5736510" y="3827582"/>
            <a:ext cx="712106" cy="574430"/>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5489" y="1200540"/>
            <a:ext cx="585216" cy="585216"/>
          </a:xfrm>
          <a:prstGeom prst="rect">
            <a:avLst/>
          </a:prstGeom>
        </p:spPr>
      </p:pic>
      <p:sp>
        <p:nvSpPr>
          <p:cNvPr id="21" name="Rectangle 20"/>
          <p:cNvSpPr/>
          <p:nvPr/>
        </p:nvSpPr>
        <p:spPr>
          <a:xfrm>
            <a:off x="6850215" y="4980109"/>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Cloud IT Infrastructure Controls</a:t>
            </a:r>
          </a:p>
        </p:txBody>
      </p:sp>
      <p:pic>
        <p:nvPicPr>
          <p:cNvPr id="22" name="Picture 21"/>
          <p:cNvPicPr>
            <a:picLocks noChangeAspect="1"/>
          </p:cNvPicPr>
          <p:nvPr/>
        </p:nvPicPr>
        <p:blipFill>
          <a:blip r:embed="rId5"/>
          <a:stretch>
            <a:fillRect/>
          </a:stretch>
        </p:blipFill>
        <p:spPr>
          <a:xfrm>
            <a:off x="7191029" y="5111009"/>
            <a:ext cx="1768493" cy="1115661"/>
          </a:xfrm>
          <a:prstGeom prst="rect">
            <a:avLst/>
          </a:prstGeom>
        </p:spPr>
      </p:pic>
      <p:pic>
        <p:nvPicPr>
          <p:cNvPr id="23" name="Picture 22"/>
          <p:cNvPicPr>
            <a:picLocks noChangeAspect="1"/>
          </p:cNvPicPr>
          <p:nvPr/>
        </p:nvPicPr>
        <p:blipFill>
          <a:blip r:embed="rId6"/>
          <a:stretch>
            <a:fillRect/>
          </a:stretch>
        </p:blipFill>
        <p:spPr>
          <a:xfrm>
            <a:off x="10503240" y="5587349"/>
            <a:ext cx="584454" cy="765239"/>
          </a:xfrm>
          <a:prstGeom prst="rect">
            <a:avLst/>
          </a:prstGeom>
        </p:spPr>
      </p:pic>
      <p:pic>
        <p:nvPicPr>
          <p:cNvPr id="24" name="Picture 23"/>
          <p:cNvPicPr>
            <a:picLocks noChangeAspect="1"/>
          </p:cNvPicPr>
          <p:nvPr/>
        </p:nvPicPr>
        <p:blipFill>
          <a:blip r:embed="rId7"/>
          <a:stretch>
            <a:fillRect/>
          </a:stretch>
        </p:blipFill>
        <p:spPr>
          <a:xfrm>
            <a:off x="10468269" y="4850565"/>
            <a:ext cx="616649" cy="785051"/>
          </a:xfrm>
          <a:prstGeom prst="rect">
            <a:avLst/>
          </a:prstGeom>
        </p:spPr>
      </p:pic>
      <p:pic>
        <p:nvPicPr>
          <p:cNvPr id="25" name="Picture 24"/>
          <p:cNvPicPr>
            <a:picLocks noChangeAspect="1"/>
          </p:cNvPicPr>
          <p:nvPr/>
        </p:nvPicPr>
        <p:blipFill>
          <a:blip r:embed="rId8"/>
          <a:stretch>
            <a:fillRect/>
          </a:stretch>
        </p:blipFill>
        <p:spPr>
          <a:xfrm>
            <a:off x="9792865" y="4860471"/>
            <a:ext cx="611696" cy="775145"/>
          </a:xfrm>
          <a:prstGeom prst="rect">
            <a:avLst/>
          </a:prstGeom>
        </p:spPr>
      </p:pic>
      <p:pic>
        <p:nvPicPr>
          <p:cNvPr id="26" name="Picture 25"/>
          <p:cNvPicPr>
            <a:picLocks noChangeAspect="1"/>
          </p:cNvPicPr>
          <p:nvPr/>
        </p:nvPicPr>
        <p:blipFill>
          <a:blip r:embed="rId9"/>
          <a:stretch>
            <a:fillRect/>
          </a:stretch>
        </p:blipFill>
        <p:spPr>
          <a:xfrm>
            <a:off x="9817692" y="5587349"/>
            <a:ext cx="646367" cy="790004"/>
          </a:xfrm>
          <a:prstGeom prst="rect">
            <a:avLst/>
          </a:prstGeom>
        </p:spPr>
      </p:pic>
      <p:sp>
        <p:nvSpPr>
          <p:cNvPr id="29" name="TextBox 28"/>
          <p:cNvSpPr txBox="1"/>
          <p:nvPr/>
        </p:nvSpPr>
        <p:spPr>
          <a:xfrm>
            <a:off x="9830127" y="2327968"/>
            <a:ext cx="1476879" cy="369332"/>
          </a:xfrm>
          <a:prstGeom prst="rect">
            <a:avLst/>
          </a:prstGeom>
          <a:noFill/>
        </p:spPr>
        <p:txBody>
          <a:bodyPr wrap="none" rtlCol="0">
            <a:spAutoFit/>
          </a:bodyPr>
          <a:lstStyle/>
          <a:p>
            <a:r>
              <a:rPr lang="en-US" dirty="0">
                <a:solidFill>
                  <a:srgbClr val="002854"/>
                </a:solidFill>
              </a:rPr>
              <a:t>Internal Audit</a:t>
            </a:r>
          </a:p>
        </p:txBody>
      </p:sp>
    </p:spTree>
    <p:extLst>
      <p:ext uri="{BB962C8B-B14F-4D97-AF65-F5344CB8AC3E}">
        <p14:creationId xmlns:p14="http://schemas.microsoft.com/office/powerpoint/2010/main" val="228779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1" grpId="1"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21</a:t>
            </a:fld>
            <a:endParaRPr lang="en-US" dirty="0"/>
          </a:p>
        </p:txBody>
      </p:sp>
      <p:sp>
        <p:nvSpPr>
          <p:cNvPr id="4" name="Title 3"/>
          <p:cNvSpPr>
            <a:spLocks noGrp="1"/>
          </p:cNvSpPr>
          <p:nvPr>
            <p:ph type="title"/>
          </p:nvPr>
        </p:nvSpPr>
        <p:spPr/>
        <p:txBody>
          <a:bodyPr/>
          <a:lstStyle/>
          <a:p>
            <a:r>
              <a:rPr lang="en-US" dirty="0"/>
              <a:t>Controller’s (or your customer’s) GDPR compliance model</a:t>
            </a:r>
          </a:p>
        </p:txBody>
      </p:sp>
      <p:sp>
        <p:nvSpPr>
          <p:cNvPr id="5" name="Rectangle 4"/>
          <p:cNvSpPr/>
          <p:nvPr/>
        </p:nvSpPr>
        <p:spPr>
          <a:xfrm>
            <a:off x="863076" y="1863969"/>
            <a:ext cx="480646" cy="4513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GDPR Regulation (261 pages)</a:t>
            </a:r>
          </a:p>
        </p:txBody>
      </p:sp>
      <p:pic>
        <p:nvPicPr>
          <p:cNvPr id="6" name="Picture 5"/>
          <p:cNvPicPr>
            <a:picLocks noChangeAspect="1"/>
          </p:cNvPicPr>
          <p:nvPr/>
        </p:nvPicPr>
        <p:blipFill>
          <a:blip r:embed="rId2"/>
          <a:stretch>
            <a:fillRect/>
          </a:stretch>
        </p:blipFill>
        <p:spPr>
          <a:xfrm>
            <a:off x="228600" y="1205201"/>
            <a:ext cx="2230244" cy="526359"/>
          </a:xfrm>
          <a:prstGeom prst="rect">
            <a:avLst/>
          </a:prstGeom>
        </p:spPr>
      </p:pic>
      <p:sp>
        <p:nvSpPr>
          <p:cNvPr id="9" name="Rectangle 8"/>
          <p:cNvSpPr/>
          <p:nvPr/>
        </p:nvSpPr>
        <p:spPr>
          <a:xfrm>
            <a:off x="6842918" y="1844187"/>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Business Processes &amp; User Controls</a:t>
            </a:r>
          </a:p>
        </p:txBody>
      </p:sp>
      <p:sp>
        <p:nvSpPr>
          <p:cNvPr id="10" name="Rectangle 9"/>
          <p:cNvSpPr/>
          <p:nvPr/>
        </p:nvSpPr>
        <p:spPr>
          <a:xfrm>
            <a:off x="6842918" y="3412148"/>
            <a:ext cx="2450123" cy="13774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SaaS Applications &amp; Workload Features</a:t>
            </a:r>
          </a:p>
        </p:txBody>
      </p:sp>
      <p:sp>
        <p:nvSpPr>
          <p:cNvPr id="15" name="TextBox 14"/>
          <p:cNvSpPr txBox="1"/>
          <p:nvPr/>
        </p:nvSpPr>
        <p:spPr>
          <a:xfrm>
            <a:off x="6803137" y="1333074"/>
            <a:ext cx="2544287" cy="369332"/>
          </a:xfrm>
          <a:prstGeom prst="rect">
            <a:avLst/>
          </a:prstGeom>
          <a:noFill/>
        </p:spPr>
        <p:txBody>
          <a:bodyPr wrap="none" rtlCol="0">
            <a:spAutoFit/>
          </a:bodyPr>
          <a:lstStyle/>
          <a:p>
            <a:pPr algn="ctr"/>
            <a:r>
              <a:rPr lang="en-US" dirty="0">
                <a:solidFill>
                  <a:srgbClr val="17406D"/>
                </a:solidFill>
              </a:rPr>
              <a:t>Cloud Compliance Model</a:t>
            </a:r>
          </a:p>
        </p:txBody>
      </p:sp>
      <p:sp>
        <p:nvSpPr>
          <p:cNvPr id="17" name="Arrow: Striped Right 16"/>
          <p:cNvSpPr/>
          <p:nvPr/>
        </p:nvSpPr>
        <p:spPr>
          <a:xfrm>
            <a:off x="1614853" y="3833445"/>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Striped Right 17"/>
          <p:cNvSpPr/>
          <p:nvPr/>
        </p:nvSpPr>
        <p:spPr>
          <a:xfrm>
            <a:off x="5736510" y="3827582"/>
            <a:ext cx="712106" cy="574430"/>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37970" y="1828797"/>
            <a:ext cx="2809875" cy="45720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5489" y="1200540"/>
            <a:ext cx="585216" cy="585216"/>
          </a:xfrm>
          <a:prstGeom prst="rect">
            <a:avLst/>
          </a:prstGeom>
        </p:spPr>
      </p:pic>
      <p:pic>
        <p:nvPicPr>
          <p:cNvPr id="22" name="Picture 21"/>
          <p:cNvPicPr>
            <a:picLocks noChangeAspect="1"/>
          </p:cNvPicPr>
          <p:nvPr/>
        </p:nvPicPr>
        <p:blipFill>
          <a:blip r:embed="rId5"/>
          <a:stretch>
            <a:fillRect/>
          </a:stretch>
        </p:blipFill>
        <p:spPr>
          <a:xfrm>
            <a:off x="7191029" y="5111009"/>
            <a:ext cx="1768493" cy="1115661"/>
          </a:xfrm>
          <a:prstGeom prst="rect">
            <a:avLst/>
          </a:prstGeom>
        </p:spPr>
      </p:pic>
      <p:pic>
        <p:nvPicPr>
          <p:cNvPr id="23" name="Picture 22"/>
          <p:cNvPicPr>
            <a:picLocks noChangeAspect="1"/>
          </p:cNvPicPr>
          <p:nvPr/>
        </p:nvPicPr>
        <p:blipFill>
          <a:blip r:embed="rId6"/>
          <a:stretch>
            <a:fillRect/>
          </a:stretch>
        </p:blipFill>
        <p:spPr>
          <a:xfrm>
            <a:off x="10503240" y="5587349"/>
            <a:ext cx="584454" cy="765239"/>
          </a:xfrm>
          <a:prstGeom prst="rect">
            <a:avLst/>
          </a:prstGeom>
        </p:spPr>
      </p:pic>
      <p:pic>
        <p:nvPicPr>
          <p:cNvPr id="24" name="Picture 23"/>
          <p:cNvPicPr>
            <a:picLocks noChangeAspect="1"/>
          </p:cNvPicPr>
          <p:nvPr/>
        </p:nvPicPr>
        <p:blipFill>
          <a:blip r:embed="rId7"/>
          <a:stretch>
            <a:fillRect/>
          </a:stretch>
        </p:blipFill>
        <p:spPr>
          <a:xfrm>
            <a:off x="10468269" y="4850565"/>
            <a:ext cx="616649" cy="785051"/>
          </a:xfrm>
          <a:prstGeom prst="rect">
            <a:avLst/>
          </a:prstGeom>
        </p:spPr>
      </p:pic>
      <p:pic>
        <p:nvPicPr>
          <p:cNvPr id="25" name="Picture 24"/>
          <p:cNvPicPr>
            <a:picLocks noChangeAspect="1"/>
          </p:cNvPicPr>
          <p:nvPr/>
        </p:nvPicPr>
        <p:blipFill>
          <a:blip r:embed="rId8"/>
          <a:stretch>
            <a:fillRect/>
          </a:stretch>
        </p:blipFill>
        <p:spPr>
          <a:xfrm>
            <a:off x="9792865" y="4860471"/>
            <a:ext cx="611696" cy="775145"/>
          </a:xfrm>
          <a:prstGeom prst="rect">
            <a:avLst/>
          </a:prstGeom>
        </p:spPr>
      </p:pic>
      <p:pic>
        <p:nvPicPr>
          <p:cNvPr id="26" name="Picture 25"/>
          <p:cNvPicPr>
            <a:picLocks noChangeAspect="1"/>
          </p:cNvPicPr>
          <p:nvPr/>
        </p:nvPicPr>
        <p:blipFill>
          <a:blip r:embed="rId9"/>
          <a:stretch>
            <a:fillRect/>
          </a:stretch>
        </p:blipFill>
        <p:spPr>
          <a:xfrm>
            <a:off x="9817692" y="5587349"/>
            <a:ext cx="646367" cy="790004"/>
          </a:xfrm>
          <a:prstGeom prst="rect">
            <a:avLst/>
          </a:prstGeom>
        </p:spPr>
      </p:pic>
      <p:sp>
        <p:nvSpPr>
          <p:cNvPr id="29" name="TextBox 28"/>
          <p:cNvSpPr txBox="1"/>
          <p:nvPr/>
        </p:nvSpPr>
        <p:spPr>
          <a:xfrm>
            <a:off x="9830127" y="2327968"/>
            <a:ext cx="1476879" cy="369332"/>
          </a:xfrm>
          <a:prstGeom prst="rect">
            <a:avLst/>
          </a:prstGeom>
          <a:noFill/>
        </p:spPr>
        <p:txBody>
          <a:bodyPr wrap="none" rtlCol="0">
            <a:spAutoFit/>
          </a:bodyPr>
          <a:lstStyle/>
          <a:p>
            <a:r>
              <a:rPr lang="en-US" dirty="0">
                <a:solidFill>
                  <a:srgbClr val="002854"/>
                </a:solidFill>
              </a:rPr>
              <a:t>Internal Audit</a:t>
            </a:r>
          </a:p>
        </p:txBody>
      </p:sp>
      <p:pic>
        <p:nvPicPr>
          <p:cNvPr id="27" name="Picture 26"/>
          <p:cNvPicPr>
            <a:picLocks noChangeAspect="1"/>
          </p:cNvPicPr>
          <p:nvPr/>
        </p:nvPicPr>
        <p:blipFill>
          <a:blip r:embed="rId10"/>
          <a:stretch>
            <a:fillRect/>
          </a:stretch>
        </p:blipFill>
        <p:spPr>
          <a:xfrm>
            <a:off x="6860737" y="5023664"/>
            <a:ext cx="2544752" cy="1127370"/>
          </a:xfrm>
          <a:prstGeom prst="rect">
            <a:avLst/>
          </a:prstGeom>
        </p:spPr>
      </p:pic>
      <p:pic>
        <p:nvPicPr>
          <p:cNvPr id="28" name="Picture 27"/>
          <p:cNvPicPr>
            <a:picLocks noChangeAspect="1"/>
          </p:cNvPicPr>
          <p:nvPr/>
        </p:nvPicPr>
        <p:blipFill>
          <a:blip r:embed="rId11"/>
          <a:stretch>
            <a:fillRect/>
          </a:stretch>
        </p:blipFill>
        <p:spPr>
          <a:xfrm>
            <a:off x="6654523" y="3749820"/>
            <a:ext cx="2757155" cy="1156817"/>
          </a:xfrm>
          <a:prstGeom prst="rect">
            <a:avLst/>
          </a:prstGeom>
        </p:spPr>
      </p:pic>
      <p:pic>
        <p:nvPicPr>
          <p:cNvPr id="30" name="Picture 29"/>
          <p:cNvPicPr>
            <a:picLocks noChangeAspect="1"/>
          </p:cNvPicPr>
          <p:nvPr/>
        </p:nvPicPr>
        <p:blipFill>
          <a:blip r:embed="rId12"/>
          <a:stretch>
            <a:fillRect/>
          </a:stretch>
        </p:blipFill>
        <p:spPr>
          <a:xfrm>
            <a:off x="6226269" y="3308994"/>
            <a:ext cx="3406130" cy="572952"/>
          </a:xfrm>
          <a:prstGeom prst="rect">
            <a:avLst/>
          </a:prstGeom>
        </p:spPr>
      </p:pic>
      <p:sp>
        <p:nvSpPr>
          <p:cNvPr id="31" name="Content Placeholder 2"/>
          <p:cNvSpPr txBox="1">
            <a:spLocks/>
          </p:cNvSpPr>
          <p:nvPr/>
        </p:nvSpPr>
        <p:spPr>
          <a:xfrm>
            <a:off x="9776661" y="2679140"/>
            <a:ext cx="2211566" cy="2133104"/>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4763">
              <a:lnSpc>
                <a:spcPct val="120000"/>
              </a:lnSpc>
              <a:buNone/>
            </a:pPr>
            <a:r>
              <a:rPr lang="en-US" sz="1400" dirty="0"/>
              <a:t>“So a dashboard through which your team can easily track that (capabilities) will come in handy.”</a:t>
            </a:r>
          </a:p>
          <a:p>
            <a:pPr marL="0" indent="-4763">
              <a:lnSpc>
                <a:spcPct val="120000"/>
              </a:lnSpc>
              <a:buNone/>
            </a:pPr>
            <a:r>
              <a:rPr lang="en-US" sz="1400" b="1" dirty="0"/>
              <a:t>Source</a:t>
            </a:r>
            <a:r>
              <a:rPr lang="en-US" sz="1400" dirty="0"/>
              <a:t>: </a:t>
            </a:r>
            <a:r>
              <a:rPr lang="en-US" sz="1400" i="1" dirty="0"/>
              <a:t>Brief: You Need An Action Plan For The GDPR</a:t>
            </a:r>
            <a:r>
              <a:rPr lang="en-US" sz="1400" dirty="0"/>
              <a:t>; Forrester Research; October 2016</a:t>
            </a:r>
          </a:p>
        </p:txBody>
      </p:sp>
    </p:spTree>
    <p:extLst>
      <p:ext uri="{BB962C8B-B14F-4D97-AF65-F5344CB8AC3E}">
        <p14:creationId xmlns:p14="http://schemas.microsoft.com/office/powerpoint/2010/main" val="35240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22</a:t>
            </a:fld>
            <a:endParaRPr lang="en-US" dirty="0"/>
          </a:p>
        </p:txBody>
      </p:sp>
      <p:sp>
        <p:nvSpPr>
          <p:cNvPr id="4" name="Title 3"/>
          <p:cNvSpPr>
            <a:spLocks noGrp="1"/>
          </p:cNvSpPr>
          <p:nvPr>
            <p:ph type="title"/>
          </p:nvPr>
        </p:nvSpPr>
        <p:spPr/>
        <p:txBody>
          <a:bodyPr/>
          <a:lstStyle/>
          <a:p>
            <a:r>
              <a:rPr lang="en-US" sz="4400" dirty="0">
                <a:solidFill>
                  <a:schemeClr val="tx2"/>
                </a:solidFill>
              </a:rPr>
              <a:t>Poll: </a:t>
            </a:r>
            <a:br>
              <a:rPr lang="en-US" sz="4400" dirty="0">
                <a:solidFill>
                  <a:schemeClr val="tx2"/>
                </a:solidFill>
              </a:rPr>
            </a:br>
            <a:r>
              <a:rPr lang="en-US" sz="4400" dirty="0"/>
              <a:t>How many cloud services providers do you have?</a:t>
            </a:r>
          </a:p>
        </p:txBody>
      </p:sp>
    </p:spTree>
    <p:extLst>
      <p:ext uri="{BB962C8B-B14F-4D97-AF65-F5344CB8AC3E}">
        <p14:creationId xmlns:p14="http://schemas.microsoft.com/office/powerpoint/2010/main" val="170365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23</a:t>
            </a:fld>
            <a:endParaRPr lang="en-US" dirty="0"/>
          </a:p>
        </p:txBody>
      </p:sp>
      <p:sp>
        <p:nvSpPr>
          <p:cNvPr id="4" name="Title 3"/>
          <p:cNvSpPr>
            <a:spLocks noGrp="1"/>
          </p:cNvSpPr>
          <p:nvPr>
            <p:ph type="title"/>
          </p:nvPr>
        </p:nvSpPr>
        <p:spPr/>
        <p:txBody>
          <a:bodyPr/>
          <a:lstStyle/>
          <a:p>
            <a:r>
              <a:rPr lang="en-US" dirty="0"/>
              <a:t>Understanding a Cloud shared responsibility model for GDPR</a:t>
            </a:r>
          </a:p>
        </p:txBody>
      </p:sp>
      <p:pic>
        <p:nvPicPr>
          <p:cNvPr id="5" name="Picture 4"/>
          <p:cNvPicPr>
            <a:picLocks noChangeAspect="1"/>
          </p:cNvPicPr>
          <p:nvPr/>
        </p:nvPicPr>
        <p:blipFill>
          <a:blip r:embed="rId2"/>
          <a:stretch>
            <a:fillRect/>
          </a:stretch>
        </p:blipFill>
        <p:spPr>
          <a:xfrm>
            <a:off x="1066800" y="1415142"/>
            <a:ext cx="5219544" cy="4527235"/>
          </a:xfrm>
          <a:prstGeom prst="rect">
            <a:avLst/>
          </a:prstGeom>
          <a:ln w="38100">
            <a:solidFill>
              <a:schemeClr val="accent1">
                <a:lumMod val="75000"/>
              </a:schemeClr>
            </a:solidFill>
          </a:ln>
          <a:effectLst>
            <a:innerShdw blurRad="63500" dist="50800" dir="18900000">
              <a:prstClr val="black">
                <a:alpha val="50000"/>
              </a:prstClr>
            </a:innerShdw>
          </a:effectLst>
        </p:spPr>
      </p:pic>
      <p:pic>
        <p:nvPicPr>
          <p:cNvPr id="6" name="Picture 5"/>
          <p:cNvPicPr>
            <a:picLocks noChangeAspect="1"/>
          </p:cNvPicPr>
          <p:nvPr/>
        </p:nvPicPr>
        <p:blipFill>
          <a:blip r:embed="rId3"/>
          <a:stretch>
            <a:fillRect/>
          </a:stretch>
        </p:blipFill>
        <p:spPr>
          <a:xfrm>
            <a:off x="7086600" y="1415142"/>
            <a:ext cx="4013206" cy="4527236"/>
          </a:xfrm>
          <a:prstGeom prst="rect">
            <a:avLst/>
          </a:prstGeom>
          <a:ln w="38100">
            <a:solidFill>
              <a:schemeClr val="accent1">
                <a:lumMod val="75000"/>
              </a:schemeClr>
            </a:solidFill>
          </a:ln>
          <a:effectLst>
            <a:innerShdw blurRad="63500" dist="50800" dir="18900000">
              <a:prstClr val="black">
                <a:alpha val="50000"/>
              </a:prstClr>
            </a:innerShdw>
          </a:effectLst>
        </p:spPr>
      </p:pic>
      <p:cxnSp>
        <p:nvCxnSpPr>
          <p:cNvPr id="7" name="Straight Connector 6"/>
          <p:cNvCxnSpPr/>
          <p:nvPr/>
        </p:nvCxnSpPr>
        <p:spPr>
          <a:xfrm>
            <a:off x="609600" y="3635216"/>
            <a:ext cx="11201400" cy="331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114800" y="3733800"/>
            <a:ext cx="20955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5257800" y="3700620"/>
            <a:ext cx="2057400" cy="2177780"/>
          </a:xfrm>
          <a:prstGeom prst="rect">
            <a:avLst/>
          </a:prstGeom>
          <a:solidFill>
            <a:schemeClr val="bg1"/>
          </a:solidFill>
        </p:spPr>
      </p:pic>
      <p:sp>
        <p:nvSpPr>
          <p:cNvPr id="10" name="TextBox 9"/>
          <p:cNvSpPr txBox="1"/>
          <p:nvPr/>
        </p:nvSpPr>
        <p:spPr>
          <a:xfrm>
            <a:off x="7391400" y="6041395"/>
            <a:ext cx="1199367" cy="261610"/>
          </a:xfrm>
          <a:prstGeom prst="rect">
            <a:avLst/>
          </a:prstGeom>
          <a:noFill/>
        </p:spPr>
        <p:txBody>
          <a:bodyPr wrap="none" rtlCol="0">
            <a:spAutoFit/>
          </a:bodyPr>
          <a:lstStyle/>
          <a:p>
            <a:r>
              <a:rPr lang="en-US" sz="1100" dirty="0"/>
              <a:t>Source: </a:t>
            </a:r>
            <a:r>
              <a:rPr lang="en-US" sz="1100" i="1" dirty="0"/>
              <a:t>Microsoft</a:t>
            </a:r>
          </a:p>
        </p:txBody>
      </p:sp>
      <p:sp>
        <p:nvSpPr>
          <p:cNvPr id="11" name="TextBox 10"/>
          <p:cNvSpPr txBox="1"/>
          <p:nvPr/>
        </p:nvSpPr>
        <p:spPr>
          <a:xfrm>
            <a:off x="1371600" y="6043925"/>
            <a:ext cx="1896673" cy="261610"/>
          </a:xfrm>
          <a:prstGeom prst="rect">
            <a:avLst/>
          </a:prstGeom>
          <a:noFill/>
        </p:spPr>
        <p:txBody>
          <a:bodyPr wrap="none" rtlCol="0">
            <a:spAutoFit/>
          </a:bodyPr>
          <a:lstStyle/>
          <a:p>
            <a:r>
              <a:rPr lang="en-US" sz="1100" dirty="0"/>
              <a:t>Source: </a:t>
            </a:r>
            <a:r>
              <a:rPr lang="en-US" sz="1100" i="1" dirty="0"/>
              <a:t>Amazon Web Services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3856" y="2082692"/>
            <a:ext cx="884975" cy="884975"/>
          </a:xfrm>
          <a:prstGeom prst="rect">
            <a:avLst/>
          </a:prstGeom>
        </p:spPr>
      </p:pic>
    </p:spTree>
    <p:extLst>
      <p:ext uri="{BB962C8B-B14F-4D97-AF65-F5344CB8AC3E}">
        <p14:creationId xmlns:p14="http://schemas.microsoft.com/office/powerpoint/2010/main" val="395482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5638800" y="2133600"/>
            <a:ext cx="6477000" cy="3886200"/>
          </a:xfrm>
          <a:prstGeom prst="rect">
            <a:avLst/>
          </a:prstGeom>
        </p:spPr>
        <p:txBody>
          <a:bodyPr>
            <a:no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defTabSz="914400" fontAlgn="ctr">
              <a:spcBef>
                <a:spcPts val="0"/>
              </a:spcBef>
              <a:spcAft>
                <a:spcPts val="1200"/>
              </a:spcAft>
              <a:buFont typeface="Arial" panose="020B0604020202020204" pitchFamily="34" charset="0"/>
              <a:buChar char="•"/>
            </a:pPr>
            <a:r>
              <a:rPr lang="en-US" sz="1600" dirty="0"/>
              <a:t>Implementing interconnectivity between Cloud and on-premises resources.</a:t>
            </a:r>
          </a:p>
          <a:p>
            <a:pPr defTabSz="914400" fontAlgn="ctr">
              <a:spcBef>
                <a:spcPts val="0"/>
              </a:spcBef>
              <a:spcAft>
                <a:spcPts val="1200"/>
              </a:spcAft>
              <a:buFont typeface="Arial" panose="020B0604020202020204" pitchFamily="34" charset="0"/>
              <a:buChar char="•"/>
            </a:pPr>
            <a:r>
              <a:rPr lang="en-US" sz="1600" dirty="0"/>
              <a:t>Security Development Lifecycle for applications.</a:t>
            </a:r>
          </a:p>
          <a:p>
            <a:pPr defTabSz="914400" fontAlgn="ctr">
              <a:spcBef>
                <a:spcPts val="0"/>
              </a:spcBef>
              <a:spcAft>
                <a:spcPts val="1200"/>
              </a:spcAft>
              <a:buFont typeface="Arial" panose="020B0604020202020204" pitchFamily="34" charset="0"/>
              <a:buChar char="•"/>
            </a:pPr>
            <a:r>
              <a:rPr lang="en-US" sz="1600" dirty="0"/>
              <a:t>Application QA prior to moving to Cloud production.</a:t>
            </a:r>
          </a:p>
          <a:p>
            <a:pPr defTabSz="914400" fontAlgn="ctr">
              <a:spcBef>
                <a:spcPts val="0"/>
              </a:spcBef>
              <a:spcAft>
                <a:spcPts val="1200"/>
              </a:spcAft>
              <a:buFont typeface="Arial" panose="020B0604020202020204" pitchFamily="34" charset="0"/>
              <a:buChar char="•"/>
            </a:pPr>
            <a:r>
              <a:rPr lang="en-US" sz="1600" dirty="0"/>
              <a:t>Monitoring the security of applications.</a:t>
            </a:r>
          </a:p>
          <a:p>
            <a:pPr defTabSz="914400" fontAlgn="ctr">
              <a:spcBef>
                <a:spcPts val="0"/>
              </a:spcBef>
              <a:spcAft>
                <a:spcPts val="1200"/>
              </a:spcAft>
              <a:buFont typeface="Arial" panose="020B0604020202020204" pitchFamily="34" charset="0"/>
              <a:buChar char="•"/>
            </a:pPr>
            <a:r>
              <a:rPr lang="en-US" sz="1600" dirty="0"/>
              <a:t>Reviewing and applying public security and patch updates (IaaS).</a:t>
            </a:r>
          </a:p>
          <a:p>
            <a:pPr defTabSz="914400" fontAlgn="ctr">
              <a:spcBef>
                <a:spcPts val="0"/>
              </a:spcBef>
              <a:spcAft>
                <a:spcPts val="1200"/>
              </a:spcAft>
              <a:buFont typeface="Arial" panose="020B0604020202020204" pitchFamily="34" charset="0"/>
              <a:buChar char="•"/>
            </a:pPr>
            <a:r>
              <a:rPr lang="en-US" sz="1600" dirty="0"/>
              <a:t>Reporting the incidents and alerts specific to systems and subscriptions.</a:t>
            </a:r>
          </a:p>
          <a:p>
            <a:pPr defTabSz="914400" fontAlgn="ctr">
              <a:spcBef>
                <a:spcPts val="0"/>
              </a:spcBef>
              <a:spcAft>
                <a:spcPts val="1200"/>
              </a:spcAft>
              <a:buFont typeface="Arial" panose="020B0604020202020204" pitchFamily="34" charset="0"/>
              <a:buChar char="•"/>
            </a:pPr>
            <a:r>
              <a:rPr lang="en-US" sz="1600" dirty="0"/>
              <a:t>Support timely responses with Cloud platform.</a:t>
            </a:r>
          </a:p>
          <a:p>
            <a:pPr defTabSz="914400" fontAlgn="ctr">
              <a:spcBef>
                <a:spcPts val="0"/>
              </a:spcBef>
              <a:spcAft>
                <a:spcPts val="1200"/>
              </a:spcAft>
              <a:buFont typeface="Arial" panose="020B0604020202020204" pitchFamily="34" charset="0"/>
              <a:buChar char="•"/>
            </a:pPr>
            <a:r>
              <a:rPr lang="en-US" sz="1600" dirty="0"/>
              <a:t>Implementing redundant systems for hot-failover.</a:t>
            </a:r>
          </a:p>
        </p:txBody>
      </p:sp>
      <p:sp>
        <p:nvSpPr>
          <p:cNvPr id="7" name="Content Placeholder 5"/>
          <p:cNvSpPr txBox="1">
            <a:spLocks/>
          </p:cNvSpPr>
          <p:nvPr/>
        </p:nvSpPr>
        <p:spPr>
          <a:xfrm>
            <a:off x="457200" y="2133600"/>
            <a:ext cx="5384800" cy="3886200"/>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defTabSz="914400" fontAlgn="ctr">
              <a:spcBef>
                <a:spcPts val="0"/>
              </a:spcBef>
              <a:spcAft>
                <a:spcPts val="1200"/>
              </a:spcAft>
              <a:buFont typeface="Arial" panose="020B0604020202020204" pitchFamily="34" charset="0"/>
              <a:buChar char="•"/>
            </a:pPr>
            <a:r>
              <a:rPr lang="en-US" sz="1600" dirty="0"/>
              <a:t>Controls over account / subscription IDs and passwords and access to applications.</a:t>
            </a:r>
          </a:p>
          <a:p>
            <a:pPr defTabSz="914400" fontAlgn="ctr">
              <a:spcBef>
                <a:spcPts val="0"/>
              </a:spcBef>
              <a:spcAft>
                <a:spcPts val="1200"/>
              </a:spcAft>
              <a:buFont typeface="Arial" panose="020B0604020202020204" pitchFamily="34" charset="0"/>
              <a:buChar char="•"/>
            </a:pPr>
            <a:r>
              <a:rPr lang="en-US" sz="1600" dirty="0"/>
              <a:t>Compliance with applicable laws/regulations.</a:t>
            </a:r>
          </a:p>
          <a:p>
            <a:pPr defTabSz="914400" fontAlgn="ctr">
              <a:spcBef>
                <a:spcPts val="0"/>
              </a:spcBef>
              <a:spcAft>
                <a:spcPts val="1200"/>
              </a:spcAft>
              <a:buFont typeface="Arial" panose="020B0604020202020204" pitchFamily="34" charset="0"/>
              <a:buChar char="•"/>
            </a:pPr>
            <a:r>
              <a:rPr lang="en-US" sz="1600" dirty="0"/>
              <a:t>Determining and implementing encryption for data.</a:t>
            </a:r>
          </a:p>
          <a:p>
            <a:pPr defTabSz="914400" fontAlgn="ctr">
              <a:spcBef>
                <a:spcPts val="0"/>
              </a:spcBef>
              <a:spcAft>
                <a:spcPts val="1200"/>
              </a:spcAft>
              <a:buFont typeface="Arial" panose="020B0604020202020204" pitchFamily="34" charset="0"/>
              <a:buChar char="•"/>
            </a:pPr>
            <a:r>
              <a:rPr lang="en-US" sz="1600" dirty="0"/>
              <a:t>Securing certificates used to access applications.</a:t>
            </a:r>
          </a:p>
          <a:p>
            <a:pPr defTabSz="914400" fontAlgn="ctr">
              <a:spcBef>
                <a:spcPts val="0"/>
              </a:spcBef>
              <a:spcAft>
                <a:spcPts val="1200"/>
              </a:spcAft>
              <a:buFont typeface="Arial" panose="020B0604020202020204" pitchFamily="34" charset="0"/>
              <a:buChar char="•"/>
            </a:pPr>
            <a:r>
              <a:rPr lang="en-US" sz="1600" dirty="0"/>
              <a:t>Selection of access mechanism for data.</a:t>
            </a:r>
          </a:p>
          <a:p>
            <a:pPr defTabSz="914400" fontAlgn="ctr">
              <a:spcBef>
                <a:spcPts val="0"/>
              </a:spcBef>
              <a:spcAft>
                <a:spcPts val="1200"/>
              </a:spcAft>
              <a:buFont typeface="Arial" panose="020B0604020202020204" pitchFamily="34" charset="0"/>
              <a:buChar char="•"/>
            </a:pPr>
            <a:r>
              <a:rPr lang="en-US" sz="1600" dirty="0"/>
              <a:t>Determining the Services configurations.</a:t>
            </a:r>
          </a:p>
          <a:p>
            <a:pPr defTabSz="914400" fontAlgn="ctr">
              <a:spcBef>
                <a:spcPts val="0"/>
              </a:spcBef>
              <a:spcAft>
                <a:spcPts val="1200"/>
              </a:spcAft>
              <a:buFont typeface="Arial" panose="020B0604020202020204" pitchFamily="34" charset="0"/>
              <a:buChar char="•"/>
            </a:pPr>
            <a:r>
              <a:rPr lang="en-US" sz="1600" dirty="0"/>
              <a:t>Backup of data to local / Cloud storage.</a:t>
            </a:r>
          </a:p>
          <a:p>
            <a:pPr defTabSz="914400" fontAlgn="ctr">
              <a:spcBef>
                <a:spcPts val="0"/>
              </a:spcBef>
              <a:spcAft>
                <a:spcPts val="1200"/>
              </a:spcAft>
              <a:buFont typeface="Arial" panose="020B0604020202020204" pitchFamily="34" charset="0"/>
              <a:buChar char="•"/>
            </a:pPr>
            <a:r>
              <a:rPr lang="en-US" sz="1600" dirty="0"/>
              <a:t>Protection of the secrets associated with accounts. </a:t>
            </a:r>
          </a:p>
          <a:p>
            <a:pPr defTabSz="914400">
              <a:spcAft>
                <a:spcPts val="1200"/>
              </a:spcAft>
              <a:buFont typeface="Arial" panose="020B0604020202020204" pitchFamily="34" charset="0"/>
              <a:buChar char="•"/>
            </a:pPr>
            <a:endParaRPr lang="en-US" sz="1600" dirty="0"/>
          </a:p>
        </p:txBody>
      </p:sp>
      <p:sp>
        <p:nvSpPr>
          <p:cNvPr id="2" name="Slide Number Placeholder 1"/>
          <p:cNvSpPr>
            <a:spLocks noGrp="1"/>
          </p:cNvSpPr>
          <p:nvPr>
            <p:ph type="sldNum" sz="quarter" idx="12"/>
          </p:nvPr>
        </p:nvSpPr>
        <p:spPr/>
        <p:txBody>
          <a:bodyPr/>
          <a:lstStyle/>
          <a:p>
            <a:fld id="{401CF334-2D5C-4859-84A6-CA7E6E43FAEB}" type="slidenum">
              <a:rPr lang="en-US" smtClean="0"/>
              <a:pPr/>
              <a:t>24</a:t>
            </a:fld>
            <a:endParaRPr lang="en-US"/>
          </a:p>
        </p:txBody>
      </p:sp>
      <p:sp>
        <p:nvSpPr>
          <p:cNvPr id="3" name="Content Placeholder 2"/>
          <p:cNvSpPr>
            <a:spLocks noGrp="1"/>
          </p:cNvSpPr>
          <p:nvPr>
            <p:ph idx="1"/>
          </p:nvPr>
        </p:nvSpPr>
        <p:spPr>
          <a:xfrm>
            <a:off x="434848" y="1627742"/>
            <a:ext cx="11376152" cy="481054"/>
          </a:xfrm>
        </p:spPr>
        <p:txBody>
          <a:bodyPr>
            <a:normAutofit/>
          </a:bodyPr>
          <a:lstStyle/>
          <a:p>
            <a:pPr marL="109728" indent="0">
              <a:buNone/>
            </a:pPr>
            <a:r>
              <a:rPr lang="en-US" sz="2000" dirty="0"/>
              <a:t>Controls and reporting as well as configuration oversight </a:t>
            </a:r>
            <a:r>
              <a:rPr lang="en-US" sz="2000" b="1" i="1" u="sng" dirty="0"/>
              <a:t>excluded</a:t>
            </a:r>
            <a:r>
              <a:rPr lang="en-US" sz="2000" dirty="0"/>
              <a:t> from a CSV platform SOC report</a:t>
            </a:r>
          </a:p>
        </p:txBody>
      </p:sp>
      <p:sp>
        <p:nvSpPr>
          <p:cNvPr id="4" name="Title 3"/>
          <p:cNvSpPr>
            <a:spLocks noGrp="1"/>
          </p:cNvSpPr>
          <p:nvPr>
            <p:ph type="title"/>
          </p:nvPr>
        </p:nvSpPr>
        <p:spPr>
          <a:xfrm>
            <a:off x="609600" y="457200"/>
            <a:ext cx="11201400" cy="1066800"/>
          </a:xfrm>
        </p:spPr>
        <p:txBody>
          <a:bodyPr>
            <a:noAutofit/>
          </a:bodyPr>
          <a:lstStyle/>
          <a:p>
            <a:r>
              <a:rPr lang="en-US" dirty="0"/>
              <a:t>What “managed by customer” means </a:t>
            </a:r>
            <a:r>
              <a:rPr lang="en-US" sz="2800" dirty="0"/>
              <a:t>(from a typical SOC* report)…</a:t>
            </a:r>
            <a:endParaRPr lang="en-US" dirty="0"/>
          </a:p>
        </p:txBody>
      </p:sp>
      <p:sp>
        <p:nvSpPr>
          <p:cNvPr id="5" name="TextBox 4"/>
          <p:cNvSpPr txBox="1"/>
          <p:nvPr/>
        </p:nvSpPr>
        <p:spPr>
          <a:xfrm>
            <a:off x="187380" y="6032877"/>
            <a:ext cx="6213420" cy="523220"/>
          </a:xfrm>
          <a:prstGeom prst="rect">
            <a:avLst/>
          </a:prstGeom>
          <a:noFill/>
        </p:spPr>
        <p:txBody>
          <a:bodyPr wrap="square" rtlCol="0">
            <a:spAutoFit/>
          </a:bodyPr>
          <a:lstStyle/>
          <a:p>
            <a:pPr marL="171450" indent="-171450"/>
            <a:r>
              <a:rPr lang="en-US" sz="1400" dirty="0">
                <a:solidFill>
                  <a:schemeClr val="tx2"/>
                </a:solidFill>
              </a:rPr>
              <a:t>*	AICPA Service Organization Control (SOC) Reports (Type I and Type II)        formerly Statement on Auditing Standards No. 70: Service Organizations (SAS 70)</a:t>
            </a:r>
          </a:p>
        </p:txBody>
      </p:sp>
    </p:spTree>
    <p:extLst>
      <p:ext uri="{BB962C8B-B14F-4D97-AF65-F5344CB8AC3E}">
        <p14:creationId xmlns:p14="http://schemas.microsoft.com/office/powerpoint/2010/main" val="13671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25</a:t>
            </a:fld>
            <a:endParaRPr lang="en-US" dirty="0"/>
          </a:p>
        </p:txBody>
      </p:sp>
      <p:sp>
        <p:nvSpPr>
          <p:cNvPr id="3" name="Content Placeholder 2"/>
          <p:cNvSpPr>
            <a:spLocks noGrp="1"/>
          </p:cNvSpPr>
          <p:nvPr>
            <p:ph idx="1"/>
          </p:nvPr>
        </p:nvSpPr>
        <p:spPr>
          <a:xfrm>
            <a:off x="6266219" y="1500011"/>
            <a:ext cx="5141429" cy="1603571"/>
          </a:xfrm>
        </p:spPr>
        <p:txBody>
          <a:bodyPr>
            <a:normAutofit/>
          </a:bodyPr>
          <a:lstStyle/>
          <a:p>
            <a:pPr marL="0" indent="0">
              <a:spcBef>
                <a:spcPts val="0"/>
              </a:spcBef>
              <a:spcAft>
                <a:spcPts val="600"/>
              </a:spcAft>
              <a:buNone/>
            </a:pPr>
            <a:r>
              <a:rPr lang="en-US" dirty="0"/>
              <a:t>An Cloud Service GDPR Baseline should include:</a:t>
            </a:r>
          </a:p>
          <a:p>
            <a:pPr>
              <a:spcBef>
                <a:spcPts val="0"/>
              </a:spcBef>
              <a:spcAft>
                <a:spcPts val="600"/>
              </a:spcAft>
            </a:pPr>
            <a:r>
              <a:rPr lang="en-US" dirty="0"/>
              <a:t>Cloud Services Compliance Validation (ISO, SOC)</a:t>
            </a:r>
          </a:p>
          <a:p>
            <a:pPr>
              <a:spcBef>
                <a:spcPts val="0"/>
              </a:spcBef>
              <a:spcAft>
                <a:spcPts val="600"/>
              </a:spcAft>
            </a:pPr>
            <a:r>
              <a:rPr lang="en-US" dirty="0"/>
              <a:t>Services Setting Values</a:t>
            </a:r>
          </a:p>
          <a:p>
            <a:pPr>
              <a:spcBef>
                <a:spcPts val="0"/>
              </a:spcBef>
              <a:spcAft>
                <a:spcPts val="600"/>
              </a:spcAft>
            </a:pPr>
            <a:r>
              <a:rPr lang="en-US" dirty="0"/>
              <a:t>DevOps Rules for Cloud Services</a:t>
            </a:r>
          </a:p>
          <a:p>
            <a:endParaRPr lang="en-US" dirty="0"/>
          </a:p>
          <a:p>
            <a:pPr marL="0" indent="0">
              <a:buNone/>
            </a:pPr>
            <a:endParaRPr lang="en-US" dirty="0"/>
          </a:p>
        </p:txBody>
      </p:sp>
      <p:sp>
        <p:nvSpPr>
          <p:cNvPr id="4" name="Title 3"/>
          <p:cNvSpPr>
            <a:spLocks noGrp="1"/>
          </p:cNvSpPr>
          <p:nvPr>
            <p:ph type="title"/>
          </p:nvPr>
        </p:nvSpPr>
        <p:spPr/>
        <p:txBody>
          <a:bodyPr/>
          <a:lstStyle/>
          <a:p>
            <a:r>
              <a:rPr lang="en-US" dirty="0"/>
              <a:t>Using a GDPR baseline approach</a:t>
            </a:r>
          </a:p>
        </p:txBody>
      </p:sp>
      <p:pic>
        <p:nvPicPr>
          <p:cNvPr id="7" name="Picture 6"/>
          <p:cNvPicPr>
            <a:picLocks noChangeAspect="1"/>
          </p:cNvPicPr>
          <p:nvPr/>
        </p:nvPicPr>
        <p:blipFill>
          <a:blip r:embed="rId2"/>
          <a:stretch>
            <a:fillRect/>
          </a:stretch>
        </p:blipFill>
        <p:spPr>
          <a:xfrm>
            <a:off x="609600" y="3191638"/>
            <a:ext cx="6396038" cy="3157538"/>
          </a:xfrm>
          <a:prstGeom prst="rect">
            <a:avLst/>
          </a:prstGeom>
        </p:spPr>
      </p:pic>
      <p:sp>
        <p:nvSpPr>
          <p:cNvPr id="8" name="TextBox 7"/>
          <p:cNvSpPr txBox="1"/>
          <p:nvPr/>
        </p:nvSpPr>
        <p:spPr>
          <a:xfrm>
            <a:off x="7203740" y="3326190"/>
            <a:ext cx="4711908" cy="2751522"/>
          </a:xfrm>
          <a:prstGeom prst="rect">
            <a:avLst/>
          </a:prstGeom>
          <a:noFill/>
        </p:spPr>
        <p:txBody>
          <a:bodyPr wrap="square" rtlCol="0">
            <a:spAutoFit/>
          </a:bodyPr>
          <a:lstStyle/>
          <a:p>
            <a:pPr>
              <a:lnSpc>
                <a:spcPct val="120000"/>
              </a:lnSpc>
              <a:spcAft>
                <a:spcPts val="600"/>
              </a:spcAft>
            </a:pPr>
            <a:r>
              <a:rPr lang="en-US" dirty="0">
                <a:solidFill>
                  <a:srgbClr val="17406D"/>
                </a:solidFill>
              </a:rPr>
              <a:t>“However, in terms of security, while few respondents reported a decrease in production security, this is an area where DevOps has not yet contributed significant improvement. (See Figure 9) This may not be the fault of DevOps practices themselves–increasing security requires a deliberate effort–but it could point to an opportunity for tools vendors.”</a:t>
            </a:r>
          </a:p>
        </p:txBody>
      </p:sp>
      <p:pic>
        <p:nvPicPr>
          <p:cNvPr id="9" name="Picture 8"/>
          <p:cNvPicPr>
            <a:picLocks noChangeAspect="1"/>
          </p:cNvPicPr>
          <p:nvPr/>
        </p:nvPicPr>
        <p:blipFill>
          <a:blip r:embed="rId3"/>
          <a:stretch>
            <a:fillRect/>
          </a:stretch>
        </p:blipFill>
        <p:spPr>
          <a:xfrm>
            <a:off x="609600" y="1425834"/>
            <a:ext cx="4318186" cy="1635370"/>
          </a:xfrm>
          <a:prstGeom prst="rect">
            <a:avLst/>
          </a:prstGeom>
          <a:ln>
            <a:solidFill>
              <a:schemeClr val="accent1">
                <a:lumMod val="75000"/>
              </a:schemeClr>
            </a:solidFill>
          </a:ln>
        </p:spPr>
      </p:pic>
      <p:sp>
        <p:nvSpPr>
          <p:cNvPr id="10" name="Arrow: Striped Right 9"/>
          <p:cNvSpPr/>
          <p:nvPr/>
        </p:nvSpPr>
        <p:spPr>
          <a:xfrm>
            <a:off x="5147072" y="2014581"/>
            <a:ext cx="712106" cy="57443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7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26</a:t>
            </a:fld>
            <a:endParaRPr lang="en-US" dirty="0"/>
          </a:p>
        </p:txBody>
      </p:sp>
      <p:sp>
        <p:nvSpPr>
          <p:cNvPr id="3" name="Content Placeholder 2"/>
          <p:cNvSpPr>
            <a:spLocks noGrp="1"/>
          </p:cNvSpPr>
          <p:nvPr>
            <p:ph idx="1"/>
          </p:nvPr>
        </p:nvSpPr>
        <p:spPr>
          <a:xfrm>
            <a:off x="7655169" y="1752599"/>
            <a:ext cx="4260480" cy="4840705"/>
          </a:xfrm>
        </p:spPr>
        <p:txBody>
          <a:bodyPr>
            <a:normAutofit fontScale="85000" lnSpcReduction="20000"/>
          </a:bodyPr>
          <a:lstStyle/>
          <a:p>
            <a:pPr>
              <a:spcBef>
                <a:spcPts val="0"/>
              </a:spcBef>
              <a:spcAft>
                <a:spcPts val="1200"/>
              </a:spcAft>
            </a:pPr>
            <a:r>
              <a:rPr lang="en-US" dirty="0"/>
              <a:t>130 deployable Azure Services (last count)</a:t>
            </a:r>
          </a:p>
          <a:p>
            <a:pPr>
              <a:spcBef>
                <a:spcPts val="0"/>
              </a:spcBef>
              <a:spcAft>
                <a:spcPts val="1200"/>
              </a:spcAft>
            </a:pPr>
            <a:r>
              <a:rPr lang="en-US" dirty="0"/>
              <a:t>Some Services are candidates for GDPR defined “personal &amp; sensitive data””</a:t>
            </a:r>
          </a:p>
          <a:p>
            <a:pPr lvl="1">
              <a:spcBef>
                <a:spcPts val="0"/>
              </a:spcBef>
              <a:spcAft>
                <a:spcPts val="1200"/>
              </a:spcAft>
            </a:pPr>
            <a:r>
              <a:rPr lang="en-US" dirty="0"/>
              <a:t>Blob Storage</a:t>
            </a:r>
          </a:p>
          <a:p>
            <a:pPr lvl="1">
              <a:spcBef>
                <a:spcPts val="0"/>
              </a:spcBef>
              <a:spcAft>
                <a:spcPts val="1200"/>
              </a:spcAft>
            </a:pPr>
            <a:r>
              <a:rPr lang="en-US" dirty="0"/>
              <a:t>Data Factory</a:t>
            </a:r>
          </a:p>
          <a:p>
            <a:pPr lvl="1">
              <a:spcBef>
                <a:spcPts val="0"/>
              </a:spcBef>
              <a:spcAft>
                <a:spcPts val="1200"/>
              </a:spcAft>
            </a:pPr>
            <a:r>
              <a:rPr lang="en-US" dirty="0"/>
              <a:t>Data lake Store</a:t>
            </a:r>
          </a:p>
          <a:p>
            <a:pPr lvl="1">
              <a:spcBef>
                <a:spcPts val="0"/>
              </a:spcBef>
              <a:spcAft>
                <a:spcPts val="1200"/>
              </a:spcAft>
            </a:pPr>
            <a:r>
              <a:rPr lang="en-US" dirty="0"/>
              <a:t>SQL Database</a:t>
            </a:r>
          </a:p>
          <a:p>
            <a:pPr lvl="1">
              <a:spcBef>
                <a:spcPts val="0"/>
              </a:spcBef>
              <a:spcAft>
                <a:spcPts val="1200"/>
              </a:spcAft>
            </a:pPr>
            <a:r>
              <a:rPr lang="en-US" dirty="0"/>
              <a:t>SQL Data Warehouse</a:t>
            </a:r>
          </a:p>
          <a:p>
            <a:pPr lvl="1">
              <a:spcBef>
                <a:spcPts val="0"/>
              </a:spcBef>
              <a:spcAft>
                <a:spcPts val="1200"/>
              </a:spcAft>
            </a:pPr>
            <a:r>
              <a:rPr lang="en-US" dirty="0" err="1"/>
              <a:t>StorSimple</a:t>
            </a:r>
            <a:endParaRPr lang="en-US" dirty="0"/>
          </a:p>
          <a:p>
            <a:pPr>
              <a:spcBef>
                <a:spcPts val="0"/>
              </a:spcBef>
              <a:spcAft>
                <a:spcPts val="1200"/>
              </a:spcAft>
            </a:pPr>
            <a:r>
              <a:rPr lang="en-US" dirty="0"/>
              <a:t>Some Services are capabilities to help meet GDPR requirements:</a:t>
            </a:r>
          </a:p>
          <a:p>
            <a:pPr lvl="1">
              <a:spcBef>
                <a:spcPts val="0"/>
              </a:spcBef>
              <a:spcAft>
                <a:spcPts val="1200"/>
              </a:spcAft>
            </a:pPr>
            <a:r>
              <a:rPr lang="en-US" dirty="0"/>
              <a:t>Azure AD</a:t>
            </a:r>
          </a:p>
          <a:p>
            <a:pPr lvl="1">
              <a:spcBef>
                <a:spcPts val="0"/>
              </a:spcBef>
              <a:spcAft>
                <a:spcPts val="1200"/>
              </a:spcAft>
            </a:pPr>
            <a:r>
              <a:rPr lang="en-US" dirty="0"/>
              <a:t>Azure Information Protection</a:t>
            </a:r>
          </a:p>
          <a:p>
            <a:pPr lvl="1">
              <a:spcBef>
                <a:spcPts val="0"/>
              </a:spcBef>
              <a:spcAft>
                <a:spcPts val="1200"/>
              </a:spcAft>
            </a:pPr>
            <a:r>
              <a:rPr lang="en-US" dirty="0"/>
              <a:t>Key Vault</a:t>
            </a:r>
          </a:p>
          <a:p>
            <a:pPr lvl="1">
              <a:spcBef>
                <a:spcPts val="0"/>
              </a:spcBef>
              <a:spcAft>
                <a:spcPts val="1200"/>
              </a:spcAft>
            </a:pPr>
            <a:r>
              <a:rPr lang="en-US" dirty="0"/>
              <a:t>Multi-factor Authentication</a:t>
            </a:r>
          </a:p>
          <a:p>
            <a:pPr lvl="1">
              <a:spcBef>
                <a:spcPts val="0"/>
              </a:spcBef>
              <a:spcAft>
                <a:spcPts val="1200"/>
              </a:spcAft>
            </a:pPr>
            <a:endParaRPr lang="en-US" dirty="0"/>
          </a:p>
        </p:txBody>
      </p:sp>
      <p:sp>
        <p:nvSpPr>
          <p:cNvPr id="4" name="Title 3"/>
          <p:cNvSpPr>
            <a:spLocks noGrp="1"/>
          </p:cNvSpPr>
          <p:nvPr>
            <p:ph type="title"/>
          </p:nvPr>
        </p:nvSpPr>
        <p:spPr/>
        <p:txBody>
          <a:bodyPr/>
          <a:lstStyle/>
          <a:p>
            <a:r>
              <a:rPr lang="en-US" dirty="0"/>
              <a:t>Case Study: GDPR Baseline Dashboard for Azure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7426569" cy="4590884"/>
          </a:xfrm>
          <a:prstGeom prst="rect">
            <a:avLst/>
          </a:prstGeom>
        </p:spPr>
      </p:pic>
    </p:spTree>
    <p:extLst>
      <p:ext uri="{BB962C8B-B14F-4D97-AF65-F5344CB8AC3E}">
        <p14:creationId xmlns:p14="http://schemas.microsoft.com/office/powerpoint/2010/main" val="54241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27</a:t>
            </a:fld>
            <a:endParaRPr lang="en-US" dirty="0"/>
          </a:p>
        </p:txBody>
      </p:sp>
      <p:sp>
        <p:nvSpPr>
          <p:cNvPr id="4" name="Title 3"/>
          <p:cNvSpPr>
            <a:spLocks noGrp="1"/>
          </p:cNvSpPr>
          <p:nvPr>
            <p:ph type="title"/>
          </p:nvPr>
        </p:nvSpPr>
        <p:spPr/>
        <p:txBody>
          <a:bodyPr/>
          <a:lstStyle/>
          <a:p>
            <a:r>
              <a:rPr lang="en-US" dirty="0"/>
              <a:t>Azure Services and GDPR compliance roles</a:t>
            </a:r>
          </a:p>
        </p:txBody>
      </p:sp>
      <p:pic>
        <p:nvPicPr>
          <p:cNvPr id="8" name="Picture 7"/>
          <p:cNvPicPr>
            <a:picLocks noChangeAspect="1"/>
          </p:cNvPicPr>
          <p:nvPr/>
        </p:nvPicPr>
        <p:blipFill>
          <a:blip r:embed="rId2"/>
          <a:stretch>
            <a:fillRect/>
          </a:stretch>
        </p:blipFill>
        <p:spPr>
          <a:xfrm>
            <a:off x="620621" y="1583705"/>
            <a:ext cx="10580779" cy="4336450"/>
          </a:xfrm>
          <a:prstGeom prst="rect">
            <a:avLst/>
          </a:prstGeom>
        </p:spPr>
      </p:pic>
    </p:spTree>
    <p:extLst>
      <p:ext uri="{BB962C8B-B14F-4D97-AF65-F5344CB8AC3E}">
        <p14:creationId xmlns:p14="http://schemas.microsoft.com/office/powerpoint/2010/main" val="2290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28</a:t>
            </a:fld>
            <a:endParaRPr lang="en-US" dirty="0"/>
          </a:p>
        </p:txBody>
      </p:sp>
      <p:sp>
        <p:nvSpPr>
          <p:cNvPr id="4" name="Title 3"/>
          <p:cNvSpPr>
            <a:spLocks noGrp="1"/>
          </p:cNvSpPr>
          <p:nvPr>
            <p:ph type="title"/>
          </p:nvPr>
        </p:nvSpPr>
        <p:spPr/>
        <p:txBody>
          <a:bodyPr/>
          <a:lstStyle/>
          <a:p>
            <a:r>
              <a:rPr lang="en-US" dirty="0"/>
              <a:t>GDPR baseline setting guidance for Azure Services</a:t>
            </a:r>
          </a:p>
        </p:txBody>
      </p:sp>
      <p:pic>
        <p:nvPicPr>
          <p:cNvPr id="6" name="Picture 5"/>
          <p:cNvPicPr>
            <a:picLocks noChangeAspect="1"/>
          </p:cNvPicPr>
          <p:nvPr/>
        </p:nvPicPr>
        <p:blipFill>
          <a:blip r:embed="rId2"/>
          <a:stretch>
            <a:fillRect/>
          </a:stretch>
        </p:blipFill>
        <p:spPr>
          <a:xfrm>
            <a:off x="228600" y="1773470"/>
            <a:ext cx="11610676" cy="4155121"/>
          </a:xfrm>
          <a:prstGeom prst="rect">
            <a:avLst/>
          </a:prstGeom>
        </p:spPr>
      </p:pic>
    </p:spTree>
    <p:extLst>
      <p:ext uri="{BB962C8B-B14F-4D97-AF65-F5344CB8AC3E}">
        <p14:creationId xmlns:p14="http://schemas.microsoft.com/office/powerpoint/2010/main" val="22395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29</a:t>
            </a:fld>
            <a:endParaRPr lang="en-US" dirty="0"/>
          </a:p>
        </p:txBody>
      </p:sp>
      <p:sp>
        <p:nvSpPr>
          <p:cNvPr id="4" name="Title 3"/>
          <p:cNvSpPr>
            <a:spLocks noGrp="1"/>
          </p:cNvSpPr>
          <p:nvPr>
            <p:ph type="title"/>
          </p:nvPr>
        </p:nvSpPr>
        <p:spPr/>
        <p:txBody>
          <a:bodyPr/>
          <a:lstStyle/>
          <a:p>
            <a:r>
              <a:rPr lang="en-US" dirty="0"/>
              <a:t>Creating a GDPR baseline</a:t>
            </a:r>
          </a:p>
        </p:txBody>
      </p:sp>
      <p:pic>
        <p:nvPicPr>
          <p:cNvPr id="5" name="Picture 4"/>
          <p:cNvPicPr>
            <a:picLocks noChangeAspect="1"/>
          </p:cNvPicPr>
          <p:nvPr/>
        </p:nvPicPr>
        <p:blipFill>
          <a:blip r:embed="rId2"/>
          <a:stretch>
            <a:fillRect/>
          </a:stretch>
        </p:blipFill>
        <p:spPr>
          <a:xfrm>
            <a:off x="228600" y="1295400"/>
            <a:ext cx="10972800" cy="4944404"/>
          </a:xfrm>
          <a:prstGeom prst="rect">
            <a:avLst/>
          </a:prstGeom>
        </p:spPr>
      </p:pic>
    </p:spTree>
    <p:extLst>
      <p:ext uri="{BB962C8B-B14F-4D97-AF65-F5344CB8AC3E}">
        <p14:creationId xmlns:p14="http://schemas.microsoft.com/office/powerpoint/2010/main" val="24488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a:t>
            </a:fld>
            <a:endParaRPr lang="en-US" dirty="0"/>
          </a:p>
        </p:txBody>
      </p:sp>
      <p:sp>
        <p:nvSpPr>
          <p:cNvPr id="3" name="Content Placeholder 2"/>
          <p:cNvSpPr>
            <a:spLocks noGrp="1"/>
          </p:cNvSpPr>
          <p:nvPr>
            <p:ph idx="1"/>
          </p:nvPr>
        </p:nvSpPr>
        <p:spPr/>
        <p:txBody>
          <a:bodyPr>
            <a:normAutofit/>
          </a:bodyPr>
          <a:lstStyle/>
          <a:p>
            <a:pPr marL="0" indent="0" fontAlgn="base">
              <a:buNone/>
            </a:pPr>
            <a:r>
              <a:rPr lang="en-US" dirty="0"/>
              <a:t>This presentation is a commentary on the GDPR, as UnifyCloud LLC interprets it, as of the date of publication.  We’ve spent a lot of time with GDPR and like to think we’ve been thoughtful about its intent and meaning.  But the application of GDPR is highly fact-specific, and not all aspects and interpretations of GDPR are well-settled. </a:t>
            </a:r>
          </a:p>
          <a:p>
            <a:pPr marL="0" indent="0" fontAlgn="base">
              <a:buNone/>
            </a:pPr>
            <a:endParaRPr lang="en-US" dirty="0"/>
          </a:p>
          <a:p>
            <a:pPr marL="0" indent="0" fontAlgn="base">
              <a:buNone/>
            </a:pPr>
            <a:r>
              <a:rPr lang="en-US" dirty="0"/>
              <a:t>As a result, this presentation is provided for informational purposes only and should not be relied upon as legal advice or to determine how GDPR might apply to you and your organization.  We encourage you to work with a legally qualified professional to discuss GDPR, how it applies specifically to your organization, and how best to ensure compliance.  </a:t>
            </a:r>
          </a:p>
          <a:p>
            <a:pPr marL="0" indent="0" fontAlgn="base">
              <a:buNone/>
            </a:pPr>
            <a:r>
              <a:rPr lang="en-US" dirty="0"/>
              <a:t> </a:t>
            </a:r>
          </a:p>
          <a:p>
            <a:pPr marL="0" indent="0" fontAlgn="base">
              <a:buNone/>
            </a:pPr>
            <a:r>
              <a:rPr lang="en-US" dirty="0"/>
              <a:t>UNIFYCLOUD LLC MAKES NO WARRANTIES, EXPRESS, IMPLIED, OR STATUTORY, AS TO THE INFORMATION IN THIS WHITE PAPER.  This presentation is provided “as-is.” information and views expressed in this presentation, including URL and other Internet website references, may change without notice.  </a:t>
            </a:r>
          </a:p>
          <a:p>
            <a:pPr marL="0" indent="0" fontAlgn="base">
              <a:buNone/>
            </a:pPr>
            <a:endParaRPr lang="en-US" dirty="0"/>
          </a:p>
        </p:txBody>
      </p:sp>
      <p:sp>
        <p:nvSpPr>
          <p:cNvPr id="4" name="Title 3"/>
          <p:cNvSpPr>
            <a:spLocks noGrp="1"/>
          </p:cNvSpPr>
          <p:nvPr>
            <p:ph type="title"/>
          </p:nvPr>
        </p:nvSpPr>
        <p:spPr/>
        <p:txBody>
          <a:bodyPr/>
          <a:lstStyle/>
          <a:p>
            <a:r>
              <a:rPr lang="en-US" dirty="0"/>
              <a:t>Disclaimer</a:t>
            </a:r>
          </a:p>
        </p:txBody>
      </p:sp>
    </p:spTree>
    <p:extLst>
      <p:ext uri="{BB962C8B-B14F-4D97-AF65-F5344CB8AC3E}">
        <p14:creationId xmlns:p14="http://schemas.microsoft.com/office/powerpoint/2010/main" val="81345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30</a:t>
            </a:fld>
            <a:endParaRPr lang="en-US" dirty="0"/>
          </a:p>
        </p:txBody>
      </p:sp>
      <p:sp>
        <p:nvSpPr>
          <p:cNvPr id="5" name="Title 4"/>
          <p:cNvSpPr>
            <a:spLocks noGrp="1"/>
          </p:cNvSpPr>
          <p:nvPr>
            <p:ph type="title"/>
          </p:nvPr>
        </p:nvSpPr>
        <p:spPr/>
        <p:txBody>
          <a:bodyPr/>
          <a:lstStyle/>
          <a:p>
            <a:r>
              <a:rPr lang="en-US" dirty="0"/>
              <a:t>Creating a GDPR baseline</a:t>
            </a:r>
          </a:p>
        </p:txBody>
      </p:sp>
      <p:pic>
        <p:nvPicPr>
          <p:cNvPr id="6" name="Picture 5"/>
          <p:cNvPicPr>
            <a:picLocks noChangeAspect="1"/>
          </p:cNvPicPr>
          <p:nvPr/>
        </p:nvPicPr>
        <p:blipFill>
          <a:blip r:embed="rId2"/>
          <a:stretch>
            <a:fillRect/>
          </a:stretch>
        </p:blipFill>
        <p:spPr>
          <a:xfrm>
            <a:off x="228600" y="1303867"/>
            <a:ext cx="10849708" cy="5109818"/>
          </a:xfrm>
          <a:prstGeom prst="rect">
            <a:avLst/>
          </a:prstGeom>
        </p:spPr>
      </p:pic>
    </p:spTree>
    <p:extLst>
      <p:ext uri="{BB962C8B-B14F-4D97-AF65-F5344CB8AC3E}">
        <p14:creationId xmlns:p14="http://schemas.microsoft.com/office/powerpoint/2010/main" val="9763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31</a:t>
            </a:fld>
            <a:endParaRPr lang="en-US" dirty="0"/>
          </a:p>
        </p:txBody>
      </p:sp>
      <p:sp>
        <p:nvSpPr>
          <p:cNvPr id="3" name="Title 2"/>
          <p:cNvSpPr>
            <a:spLocks noGrp="1"/>
          </p:cNvSpPr>
          <p:nvPr>
            <p:ph type="title"/>
          </p:nvPr>
        </p:nvSpPr>
        <p:spPr/>
        <p:txBody>
          <a:bodyPr/>
          <a:lstStyle/>
          <a:p>
            <a:r>
              <a:rPr lang="en-US" dirty="0"/>
              <a:t>Creating a GDPR baseline</a:t>
            </a:r>
          </a:p>
        </p:txBody>
      </p:sp>
      <p:pic>
        <p:nvPicPr>
          <p:cNvPr id="5" name="Picture 4"/>
          <p:cNvPicPr>
            <a:picLocks noChangeAspect="1"/>
          </p:cNvPicPr>
          <p:nvPr/>
        </p:nvPicPr>
        <p:blipFill>
          <a:blip r:embed="rId2"/>
          <a:stretch>
            <a:fillRect/>
          </a:stretch>
        </p:blipFill>
        <p:spPr>
          <a:xfrm>
            <a:off x="228600" y="1303867"/>
            <a:ext cx="10945504" cy="4975852"/>
          </a:xfrm>
          <a:prstGeom prst="rect">
            <a:avLst/>
          </a:prstGeom>
        </p:spPr>
      </p:pic>
    </p:spTree>
    <p:extLst>
      <p:ext uri="{BB962C8B-B14F-4D97-AF65-F5344CB8AC3E}">
        <p14:creationId xmlns:p14="http://schemas.microsoft.com/office/powerpoint/2010/main" val="16343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32</a:t>
            </a:fld>
            <a:endParaRPr lang="en-US" dirty="0"/>
          </a:p>
        </p:txBody>
      </p:sp>
      <p:sp>
        <p:nvSpPr>
          <p:cNvPr id="3" name="Title 2"/>
          <p:cNvSpPr>
            <a:spLocks noGrp="1"/>
          </p:cNvSpPr>
          <p:nvPr>
            <p:ph type="title"/>
          </p:nvPr>
        </p:nvSpPr>
        <p:spPr/>
        <p:txBody>
          <a:bodyPr/>
          <a:lstStyle/>
          <a:p>
            <a:r>
              <a:rPr lang="en-US" dirty="0"/>
              <a:t>Creating a GDPR baseline</a:t>
            </a:r>
          </a:p>
        </p:txBody>
      </p:sp>
      <p:pic>
        <p:nvPicPr>
          <p:cNvPr id="4" name="Picture 3"/>
          <p:cNvPicPr>
            <a:picLocks noChangeAspect="1"/>
          </p:cNvPicPr>
          <p:nvPr/>
        </p:nvPicPr>
        <p:blipFill>
          <a:blip r:embed="rId2"/>
          <a:stretch>
            <a:fillRect/>
          </a:stretch>
        </p:blipFill>
        <p:spPr>
          <a:xfrm>
            <a:off x="228600" y="1303867"/>
            <a:ext cx="10990385" cy="5090876"/>
          </a:xfrm>
          <a:prstGeom prst="rect">
            <a:avLst/>
          </a:prstGeom>
        </p:spPr>
      </p:pic>
    </p:spTree>
    <p:extLst>
      <p:ext uri="{BB962C8B-B14F-4D97-AF65-F5344CB8AC3E}">
        <p14:creationId xmlns:p14="http://schemas.microsoft.com/office/powerpoint/2010/main" val="39338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33</a:t>
            </a:fld>
            <a:endParaRPr lang="en-US" dirty="0"/>
          </a:p>
        </p:txBody>
      </p:sp>
      <p:sp>
        <p:nvSpPr>
          <p:cNvPr id="3" name="Title 2"/>
          <p:cNvSpPr>
            <a:spLocks noGrp="1"/>
          </p:cNvSpPr>
          <p:nvPr>
            <p:ph type="title"/>
          </p:nvPr>
        </p:nvSpPr>
        <p:spPr/>
        <p:txBody>
          <a:bodyPr/>
          <a:lstStyle/>
          <a:p>
            <a:r>
              <a:rPr lang="en-US" dirty="0"/>
              <a:t>Monitoring a GDPR baseline </a:t>
            </a:r>
          </a:p>
        </p:txBody>
      </p:sp>
      <p:pic>
        <p:nvPicPr>
          <p:cNvPr id="4" name="Picture 3"/>
          <p:cNvPicPr>
            <a:picLocks noChangeAspect="1"/>
          </p:cNvPicPr>
          <p:nvPr/>
        </p:nvPicPr>
        <p:blipFill>
          <a:blip r:embed="rId2"/>
          <a:stretch>
            <a:fillRect/>
          </a:stretch>
        </p:blipFill>
        <p:spPr>
          <a:xfrm>
            <a:off x="228600" y="1303867"/>
            <a:ext cx="11084169" cy="4855855"/>
          </a:xfrm>
          <a:prstGeom prst="rect">
            <a:avLst/>
          </a:prstGeom>
        </p:spPr>
      </p:pic>
    </p:spTree>
    <p:extLst>
      <p:ext uri="{BB962C8B-B14F-4D97-AF65-F5344CB8AC3E}">
        <p14:creationId xmlns:p14="http://schemas.microsoft.com/office/powerpoint/2010/main" val="184152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34</a:t>
            </a:fld>
            <a:endParaRPr lang="en-US" dirty="0"/>
          </a:p>
        </p:txBody>
      </p:sp>
      <p:sp>
        <p:nvSpPr>
          <p:cNvPr id="3" name="Title 2"/>
          <p:cNvSpPr>
            <a:spLocks noGrp="1"/>
          </p:cNvSpPr>
          <p:nvPr>
            <p:ph type="title"/>
          </p:nvPr>
        </p:nvSpPr>
        <p:spPr/>
        <p:txBody>
          <a:bodyPr/>
          <a:lstStyle/>
          <a:p>
            <a:r>
              <a:rPr lang="en-US" dirty="0"/>
              <a:t>Monitoring a GDPR baseline </a:t>
            </a:r>
          </a:p>
        </p:txBody>
      </p:sp>
      <p:pic>
        <p:nvPicPr>
          <p:cNvPr id="4" name="Picture 3"/>
          <p:cNvPicPr>
            <a:picLocks noChangeAspect="1"/>
          </p:cNvPicPr>
          <p:nvPr/>
        </p:nvPicPr>
        <p:blipFill>
          <a:blip r:embed="rId2"/>
          <a:stretch>
            <a:fillRect/>
          </a:stretch>
        </p:blipFill>
        <p:spPr>
          <a:xfrm>
            <a:off x="228600" y="1303867"/>
            <a:ext cx="11025554" cy="4844562"/>
          </a:xfrm>
          <a:prstGeom prst="rect">
            <a:avLst/>
          </a:prstGeom>
        </p:spPr>
      </p:pic>
    </p:spTree>
    <p:extLst>
      <p:ext uri="{BB962C8B-B14F-4D97-AF65-F5344CB8AC3E}">
        <p14:creationId xmlns:p14="http://schemas.microsoft.com/office/powerpoint/2010/main" val="205798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35</a:t>
            </a:fld>
            <a:endParaRPr lang="en-US" dirty="0"/>
          </a:p>
        </p:txBody>
      </p:sp>
      <p:sp>
        <p:nvSpPr>
          <p:cNvPr id="3" name="Title 2"/>
          <p:cNvSpPr>
            <a:spLocks noGrp="1"/>
          </p:cNvSpPr>
          <p:nvPr>
            <p:ph type="title"/>
          </p:nvPr>
        </p:nvSpPr>
        <p:spPr/>
        <p:txBody>
          <a:bodyPr/>
          <a:lstStyle/>
          <a:p>
            <a:r>
              <a:rPr lang="en-US" dirty="0"/>
              <a:t>Monitoring a GDPR baseline </a:t>
            </a:r>
          </a:p>
        </p:txBody>
      </p:sp>
      <p:pic>
        <p:nvPicPr>
          <p:cNvPr id="4" name="Picture 3"/>
          <p:cNvPicPr>
            <a:picLocks noChangeAspect="1"/>
          </p:cNvPicPr>
          <p:nvPr/>
        </p:nvPicPr>
        <p:blipFill>
          <a:blip r:embed="rId2"/>
          <a:stretch>
            <a:fillRect/>
          </a:stretch>
        </p:blipFill>
        <p:spPr>
          <a:xfrm>
            <a:off x="228600" y="1303868"/>
            <a:ext cx="11189677" cy="4933920"/>
          </a:xfrm>
          <a:prstGeom prst="rect">
            <a:avLst/>
          </a:prstGeom>
        </p:spPr>
      </p:pic>
    </p:spTree>
    <p:extLst>
      <p:ext uri="{BB962C8B-B14F-4D97-AF65-F5344CB8AC3E}">
        <p14:creationId xmlns:p14="http://schemas.microsoft.com/office/powerpoint/2010/main" val="31215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36</a:t>
            </a:fld>
            <a:endParaRPr lang="en-US" dirty="0"/>
          </a:p>
        </p:txBody>
      </p:sp>
      <p:sp>
        <p:nvSpPr>
          <p:cNvPr id="3" name="Title 2"/>
          <p:cNvSpPr>
            <a:spLocks noGrp="1"/>
          </p:cNvSpPr>
          <p:nvPr>
            <p:ph type="title"/>
          </p:nvPr>
        </p:nvSpPr>
        <p:spPr/>
        <p:txBody>
          <a:bodyPr/>
          <a:lstStyle/>
          <a:p>
            <a:r>
              <a:rPr lang="en-US" dirty="0"/>
              <a:t>Monitoring a GDPR baseline </a:t>
            </a:r>
          </a:p>
        </p:txBody>
      </p:sp>
      <p:pic>
        <p:nvPicPr>
          <p:cNvPr id="4" name="Picture 3"/>
          <p:cNvPicPr>
            <a:picLocks noChangeAspect="1"/>
          </p:cNvPicPr>
          <p:nvPr/>
        </p:nvPicPr>
        <p:blipFill>
          <a:blip r:embed="rId2"/>
          <a:stretch>
            <a:fillRect/>
          </a:stretch>
        </p:blipFill>
        <p:spPr>
          <a:xfrm>
            <a:off x="228600" y="1303867"/>
            <a:ext cx="11687048" cy="4496717"/>
          </a:xfrm>
          <a:prstGeom prst="rect">
            <a:avLst/>
          </a:prstGeom>
        </p:spPr>
      </p:pic>
    </p:spTree>
    <p:extLst>
      <p:ext uri="{BB962C8B-B14F-4D97-AF65-F5344CB8AC3E}">
        <p14:creationId xmlns:p14="http://schemas.microsoft.com/office/powerpoint/2010/main" val="36766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37</a:t>
            </a:fld>
            <a:endParaRPr lang="en-US" dirty="0"/>
          </a:p>
        </p:txBody>
      </p:sp>
      <p:sp>
        <p:nvSpPr>
          <p:cNvPr id="3" name="Content Placeholder 2"/>
          <p:cNvSpPr>
            <a:spLocks noGrp="1"/>
          </p:cNvSpPr>
          <p:nvPr>
            <p:ph idx="1"/>
          </p:nvPr>
        </p:nvSpPr>
        <p:spPr>
          <a:xfrm>
            <a:off x="492368" y="1617689"/>
            <a:ext cx="11423279" cy="4325112"/>
          </a:xfrm>
        </p:spPr>
        <p:txBody>
          <a:bodyPr>
            <a:noAutofit/>
          </a:bodyPr>
          <a:lstStyle/>
          <a:p>
            <a:pPr>
              <a:spcBef>
                <a:spcPts val="0"/>
              </a:spcBef>
              <a:spcAft>
                <a:spcPts val="2400"/>
              </a:spcAft>
            </a:pPr>
            <a:r>
              <a:rPr lang="en-US" sz="2400" dirty="0"/>
              <a:t>GDPR is in effect now and will be enforced starting on May 25, 2018</a:t>
            </a:r>
          </a:p>
          <a:p>
            <a:pPr>
              <a:spcBef>
                <a:spcPts val="0"/>
              </a:spcBef>
              <a:spcAft>
                <a:spcPts val="2400"/>
              </a:spcAft>
            </a:pPr>
            <a:r>
              <a:rPr lang="en-US" sz="2400" dirty="0"/>
              <a:t>Cloud solutions (IaaS/PaaS and SaaS) will be part of a controller’s compliance model</a:t>
            </a:r>
          </a:p>
          <a:p>
            <a:pPr>
              <a:spcBef>
                <a:spcPts val="0"/>
              </a:spcBef>
              <a:spcAft>
                <a:spcPts val="2400"/>
              </a:spcAft>
            </a:pPr>
            <a:r>
              <a:rPr lang="en-US" sz="2400" dirty="0"/>
              <a:t>Understand / interpret the GDPR requirements and map to processor features / controls</a:t>
            </a:r>
          </a:p>
          <a:p>
            <a:pPr>
              <a:spcBef>
                <a:spcPts val="0"/>
              </a:spcBef>
              <a:spcAft>
                <a:spcPts val="2400"/>
              </a:spcAft>
            </a:pPr>
            <a:r>
              <a:rPr lang="en-US" sz="2400" dirty="0"/>
              <a:t>Consider using a GDPR baseline approach for areas where certifications do not apply</a:t>
            </a:r>
          </a:p>
          <a:p>
            <a:pPr>
              <a:spcBef>
                <a:spcPts val="0"/>
              </a:spcBef>
              <a:spcAft>
                <a:spcPts val="2400"/>
              </a:spcAft>
            </a:pPr>
            <a:r>
              <a:rPr lang="en-US" sz="2400" dirty="0"/>
              <a:t>For vendors…do </a:t>
            </a:r>
            <a:r>
              <a:rPr lang="en-US" sz="2400" b="1" dirty="0">
                <a:solidFill>
                  <a:srgbClr val="FF0000"/>
                </a:solidFill>
              </a:rPr>
              <a:t>NOT</a:t>
            </a:r>
            <a:r>
              <a:rPr lang="en-US" sz="2400" dirty="0"/>
              <a:t> imply using your solution will directly guarantee GDPR compliance</a:t>
            </a:r>
          </a:p>
          <a:p>
            <a:pPr>
              <a:spcBef>
                <a:spcPts val="0"/>
              </a:spcBef>
              <a:spcAft>
                <a:spcPts val="2400"/>
              </a:spcAft>
            </a:pPr>
            <a:r>
              <a:rPr lang="en-US" sz="2400" dirty="0"/>
              <a:t>Thank you! Any final questions?</a:t>
            </a:r>
          </a:p>
        </p:txBody>
      </p:sp>
      <p:sp>
        <p:nvSpPr>
          <p:cNvPr id="4" name="Title 3"/>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51797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994" y="2047927"/>
            <a:ext cx="11277600" cy="1470025"/>
          </a:xfrm>
        </p:spPr>
        <p:txBody>
          <a:bodyPr/>
          <a:lstStyle/>
          <a:p>
            <a:r>
              <a:rPr lang="en-US" dirty="0"/>
              <a:t>The GDPR and Its Implications On Cloud Services</a:t>
            </a:r>
          </a:p>
        </p:txBody>
      </p:sp>
      <p:sp>
        <p:nvSpPr>
          <p:cNvPr id="3" name="TextBox 2"/>
          <p:cNvSpPr txBox="1"/>
          <p:nvPr/>
        </p:nvSpPr>
        <p:spPr>
          <a:xfrm>
            <a:off x="562707" y="4149969"/>
            <a:ext cx="4256422" cy="2092881"/>
          </a:xfrm>
          <a:prstGeom prst="rect">
            <a:avLst/>
          </a:prstGeom>
          <a:noFill/>
        </p:spPr>
        <p:txBody>
          <a:bodyPr wrap="none" rtlCol="0">
            <a:spAutoFit/>
          </a:bodyPr>
          <a:lstStyle/>
          <a:p>
            <a:r>
              <a:rPr lang="en-US" sz="3200" dirty="0">
                <a:solidFill>
                  <a:srgbClr val="002854"/>
                </a:solidFill>
              </a:rPr>
              <a:t>September 2017</a:t>
            </a:r>
          </a:p>
          <a:p>
            <a:endParaRPr lang="en-US" sz="3200" dirty="0">
              <a:solidFill>
                <a:srgbClr val="002854"/>
              </a:solidFill>
            </a:endParaRPr>
          </a:p>
          <a:p>
            <a:endParaRPr lang="en-US" dirty="0">
              <a:solidFill>
                <a:srgbClr val="002854"/>
              </a:solidFill>
            </a:endParaRPr>
          </a:p>
          <a:p>
            <a:r>
              <a:rPr lang="en-US" sz="2400" dirty="0">
                <a:solidFill>
                  <a:srgbClr val="002854"/>
                </a:solidFill>
              </a:rPr>
              <a:t>Norm Barber, Managing Director</a:t>
            </a:r>
          </a:p>
          <a:p>
            <a:r>
              <a:rPr lang="en-US" sz="2400" dirty="0">
                <a:solidFill>
                  <a:srgbClr val="002854"/>
                </a:solidFill>
              </a:rPr>
              <a:t>(normb@unifycloud.com)</a:t>
            </a:r>
          </a:p>
        </p:txBody>
      </p:sp>
      <p:sp>
        <p:nvSpPr>
          <p:cNvPr id="4" name="TextBox 3"/>
          <p:cNvSpPr txBox="1"/>
          <p:nvPr/>
        </p:nvSpPr>
        <p:spPr>
          <a:xfrm>
            <a:off x="5580185" y="4865077"/>
            <a:ext cx="5462953" cy="923330"/>
          </a:xfrm>
          <a:prstGeom prst="rect">
            <a:avLst/>
          </a:prstGeom>
          <a:noFill/>
        </p:spPr>
        <p:txBody>
          <a:bodyPr wrap="square" rtlCol="0">
            <a:spAutoFit/>
          </a:bodyPr>
          <a:lstStyle/>
          <a:p>
            <a:r>
              <a:rPr lang="en-US" dirty="0"/>
              <a:t>A copy of this presentation will be made available to you after the session ends. Visit </a:t>
            </a:r>
            <a:r>
              <a:rPr lang="en-US" dirty="0">
                <a:solidFill>
                  <a:schemeClr val="accent1">
                    <a:lumMod val="75000"/>
                  </a:schemeClr>
                </a:solidFill>
              </a:rPr>
              <a:t>www.cloudatlasinc.com</a:t>
            </a:r>
            <a:r>
              <a:rPr lang="en-US" dirty="0"/>
              <a:t>  for additional information about our solutions.</a:t>
            </a:r>
          </a:p>
        </p:txBody>
      </p:sp>
    </p:spTree>
    <p:extLst>
      <p:ext uri="{BB962C8B-B14F-4D97-AF65-F5344CB8AC3E}">
        <p14:creationId xmlns:p14="http://schemas.microsoft.com/office/powerpoint/2010/main" val="5653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4</a:t>
            </a:fld>
            <a:endParaRPr lang="en-US" dirty="0"/>
          </a:p>
        </p:txBody>
      </p:sp>
      <p:sp>
        <p:nvSpPr>
          <p:cNvPr id="4" name="Content Placeholder 3"/>
          <p:cNvSpPr>
            <a:spLocks noGrp="1"/>
          </p:cNvSpPr>
          <p:nvPr>
            <p:ph idx="1"/>
          </p:nvPr>
        </p:nvSpPr>
        <p:spPr/>
        <p:txBody>
          <a:bodyPr>
            <a:normAutofit/>
          </a:bodyPr>
          <a:lstStyle/>
          <a:p>
            <a:pPr lvl="0">
              <a:spcBef>
                <a:spcPts val="0"/>
              </a:spcBef>
              <a:spcAft>
                <a:spcPts val="1800"/>
              </a:spcAft>
            </a:pPr>
            <a:r>
              <a:rPr lang="en-US" sz="2400" dirty="0"/>
              <a:t>What is the GDPR</a:t>
            </a:r>
          </a:p>
          <a:p>
            <a:pPr lvl="0">
              <a:spcBef>
                <a:spcPts val="0"/>
              </a:spcBef>
              <a:spcAft>
                <a:spcPts val="1800"/>
              </a:spcAft>
            </a:pPr>
            <a:r>
              <a:rPr lang="en-US" sz="2400" dirty="0"/>
              <a:t>How to interpret the GDPR</a:t>
            </a:r>
          </a:p>
          <a:p>
            <a:pPr lvl="0">
              <a:spcBef>
                <a:spcPts val="0"/>
              </a:spcBef>
              <a:spcAft>
                <a:spcPts val="1800"/>
              </a:spcAft>
            </a:pPr>
            <a:r>
              <a:rPr lang="en-US" sz="2400" dirty="0"/>
              <a:t>Addressing GDPR compliance in the Cloud</a:t>
            </a:r>
          </a:p>
          <a:p>
            <a:pPr lvl="0">
              <a:spcBef>
                <a:spcPts val="0"/>
              </a:spcBef>
              <a:spcAft>
                <a:spcPts val="1800"/>
              </a:spcAft>
            </a:pPr>
            <a:r>
              <a:rPr lang="en-US" sz="2400" dirty="0"/>
              <a:t>GDPR Baseline approach</a:t>
            </a:r>
          </a:p>
          <a:p>
            <a:pPr lvl="0">
              <a:spcBef>
                <a:spcPts val="0"/>
              </a:spcBef>
              <a:spcAft>
                <a:spcPts val="1800"/>
              </a:spcAft>
            </a:pPr>
            <a:r>
              <a:rPr lang="en-US" sz="2400" dirty="0"/>
              <a:t>Case Study: Managing GDPR in Azure</a:t>
            </a:r>
          </a:p>
          <a:p>
            <a:pPr marL="0" indent="0">
              <a:spcBef>
                <a:spcPts val="0"/>
              </a:spcBef>
              <a:spcAft>
                <a:spcPts val="1800"/>
              </a:spcAft>
              <a:buNone/>
            </a:pPr>
            <a:endParaRPr lang="en-US" sz="2400" dirty="0"/>
          </a:p>
        </p:txBody>
      </p:sp>
      <p:sp>
        <p:nvSpPr>
          <p:cNvPr id="3" name="Title 2"/>
          <p:cNvSpPr>
            <a:spLocks noGrp="1"/>
          </p:cNvSpPr>
          <p:nvPr>
            <p:ph type="title"/>
          </p:nvPr>
        </p:nvSpPr>
        <p:spPr/>
        <p:txBody>
          <a:bodyPr/>
          <a:lstStyle/>
          <a:p>
            <a:r>
              <a:rPr lang="en-US" dirty="0"/>
              <a:t>Today’s GDPR briefing topics</a:t>
            </a:r>
          </a:p>
        </p:txBody>
      </p:sp>
    </p:spTree>
    <p:extLst>
      <p:ext uri="{BB962C8B-B14F-4D97-AF65-F5344CB8AC3E}">
        <p14:creationId xmlns:p14="http://schemas.microsoft.com/office/powerpoint/2010/main" val="38888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5</a:t>
            </a:fld>
            <a:endParaRPr lang="en-US" dirty="0"/>
          </a:p>
        </p:txBody>
      </p:sp>
      <p:sp>
        <p:nvSpPr>
          <p:cNvPr id="3" name="Content Placeholder 2"/>
          <p:cNvSpPr>
            <a:spLocks noGrp="1"/>
          </p:cNvSpPr>
          <p:nvPr>
            <p:ph idx="1"/>
          </p:nvPr>
        </p:nvSpPr>
        <p:spPr>
          <a:xfrm>
            <a:off x="204406" y="1562989"/>
            <a:ext cx="2312020" cy="4525578"/>
          </a:xfrm>
        </p:spPr>
        <p:txBody>
          <a:bodyPr>
            <a:noAutofit/>
          </a:bodyPr>
          <a:lstStyle/>
          <a:p>
            <a:pPr marL="0" indent="0">
              <a:buNone/>
            </a:pPr>
            <a:r>
              <a:rPr lang="en-US" sz="1600" b="1" dirty="0"/>
              <a:t>Controller (from GDPR)</a:t>
            </a:r>
            <a:endParaRPr lang="en-US" sz="1400" b="1" dirty="0"/>
          </a:p>
          <a:p>
            <a:pPr marL="0" indent="0">
              <a:lnSpc>
                <a:spcPct val="134000"/>
              </a:lnSpc>
              <a:buNone/>
            </a:pPr>
            <a:r>
              <a:rPr lang="en-US" sz="1400" dirty="0"/>
              <a:t>“…the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a:t>
            </a:r>
          </a:p>
        </p:txBody>
      </p:sp>
      <p:sp>
        <p:nvSpPr>
          <p:cNvPr id="4" name="Title 3"/>
          <p:cNvSpPr>
            <a:spLocks noGrp="1"/>
          </p:cNvSpPr>
          <p:nvPr>
            <p:ph type="title"/>
          </p:nvPr>
        </p:nvSpPr>
        <p:spPr/>
        <p:txBody>
          <a:bodyPr/>
          <a:lstStyle/>
          <a:p>
            <a:r>
              <a:rPr lang="en-US" dirty="0"/>
              <a:t>Audience poll: GDPR key roles that will impact you</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57991" y="1562989"/>
            <a:ext cx="3267373" cy="4525578"/>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11344" y="1562989"/>
            <a:ext cx="3350503" cy="4525578"/>
          </a:xfrm>
          <a:prstGeom prst="rect">
            <a:avLst/>
          </a:prstGeom>
        </p:spPr>
      </p:pic>
      <p:sp>
        <p:nvSpPr>
          <p:cNvPr id="7" name="Content Placeholder 2"/>
          <p:cNvSpPr txBox="1">
            <a:spLocks/>
          </p:cNvSpPr>
          <p:nvPr/>
        </p:nvSpPr>
        <p:spPr>
          <a:xfrm>
            <a:off x="6096000" y="1562989"/>
            <a:ext cx="2312020" cy="1860149"/>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0">
              <a:buFont typeface="Arial" panose="020B0604020202020204" pitchFamily="34" charset="0"/>
              <a:buNone/>
            </a:pPr>
            <a:r>
              <a:rPr lang="en-US" sz="1600" b="1" dirty="0"/>
              <a:t>Processer (from GDPR)</a:t>
            </a:r>
            <a:endParaRPr lang="en-US" sz="1400" b="1" dirty="0"/>
          </a:p>
          <a:p>
            <a:pPr marL="0" indent="0">
              <a:lnSpc>
                <a:spcPct val="134000"/>
              </a:lnSpc>
              <a:buNone/>
            </a:pPr>
            <a:r>
              <a:rPr lang="en-US" sz="1400" dirty="0"/>
              <a:t>“… a natural or legal person, public authority, agency or other body which processes personal data on behalf of the controller.”</a:t>
            </a:r>
          </a:p>
        </p:txBody>
      </p:sp>
      <p:sp>
        <p:nvSpPr>
          <p:cNvPr id="8" name="Content Placeholder 2"/>
          <p:cNvSpPr txBox="1">
            <a:spLocks/>
          </p:cNvSpPr>
          <p:nvPr/>
        </p:nvSpPr>
        <p:spPr>
          <a:xfrm>
            <a:off x="6047662" y="3690727"/>
            <a:ext cx="2312020" cy="1860149"/>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0">
              <a:buFont typeface="Arial" panose="020B0604020202020204" pitchFamily="34" charset="0"/>
              <a:buNone/>
            </a:pPr>
            <a:r>
              <a:rPr lang="en-US" sz="1600" b="1" dirty="0"/>
              <a:t>Solution Purveyor</a:t>
            </a:r>
            <a:endParaRPr lang="en-US" sz="1400" b="1" dirty="0"/>
          </a:p>
          <a:p>
            <a:pPr>
              <a:lnSpc>
                <a:spcPct val="134000"/>
              </a:lnSpc>
            </a:pPr>
            <a:r>
              <a:rPr lang="en-US" sz="1400" dirty="0"/>
              <a:t>CSV</a:t>
            </a:r>
          </a:p>
          <a:p>
            <a:pPr>
              <a:lnSpc>
                <a:spcPct val="134000"/>
              </a:lnSpc>
            </a:pPr>
            <a:r>
              <a:rPr lang="en-US" sz="1400" dirty="0"/>
              <a:t>ISV</a:t>
            </a:r>
          </a:p>
          <a:p>
            <a:pPr>
              <a:lnSpc>
                <a:spcPct val="134000"/>
              </a:lnSpc>
            </a:pPr>
            <a:r>
              <a:rPr lang="en-US" sz="1400" dirty="0"/>
              <a:t>Consultant</a:t>
            </a:r>
          </a:p>
        </p:txBody>
      </p:sp>
    </p:spTree>
    <p:extLst>
      <p:ext uri="{BB962C8B-B14F-4D97-AF65-F5344CB8AC3E}">
        <p14:creationId xmlns:p14="http://schemas.microsoft.com/office/powerpoint/2010/main" val="246350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6</a:t>
            </a:fld>
            <a:endParaRPr lang="en-US" dirty="0"/>
          </a:p>
        </p:txBody>
      </p:sp>
      <p:sp>
        <p:nvSpPr>
          <p:cNvPr id="4" name="Title 3"/>
          <p:cNvSpPr>
            <a:spLocks noGrp="1"/>
          </p:cNvSpPr>
          <p:nvPr>
            <p:ph type="title"/>
          </p:nvPr>
        </p:nvSpPr>
        <p:spPr/>
        <p:txBody>
          <a:bodyPr/>
          <a:lstStyle/>
          <a:p>
            <a:r>
              <a:rPr lang="en-US" sz="4400" dirty="0">
                <a:solidFill>
                  <a:schemeClr val="tx2"/>
                </a:solidFill>
              </a:rPr>
              <a:t>Poll: </a:t>
            </a:r>
            <a:br>
              <a:rPr lang="en-US" sz="4400" dirty="0">
                <a:solidFill>
                  <a:schemeClr val="tx2"/>
                </a:solidFill>
              </a:rPr>
            </a:br>
            <a:r>
              <a:rPr lang="en-US" sz="4400" dirty="0"/>
              <a:t>How ready are you?</a:t>
            </a:r>
          </a:p>
        </p:txBody>
      </p:sp>
    </p:spTree>
    <p:extLst>
      <p:ext uri="{BB962C8B-B14F-4D97-AF65-F5344CB8AC3E}">
        <p14:creationId xmlns:p14="http://schemas.microsoft.com/office/powerpoint/2010/main" val="18390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7</a:t>
            </a:fld>
            <a:endParaRPr lang="en-US" dirty="0"/>
          </a:p>
        </p:txBody>
      </p:sp>
      <p:sp>
        <p:nvSpPr>
          <p:cNvPr id="4" name="Title 3"/>
          <p:cNvSpPr>
            <a:spLocks noGrp="1"/>
          </p:cNvSpPr>
          <p:nvPr>
            <p:ph type="title"/>
          </p:nvPr>
        </p:nvSpPr>
        <p:spPr>
          <a:xfrm>
            <a:off x="228600" y="457200"/>
            <a:ext cx="11851105" cy="838200"/>
          </a:xfrm>
        </p:spPr>
        <p:txBody>
          <a:bodyPr>
            <a:normAutofit/>
          </a:bodyPr>
          <a:lstStyle/>
          <a:p>
            <a:r>
              <a:rPr lang="en-US" dirty="0"/>
              <a:t>GDPR key drivers for May 25, 2018 </a:t>
            </a:r>
            <a:r>
              <a:rPr lang="en-US" u="sng" dirty="0"/>
              <a:t>enforcement</a:t>
            </a:r>
            <a:r>
              <a:rPr lang="en-US" dirty="0"/>
              <a:t> (in effect as of 5/4/16) </a:t>
            </a:r>
          </a:p>
        </p:txBody>
      </p:sp>
      <p:pic>
        <p:nvPicPr>
          <p:cNvPr id="5" name="Picture 4"/>
          <p:cNvPicPr>
            <a:picLocks noChangeAspect="1"/>
          </p:cNvPicPr>
          <p:nvPr/>
        </p:nvPicPr>
        <p:blipFill>
          <a:blip r:embed="rId2"/>
          <a:stretch>
            <a:fillRect/>
          </a:stretch>
        </p:blipFill>
        <p:spPr>
          <a:xfrm>
            <a:off x="782800" y="6222678"/>
            <a:ext cx="2230244" cy="526359"/>
          </a:xfrm>
          <a:prstGeom prst="rect">
            <a:avLst/>
          </a:prstGeom>
        </p:spPr>
      </p:pic>
      <p:sp>
        <p:nvSpPr>
          <p:cNvPr id="6" name="TextBox 5"/>
          <p:cNvSpPr txBox="1"/>
          <p:nvPr/>
        </p:nvSpPr>
        <p:spPr>
          <a:xfrm>
            <a:off x="54139" y="6441260"/>
            <a:ext cx="728661" cy="307777"/>
          </a:xfrm>
          <a:prstGeom prst="rect">
            <a:avLst/>
          </a:prstGeom>
          <a:noFill/>
        </p:spPr>
        <p:txBody>
          <a:bodyPr wrap="none" rtlCol="0">
            <a:spAutoFit/>
          </a:bodyPr>
          <a:lstStyle/>
          <a:p>
            <a:r>
              <a:rPr lang="en-US" sz="1400" dirty="0"/>
              <a:t>Source:</a:t>
            </a:r>
          </a:p>
        </p:txBody>
      </p:sp>
      <p:pic>
        <p:nvPicPr>
          <p:cNvPr id="7" name="Picture 6"/>
          <p:cNvPicPr>
            <a:picLocks noChangeAspect="1"/>
          </p:cNvPicPr>
          <p:nvPr/>
        </p:nvPicPr>
        <p:blipFill>
          <a:blip r:embed="rId3"/>
          <a:stretch>
            <a:fillRect/>
          </a:stretch>
        </p:blipFill>
        <p:spPr>
          <a:xfrm>
            <a:off x="228600" y="1242114"/>
            <a:ext cx="4356429" cy="3920786"/>
          </a:xfrm>
          <a:prstGeom prst="rect">
            <a:avLst/>
          </a:prstGeom>
        </p:spPr>
      </p:pic>
      <p:pic>
        <p:nvPicPr>
          <p:cNvPr id="8" name="Picture 7"/>
          <p:cNvPicPr>
            <a:picLocks noChangeAspect="1"/>
          </p:cNvPicPr>
          <p:nvPr/>
        </p:nvPicPr>
        <p:blipFill>
          <a:blip r:embed="rId4"/>
          <a:stretch>
            <a:fillRect/>
          </a:stretch>
        </p:blipFill>
        <p:spPr>
          <a:xfrm>
            <a:off x="4601995" y="2565071"/>
            <a:ext cx="4044487" cy="3920786"/>
          </a:xfrm>
          <a:prstGeom prst="rect">
            <a:avLst/>
          </a:prstGeom>
        </p:spPr>
      </p:pic>
      <p:sp>
        <p:nvSpPr>
          <p:cNvPr id="9" name="TextBox 8"/>
          <p:cNvSpPr txBox="1"/>
          <p:nvPr/>
        </p:nvSpPr>
        <p:spPr>
          <a:xfrm>
            <a:off x="8646482" y="1340459"/>
            <a:ext cx="3545518" cy="4708981"/>
          </a:xfrm>
          <a:prstGeom prst="rect">
            <a:avLst/>
          </a:prstGeom>
          <a:noFill/>
        </p:spPr>
        <p:txBody>
          <a:bodyPr wrap="square" rtlCol="0">
            <a:spAutoFit/>
          </a:bodyPr>
          <a:lstStyle/>
          <a:p>
            <a:pPr marL="176213" indent="-176213">
              <a:spcAft>
                <a:spcPts val="1200"/>
              </a:spcAft>
              <a:buFont typeface="Arial" panose="020B0604020202020204" pitchFamily="34" charset="0"/>
              <a:buChar char="•"/>
            </a:pPr>
            <a:r>
              <a:rPr lang="en-US" dirty="0">
                <a:solidFill>
                  <a:srgbClr val="17406D"/>
                </a:solidFill>
              </a:rPr>
              <a:t>Updates and modernizes the principles of the 1995 Data Protection Directive </a:t>
            </a:r>
          </a:p>
          <a:p>
            <a:pPr marL="176213" indent="-176213">
              <a:spcAft>
                <a:spcPts val="1200"/>
              </a:spcAft>
              <a:buFont typeface="Arial" panose="020B0604020202020204" pitchFamily="34" charset="0"/>
              <a:buChar char="•"/>
            </a:pPr>
            <a:r>
              <a:rPr lang="en-US" dirty="0">
                <a:solidFill>
                  <a:srgbClr val="17406D"/>
                </a:solidFill>
              </a:rPr>
              <a:t>Sets out the rights of the individual and establishes the obligations of those processing and those responsible for the processing of the data. </a:t>
            </a:r>
          </a:p>
          <a:p>
            <a:pPr marL="176213" indent="-176213">
              <a:spcAft>
                <a:spcPts val="1200"/>
              </a:spcAft>
              <a:buFont typeface="Arial" panose="020B0604020202020204" pitchFamily="34" charset="0"/>
              <a:buChar char="•"/>
            </a:pPr>
            <a:r>
              <a:rPr lang="en-US" dirty="0">
                <a:solidFill>
                  <a:srgbClr val="17406D"/>
                </a:solidFill>
              </a:rPr>
              <a:t>Establishes the methods for ensuring compliance as well as the scope of sanctions for those in breach of the rules.</a:t>
            </a:r>
          </a:p>
          <a:p>
            <a:pPr marL="176213" indent="-176213">
              <a:spcAft>
                <a:spcPts val="1200"/>
              </a:spcAft>
              <a:buFont typeface="Arial" panose="020B0604020202020204" pitchFamily="34" charset="0"/>
              <a:buChar char="•"/>
            </a:pPr>
            <a:r>
              <a:rPr lang="en-US" dirty="0">
                <a:solidFill>
                  <a:srgbClr val="17406D"/>
                </a:solidFill>
              </a:rPr>
              <a:t>Applies to all organizations doing business in the EU regardless of location.</a:t>
            </a:r>
          </a:p>
        </p:txBody>
      </p:sp>
    </p:spTree>
    <p:extLst>
      <p:ext uri="{BB962C8B-B14F-4D97-AF65-F5344CB8AC3E}">
        <p14:creationId xmlns:p14="http://schemas.microsoft.com/office/powerpoint/2010/main" val="12532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8</a:t>
            </a:fld>
            <a:endParaRPr lang="en-US" dirty="0"/>
          </a:p>
        </p:txBody>
      </p:sp>
      <p:sp>
        <p:nvSpPr>
          <p:cNvPr id="4" name="Title 3"/>
          <p:cNvSpPr>
            <a:spLocks noGrp="1"/>
          </p:cNvSpPr>
          <p:nvPr>
            <p:ph type="title"/>
          </p:nvPr>
        </p:nvSpPr>
        <p:spPr/>
        <p:txBody>
          <a:bodyPr/>
          <a:lstStyle/>
          <a:p>
            <a:r>
              <a:rPr lang="en-US" dirty="0"/>
              <a:t>GDPR data definitions regardless of nationality or EU residence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5328" y="1439630"/>
            <a:ext cx="3474923" cy="4693145"/>
          </a:xfrm>
          <a:prstGeom prst="rect">
            <a:avLst/>
          </a:prstGeom>
        </p:spPr>
      </p:pic>
      <p:sp>
        <p:nvSpPr>
          <p:cNvPr id="6" name="Content Placeholder 2"/>
          <p:cNvSpPr txBox="1">
            <a:spLocks/>
          </p:cNvSpPr>
          <p:nvPr/>
        </p:nvSpPr>
        <p:spPr>
          <a:xfrm>
            <a:off x="4712677" y="1343899"/>
            <a:ext cx="2977662" cy="4013549"/>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0">
              <a:buFont typeface="Arial" panose="020B0604020202020204" pitchFamily="34" charset="0"/>
              <a:buNone/>
            </a:pPr>
            <a:r>
              <a:rPr lang="en-US" sz="1600" b="1" dirty="0"/>
              <a:t>Personal Data (from GDPR)</a:t>
            </a:r>
            <a:endParaRPr lang="en-US" sz="1400" b="1" dirty="0"/>
          </a:p>
          <a:p>
            <a:pPr marL="0" indent="0">
              <a:lnSpc>
                <a:spcPct val="134000"/>
              </a:lnSpc>
              <a:buNone/>
            </a:pPr>
            <a:r>
              <a:rPr lang="en-US" sz="1400" dirty="0"/>
              <a:t>“…means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a:t>
            </a:r>
          </a:p>
        </p:txBody>
      </p:sp>
      <p:sp>
        <p:nvSpPr>
          <p:cNvPr id="8" name="Content Placeholder 2"/>
          <p:cNvSpPr txBox="1">
            <a:spLocks/>
          </p:cNvSpPr>
          <p:nvPr/>
        </p:nvSpPr>
        <p:spPr>
          <a:xfrm>
            <a:off x="8206154" y="1343899"/>
            <a:ext cx="3247292" cy="3603244"/>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0">
              <a:spcBef>
                <a:spcPts val="0"/>
              </a:spcBef>
              <a:spcAft>
                <a:spcPts val="1200"/>
              </a:spcAft>
              <a:buFont typeface="Arial" panose="020B0604020202020204" pitchFamily="34" charset="0"/>
              <a:buNone/>
            </a:pPr>
            <a:r>
              <a:rPr lang="en-US" sz="1600" b="1" dirty="0"/>
              <a:t>Examples:</a:t>
            </a:r>
            <a:endParaRPr lang="en-US" sz="1400" b="1" dirty="0"/>
          </a:p>
          <a:p>
            <a:pPr>
              <a:spcBef>
                <a:spcPts val="0"/>
              </a:spcBef>
              <a:spcAft>
                <a:spcPts val="1800"/>
              </a:spcAft>
            </a:pPr>
            <a:r>
              <a:rPr lang="en-US" sz="1400" dirty="0"/>
              <a:t>Name </a:t>
            </a:r>
          </a:p>
          <a:p>
            <a:pPr>
              <a:spcBef>
                <a:spcPts val="0"/>
              </a:spcBef>
              <a:spcAft>
                <a:spcPts val="1800"/>
              </a:spcAft>
            </a:pPr>
            <a:r>
              <a:rPr lang="en-US" sz="1400" dirty="0"/>
              <a:t>Identification number (e.g., SSN)</a:t>
            </a:r>
          </a:p>
          <a:p>
            <a:pPr>
              <a:spcBef>
                <a:spcPts val="0"/>
              </a:spcBef>
              <a:spcAft>
                <a:spcPts val="1800"/>
              </a:spcAft>
            </a:pPr>
            <a:r>
              <a:rPr lang="en-US" sz="1400" dirty="0"/>
              <a:t>Location data (e.g., home address)</a:t>
            </a:r>
          </a:p>
          <a:p>
            <a:pPr>
              <a:spcBef>
                <a:spcPts val="0"/>
              </a:spcBef>
              <a:spcAft>
                <a:spcPts val="1800"/>
              </a:spcAft>
            </a:pPr>
            <a:r>
              <a:rPr lang="en-US" sz="1400" dirty="0"/>
              <a:t>Online identifier (e.g., e-mail address, screen names, IP address, device IDs)</a:t>
            </a:r>
          </a:p>
          <a:p>
            <a:pPr>
              <a:spcBef>
                <a:spcPts val="0"/>
              </a:spcBef>
              <a:spcAft>
                <a:spcPts val="1800"/>
              </a:spcAft>
            </a:pPr>
            <a:r>
              <a:rPr lang="en-US" sz="1400" dirty="0"/>
              <a:t>Genetic data (e.g., biological samples from an individual)</a:t>
            </a:r>
          </a:p>
          <a:p>
            <a:pPr>
              <a:spcBef>
                <a:spcPts val="0"/>
              </a:spcBef>
              <a:spcAft>
                <a:spcPts val="1800"/>
              </a:spcAft>
            </a:pPr>
            <a:r>
              <a:rPr lang="en-US" sz="1400" dirty="0"/>
              <a:t>Biometric data (e.g., fingerprints, facial recognition)</a:t>
            </a:r>
          </a:p>
        </p:txBody>
      </p:sp>
      <p:sp>
        <p:nvSpPr>
          <p:cNvPr id="7" name="Content Placeholder 2"/>
          <p:cNvSpPr txBox="1">
            <a:spLocks/>
          </p:cNvSpPr>
          <p:nvPr/>
        </p:nvSpPr>
        <p:spPr>
          <a:xfrm>
            <a:off x="4765431" y="5435076"/>
            <a:ext cx="6881446" cy="975867"/>
          </a:xfrm>
          <a:prstGeom prst="rect">
            <a:avLst/>
          </a:prstGeom>
        </p:spPr>
        <p:txBody>
          <a:bodyPr vert="horz">
            <a:noAutofit/>
          </a:bodyPr>
          <a:lstStyle>
            <a:lvl1pPr marL="231775" indent="-231775" algn="l" rtl="0" eaLnBrk="1" latinLnBrk="0" hangingPunct="1">
              <a:spcBef>
                <a:spcPts val="300"/>
              </a:spcBef>
              <a:buClr>
                <a:schemeClr val="tx2">
                  <a:lumMod val="50000"/>
                </a:schemeClr>
              </a:buClr>
              <a:buSzPct val="120000"/>
              <a:buFont typeface="Arial" panose="020B0604020202020204" pitchFamily="34" charset="0"/>
              <a:buChar char="•"/>
              <a:defRPr kumimoji="0" sz="1800" kern="1200">
                <a:solidFill>
                  <a:schemeClr val="tx2"/>
                </a:solidFill>
                <a:latin typeface="+mn-lt"/>
                <a:ea typeface="+mn-ea"/>
                <a:cs typeface="+mn-cs"/>
              </a:defRPr>
            </a:lvl1pPr>
            <a:lvl2pPr marL="461963" indent="-236538" algn="l" rtl="0" eaLnBrk="1" latinLnBrk="0" hangingPunct="1">
              <a:spcBef>
                <a:spcPts val="300"/>
              </a:spcBef>
              <a:buClr>
                <a:schemeClr val="tx2">
                  <a:lumMod val="50000"/>
                </a:schemeClr>
              </a:buClr>
              <a:buSzPct val="90000"/>
              <a:buFont typeface="Courier New" panose="02070309020205020404" pitchFamily="49" charset="0"/>
              <a:buChar char="o"/>
              <a:defRPr kumimoji="0" sz="1800" kern="1200">
                <a:solidFill>
                  <a:schemeClr val="tx2"/>
                </a:solidFill>
                <a:latin typeface="+mn-lt"/>
                <a:ea typeface="+mn-ea"/>
                <a:cs typeface="+mn-cs"/>
              </a:defRPr>
            </a:lvl2pPr>
            <a:lvl3pPr marL="682625" indent="-220663" algn="l" rtl="0" eaLnBrk="1" latinLnBrk="0" hangingPunct="1">
              <a:spcBef>
                <a:spcPts val="300"/>
              </a:spcBef>
              <a:buClr>
                <a:schemeClr val="tx2">
                  <a:lumMod val="50000"/>
                </a:schemeClr>
              </a:buClr>
              <a:buSzPct val="85000"/>
              <a:buFont typeface="Wingdings" panose="05000000000000000000" pitchFamily="2" charset="2"/>
              <a:buChar char="§"/>
              <a:defRPr kumimoji="0" sz="1600" kern="1200">
                <a:solidFill>
                  <a:schemeClr val="tx2"/>
                </a:solidFill>
                <a:latin typeface="+mn-lt"/>
                <a:ea typeface="+mn-ea"/>
                <a:cs typeface="+mn-cs"/>
              </a:defRPr>
            </a:lvl3pPr>
            <a:lvl4pPr marL="1321308" indent="-342900" algn="l" rtl="0" eaLnBrk="1" latinLnBrk="0" hangingPunct="1">
              <a:spcBef>
                <a:spcPts val="300"/>
              </a:spcBef>
              <a:buClr>
                <a:schemeClr val="tx2">
                  <a:lumMod val="50000"/>
                </a:schemeClr>
              </a:buClr>
              <a:buFont typeface="Arial" panose="020B0604020202020204" pitchFamily="34" charset="0"/>
              <a:buChar char="•"/>
              <a:defRPr kumimoji="0" sz="2200" kern="1200">
                <a:solidFill>
                  <a:schemeClr val="tx2"/>
                </a:solidFill>
                <a:latin typeface="+mn-lt"/>
                <a:ea typeface="+mn-ea"/>
                <a:cs typeface="+mn-cs"/>
              </a:defRPr>
            </a:lvl4pPr>
            <a:lvl5pPr marL="1549908" indent="-342900" algn="l" rtl="0" eaLnBrk="1" latinLnBrk="0" hangingPunct="1">
              <a:spcBef>
                <a:spcPts val="300"/>
              </a:spcBef>
              <a:buClr>
                <a:schemeClr val="tx2">
                  <a:lumMod val="50000"/>
                </a:schemeClr>
              </a:buClr>
              <a:buFont typeface="Arial" panose="020B0604020202020204" pitchFamily="34" charset="0"/>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0" indent="-4763">
              <a:lnSpc>
                <a:spcPct val="120000"/>
              </a:lnSpc>
              <a:buNone/>
            </a:pPr>
            <a:r>
              <a:rPr lang="en-US" sz="1400" dirty="0"/>
              <a:t>“The GDPR also requires compliance from non-EU organizations that offer goods or services to EU residents or monitor the behavior of EU residents.”</a:t>
            </a:r>
          </a:p>
          <a:p>
            <a:pPr marL="0" indent="-4763">
              <a:lnSpc>
                <a:spcPct val="120000"/>
              </a:lnSpc>
              <a:buNone/>
            </a:pPr>
            <a:r>
              <a:rPr lang="en-US" sz="1400" b="1" dirty="0"/>
              <a:t>Source</a:t>
            </a:r>
            <a:r>
              <a:rPr lang="en-US" sz="1400" dirty="0"/>
              <a:t>: </a:t>
            </a:r>
            <a:r>
              <a:rPr lang="en-US" sz="1400" i="1" dirty="0"/>
              <a:t>Brief: You Need An Action Plan For The GDPR</a:t>
            </a:r>
            <a:r>
              <a:rPr lang="en-US" sz="1400" dirty="0"/>
              <a:t>; Forrester Research; October 2016</a:t>
            </a:r>
          </a:p>
        </p:txBody>
      </p:sp>
    </p:spTree>
    <p:extLst>
      <p:ext uri="{BB962C8B-B14F-4D97-AF65-F5344CB8AC3E}">
        <p14:creationId xmlns:p14="http://schemas.microsoft.com/office/powerpoint/2010/main" val="19206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pPr/>
              <a:t>9</a:t>
            </a:fld>
            <a:endParaRPr lang="en-US" dirty="0"/>
          </a:p>
        </p:txBody>
      </p:sp>
      <p:sp>
        <p:nvSpPr>
          <p:cNvPr id="3" name="Title 2"/>
          <p:cNvSpPr>
            <a:spLocks noGrp="1"/>
          </p:cNvSpPr>
          <p:nvPr>
            <p:ph type="title"/>
          </p:nvPr>
        </p:nvSpPr>
        <p:spPr>
          <a:xfrm>
            <a:off x="228600" y="465667"/>
            <a:ext cx="11687048" cy="838200"/>
          </a:xfrm>
        </p:spPr>
        <p:txBody>
          <a:bodyPr>
            <a:normAutofit/>
          </a:bodyPr>
          <a:lstStyle/>
          <a:p>
            <a:r>
              <a:rPr lang="en-US" dirty="0"/>
              <a:t>GDPR compliance is a challenge for both controllers and processors </a:t>
            </a:r>
          </a:p>
        </p:txBody>
      </p:sp>
      <p:sp>
        <p:nvSpPr>
          <p:cNvPr id="5" name="TextBox 4"/>
          <p:cNvSpPr txBox="1"/>
          <p:nvPr/>
        </p:nvSpPr>
        <p:spPr>
          <a:xfrm>
            <a:off x="1069619" y="1303867"/>
            <a:ext cx="9712042" cy="1138773"/>
          </a:xfrm>
          <a:prstGeom prst="rect">
            <a:avLst/>
          </a:prstGeom>
          <a:noFill/>
        </p:spPr>
        <p:txBody>
          <a:bodyPr wrap="square" rtlCol="0">
            <a:spAutoFit/>
          </a:bodyPr>
          <a:lstStyle/>
          <a:p>
            <a:r>
              <a:rPr lang="en-US" sz="2400" dirty="0">
                <a:solidFill>
                  <a:srgbClr val="17406D"/>
                </a:solidFill>
              </a:rPr>
              <a:t>“By the end of 2018, over 50% of companies affected by the GDPR will not be in full compliance with its requirements.” </a:t>
            </a:r>
            <a:endParaRPr lang="en-US" sz="2000" dirty="0">
              <a:solidFill>
                <a:srgbClr val="17406D"/>
              </a:solidFill>
            </a:endParaRPr>
          </a:p>
          <a:p>
            <a:r>
              <a:rPr lang="en-US" sz="2000" dirty="0">
                <a:solidFill>
                  <a:srgbClr val="17406D"/>
                </a:solidFill>
              </a:rPr>
              <a:t>Gartner - </a:t>
            </a:r>
            <a:r>
              <a:rPr lang="en-US" sz="2000" i="1" dirty="0">
                <a:solidFill>
                  <a:srgbClr val="17406D"/>
                </a:solidFill>
              </a:rPr>
              <a:t>Focus on Five High-Priority Changes to Tackle the EU GDPR</a:t>
            </a:r>
            <a:r>
              <a:rPr lang="en-US" sz="2000" dirty="0">
                <a:solidFill>
                  <a:srgbClr val="17406D"/>
                </a:solidFill>
              </a:rPr>
              <a:t>; September 30, 2016</a:t>
            </a:r>
            <a:endParaRPr lang="en-US" sz="2400" dirty="0">
              <a:solidFill>
                <a:srgbClr val="17406D"/>
              </a:solidFill>
            </a:endParaRPr>
          </a:p>
        </p:txBody>
      </p:sp>
      <p:cxnSp>
        <p:nvCxnSpPr>
          <p:cNvPr id="18" name="Straight Connector 17"/>
          <p:cNvCxnSpPr/>
          <p:nvPr/>
        </p:nvCxnSpPr>
        <p:spPr>
          <a:xfrm flipV="1">
            <a:off x="6682453" y="3642013"/>
            <a:ext cx="3383280" cy="14514"/>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682454" y="2918922"/>
            <a:ext cx="4538757"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Segoe UI"/>
                <a:ea typeface="+mn-ea"/>
                <a:cs typeface="+mn-cs"/>
              </a:rPr>
              <a:t>Enhanced</a:t>
            </a:r>
            <a:r>
              <a:rPr kumimoji="0" lang="en-US" sz="2000" b="0" i="0" u="none" strike="noStrike" kern="1200" cap="none" spc="0" normalizeH="0" baseline="0" noProof="0">
                <a:ln>
                  <a:noFill/>
                </a:ln>
                <a:solidFill>
                  <a:srgbClr val="17406D"/>
                </a:solidFill>
                <a:effectLst/>
                <a:uLnTx/>
                <a:uFillTx/>
                <a:latin typeface="Segoe UI"/>
                <a:ea typeface="+mn-ea"/>
                <a:cs typeface="+mn-cs"/>
              </a:rPr>
              <a:t> personal privacy rights</a:t>
            </a:r>
          </a:p>
        </p:txBody>
      </p:sp>
      <p:sp>
        <p:nvSpPr>
          <p:cNvPr id="20" name="TextBox 19"/>
          <p:cNvSpPr txBox="1"/>
          <p:nvPr/>
        </p:nvSpPr>
        <p:spPr>
          <a:xfrm>
            <a:off x="6682454" y="3804442"/>
            <a:ext cx="5233194"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Segoe UI"/>
                <a:ea typeface="+mn-ea"/>
                <a:cs typeface="+mn-cs"/>
              </a:rPr>
              <a:t>Increased</a:t>
            </a:r>
            <a:r>
              <a:rPr kumimoji="0" lang="en-US" sz="2000" b="0" i="0" u="none" strike="noStrike" kern="1200" cap="none" spc="0" normalizeH="0" baseline="0" noProof="0">
                <a:ln>
                  <a:noFill/>
                </a:ln>
                <a:solidFill>
                  <a:srgbClr val="17406D"/>
                </a:solidFill>
                <a:effectLst/>
                <a:uLnTx/>
                <a:uFillTx/>
                <a:latin typeface="Segoe UI"/>
                <a:ea typeface="+mn-ea"/>
                <a:cs typeface="+mn-cs"/>
              </a:rPr>
              <a:t> duty for protecting data</a:t>
            </a:r>
          </a:p>
        </p:txBody>
      </p:sp>
      <p:sp>
        <p:nvSpPr>
          <p:cNvPr id="21" name="TextBox 20"/>
          <p:cNvSpPr txBox="1"/>
          <p:nvPr/>
        </p:nvSpPr>
        <p:spPr>
          <a:xfrm>
            <a:off x="6682454" y="4689963"/>
            <a:ext cx="4064001"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Segoe UI"/>
                <a:ea typeface="+mn-ea"/>
                <a:cs typeface="+mn-cs"/>
              </a:rPr>
              <a:t>Mandatory </a:t>
            </a:r>
            <a:r>
              <a:rPr kumimoji="0" lang="en-US" sz="2000" b="0" i="0" u="none" strike="noStrike" kern="1200" cap="none" spc="0" normalizeH="0" baseline="0" noProof="0">
                <a:ln>
                  <a:noFill/>
                </a:ln>
                <a:solidFill>
                  <a:srgbClr val="17406D"/>
                </a:solidFill>
                <a:effectLst/>
                <a:uLnTx/>
                <a:uFillTx/>
                <a:latin typeface="Segoe UI"/>
                <a:ea typeface="+mn-ea"/>
                <a:cs typeface="+mn-cs"/>
              </a:rPr>
              <a:t>breach reporting</a:t>
            </a:r>
          </a:p>
        </p:txBody>
      </p:sp>
      <p:cxnSp>
        <p:nvCxnSpPr>
          <p:cNvPr id="22" name="Straight Connector 21"/>
          <p:cNvCxnSpPr/>
          <p:nvPr/>
        </p:nvCxnSpPr>
        <p:spPr>
          <a:xfrm flipV="1">
            <a:off x="6682452" y="4518967"/>
            <a:ext cx="3383280" cy="14514"/>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Oval 22"/>
          <p:cNvSpPr/>
          <p:nvPr/>
        </p:nvSpPr>
        <p:spPr bwMode="auto">
          <a:xfrm>
            <a:off x="6429249" y="3083672"/>
            <a:ext cx="182880" cy="182880"/>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Oval 23"/>
          <p:cNvSpPr/>
          <p:nvPr/>
        </p:nvSpPr>
        <p:spPr bwMode="auto">
          <a:xfrm>
            <a:off x="6429249" y="3993734"/>
            <a:ext cx="182880" cy="182880"/>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p:nvSpPr>
        <p:spPr bwMode="auto">
          <a:xfrm>
            <a:off x="6429249" y="4854994"/>
            <a:ext cx="182880" cy="182880"/>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6" name="Straight Connector 25"/>
          <p:cNvCxnSpPr/>
          <p:nvPr/>
        </p:nvCxnSpPr>
        <p:spPr>
          <a:xfrm flipV="1">
            <a:off x="6682452" y="5404487"/>
            <a:ext cx="3383280" cy="14514"/>
          </a:xfrm>
          <a:prstGeom prst="line">
            <a:avLst/>
          </a:prstGeom>
          <a:ln>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82454" y="5596627"/>
            <a:ext cx="5043896" cy="572464"/>
          </a:xfrm>
          <a:prstGeom prst="rect">
            <a:avLst/>
          </a:prstGeom>
          <a:noFill/>
        </p:spPr>
        <p:txBody>
          <a:bodyPr wrap="square" lIns="182880" tIns="146304" rIns="182880" bIns="146304" rtlCol="0">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17406D"/>
                </a:solidFill>
                <a:effectLst/>
                <a:uLnTx/>
                <a:uFillTx/>
                <a:latin typeface="Segoe UI"/>
                <a:ea typeface="+mn-ea"/>
                <a:cs typeface="+mn-cs"/>
              </a:rPr>
              <a:t>Significant </a:t>
            </a:r>
            <a:r>
              <a:rPr kumimoji="0" lang="en-US" sz="2000" b="0" i="0" u="none" strike="noStrike" kern="1200" cap="none" spc="0" normalizeH="0" baseline="0" noProof="0">
                <a:ln>
                  <a:noFill/>
                </a:ln>
                <a:solidFill>
                  <a:srgbClr val="17406D"/>
                </a:solidFill>
                <a:effectLst/>
                <a:uLnTx/>
                <a:uFillTx/>
                <a:latin typeface="Segoe UI"/>
                <a:ea typeface="+mn-ea"/>
                <a:cs typeface="+mn-cs"/>
              </a:rPr>
              <a:t>penalties</a:t>
            </a:r>
            <a:r>
              <a:rPr kumimoji="0" lang="en-US" sz="2000" b="1" i="0" u="none" strike="noStrike" kern="1200" cap="none" spc="0" normalizeH="0" baseline="0" noProof="0">
                <a:ln>
                  <a:noFill/>
                </a:ln>
                <a:solidFill>
                  <a:srgbClr val="17406D"/>
                </a:solidFill>
                <a:effectLst/>
                <a:uLnTx/>
                <a:uFillTx/>
                <a:latin typeface="Segoe UI"/>
                <a:ea typeface="+mn-ea"/>
                <a:cs typeface="+mn-cs"/>
              </a:rPr>
              <a:t> </a:t>
            </a:r>
            <a:r>
              <a:rPr kumimoji="0" lang="en-US" sz="2000" b="0" i="0" u="none" strike="noStrike" kern="1200" cap="none" spc="0" normalizeH="0" baseline="0" noProof="0">
                <a:ln>
                  <a:noFill/>
                </a:ln>
                <a:solidFill>
                  <a:srgbClr val="17406D"/>
                </a:solidFill>
                <a:effectLst/>
                <a:uLnTx/>
                <a:uFillTx/>
                <a:latin typeface="Segoe UI"/>
                <a:ea typeface="+mn-ea"/>
                <a:cs typeface="+mn-cs"/>
              </a:rPr>
              <a:t>for non-compliance</a:t>
            </a:r>
          </a:p>
        </p:txBody>
      </p:sp>
      <p:sp>
        <p:nvSpPr>
          <p:cNvPr id="28" name="Oval 27"/>
          <p:cNvSpPr/>
          <p:nvPr/>
        </p:nvSpPr>
        <p:spPr bwMode="auto">
          <a:xfrm>
            <a:off x="6429249" y="5767733"/>
            <a:ext cx="182880" cy="182880"/>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xtBox 28"/>
          <p:cNvSpPr txBox="1"/>
          <p:nvPr/>
        </p:nvSpPr>
        <p:spPr>
          <a:xfrm>
            <a:off x="450005" y="3512712"/>
            <a:ext cx="5979244" cy="1828540"/>
          </a:xfrm>
          <a:prstGeom prst="rect">
            <a:avLst/>
          </a:prstGeom>
          <a:noFill/>
        </p:spPr>
        <p:txBody>
          <a:bodyPr wrap="square" lIns="179285" tIns="143428" rIns="179285" bIns="14342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noProof="0" dirty="0">
                <a:solidFill>
                  <a:srgbClr val="17406D"/>
                </a:solidFill>
                <a:latin typeface="Segoe UI"/>
              </a:rPr>
              <a:t>The General Data Protection Regulation (GDPR) i</a:t>
            </a:r>
            <a:r>
              <a:rPr kumimoji="0" lang="en-US" sz="2000" b="0" i="0" u="none" strike="noStrike" kern="1200" cap="none" spc="0" normalizeH="0" baseline="0" noProof="0" dirty="0">
                <a:ln>
                  <a:noFill/>
                </a:ln>
                <a:solidFill>
                  <a:srgbClr val="17406D"/>
                </a:solidFill>
                <a:effectLst/>
                <a:uLnTx/>
                <a:uFillTx/>
                <a:latin typeface="Segoe UI"/>
              </a:rPr>
              <a:t>mposes new rules on organizations that offer goods and services to people in the European Union (EU), or that collect and analyze data tied to EU residents, no matter where they are located.</a:t>
            </a:r>
          </a:p>
        </p:txBody>
      </p:sp>
    </p:spTree>
    <p:extLst>
      <p:ext uri="{BB962C8B-B14F-4D97-AF65-F5344CB8AC3E}">
        <p14:creationId xmlns:p14="http://schemas.microsoft.com/office/powerpoint/2010/main" val="2474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animBg="1"/>
      <p:bldP spid="24" grpId="0" animBg="1"/>
      <p:bldP spid="25" grpId="0" animBg="1"/>
      <p:bldP spid="27" grpId="0"/>
      <p:bldP spid="28" grpId="0" animBg="1"/>
      <p:bldP spid="2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strategy  proposal presenta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Sales strategy  proposal presentation" id="{046EAC39-0F7A-434B-A008-25AEA0734A86}" vid="{35BA20B6-3833-4B27-995B-0B2F0A323C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A78BE35B19F945B9B5CA5D07AE8DA9" ma:contentTypeVersion="0" ma:contentTypeDescription="Create a new document." ma:contentTypeScope="" ma:versionID="8afa070bd6ec94289e68352e9ed62074">
  <xsd:schema xmlns:xsd="http://www.w3.org/2001/XMLSchema" xmlns:xs="http://www.w3.org/2001/XMLSchema" xmlns:p="http://schemas.microsoft.com/office/2006/metadata/properties" targetNamespace="http://schemas.microsoft.com/office/2006/metadata/properties" ma:root="true" ma:fieldsID="49fa070a24de635274462a1e2971f4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A7DECC-3E15-4542-88F8-DFCE61A7B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CBBC851-6717-4710-9D5A-806B4C15F8F1}">
  <ds:schemaRefs>
    <ds:schemaRef ds:uri="http://schemas.microsoft.com/sharepoint/v3/contenttype/forms"/>
  </ds:schemaRefs>
</ds:datastoreItem>
</file>

<file path=customXml/itemProps3.xml><?xml version="1.0" encoding="utf-8"?>
<ds:datastoreItem xmlns:ds="http://schemas.openxmlformats.org/officeDocument/2006/customXml" ds:itemID="{DD307A66-1885-4BF1-8514-81E617E362F5}">
  <ds:schemaRef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31267</TotalTime>
  <Words>2365</Words>
  <Application>Microsoft Macintosh PowerPoint</Application>
  <PresentationFormat>Custom</PresentationFormat>
  <Paragraphs>274</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Sales strategy  proposal presentation</vt:lpstr>
      <vt:lpstr>The GDPR and Its Implications On Cloud Services</vt:lpstr>
      <vt:lpstr>UnifyCloud LLC – General Background</vt:lpstr>
      <vt:lpstr>Disclaimer</vt:lpstr>
      <vt:lpstr>Today’s GDPR briefing topics</vt:lpstr>
      <vt:lpstr>Audience poll: GDPR key roles that will impact you</vt:lpstr>
      <vt:lpstr>Poll:  How ready are you?</vt:lpstr>
      <vt:lpstr>GDPR key drivers for May 25, 2018 enforcement (in effect as of 5/4/16) </vt:lpstr>
      <vt:lpstr>GDPR data definitions regardless of nationality or EU residence </vt:lpstr>
      <vt:lpstr>GDPR compliance is a challenge for both controllers and processors </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Controller’s (or your customer’s) GDPR compliance model</vt:lpstr>
      <vt:lpstr>Poll:  How many cloud services providers do you have?</vt:lpstr>
      <vt:lpstr>Understanding a Cloud shared responsibility model for GDPR</vt:lpstr>
      <vt:lpstr>What “managed by customer” means (from a typical SOC* report)…</vt:lpstr>
      <vt:lpstr>Using a GDPR baseline approach</vt:lpstr>
      <vt:lpstr>Case Study: GDPR Baseline Dashboard for Azure</vt:lpstr>
      <vt:lpstr>Azure Services and GDPR compliance roles</vt:lpstr>
      <vt:lpstr>GDPR baseline setting guidance for Azure Services</vt:lpstr>
      <vt:lpstr>Creating a GDPR baseline</vt:lpstr>
      <vt:lpstr>Creating a GDPR baseline</vt:lpstr>
      <vt:lpstr>Creating a GDPR baseline</vt:lpstr>
      <vt:lpstr>Creating a GDPR baseline</vt:lpstr>
      <vt:lpstr>Monitoring a GDPR baseline </vt:lpstr>
      <vt:lpstr>Monitoring a GDPR baseline </vt:lpstr>
      <vt:lpstr>Monitoring a GDPR baseline </vt:lpstr>
      <vt:lpstr>Monitoring a GDPR baseline </vt:lpstr>
      <vt:lpstr>Summary</vt:lpstr>
      <vt:lpstr>The GDPR and Its Implications On Cloud Services</vt:lpstr>
    </vt:vector>
  </TitlesOfParts>
  <Company>Simple Concepts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Mikiehl Kofoed (Inviso Corporation)</dc:creator>
  <cp:lastModifiedBy>Stuart Anderson</cp:lastModifiedBy>
  <cp:revision>639</cp:revision>
  <dcterms:created xsi:type="dcterms:W3CDTF">2016-05-03T20:03:40Z</dcterms:created>
  <dcterms:modified xsi:type="dcterms:W3CDTF">2017-10-30T11:09:05Z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0x010100E9A78BE35B19F945B9B5CA5D07AE8DA9</vt:lpwstr>
  </property>
</Properties>
</file>