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7"/>
      <p:bold r:id="rId8"/>
      <p:italic r:id="rId9"/>
      <p:boldItalic r:id="rId10"/>
    </p:embeddedFont>
    <p:embeddedFont>
      <p:font typeface="Helvetica Neue Light" panose="02000403000000020004" pitchFamily="2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The Tasks you see here are physical simulation of robot agents.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They all get reward for moving forward.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The Humanoid and the Ant move in 3D space, the HalfCheetah and the Walker2D actually only move in a fixed 2D plane.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>
                <a:solidFill>
                  <a:schemeClr val="dk1"/>
                </a:solidFill>
              </a:rPr>
              <a:t>Any algorithm needs to learn to apply torques to the joints so that the reward is maximized.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What we observed ist, that there are structural parts that are equivalent, like left leg and right leg; we wanted to exploit that explicitly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 err="1"/>
              <a:t>Shared</a:t>
            </a:r>
            <a:r>
              <a:rPr lang="de" dirty="0"/>
              <a:t> </a:t>
            </a:r>
            <a:r>
              <a:rPr lang="de" dirty="0" err="1"/>
              <a:t>weights</a:t>
            </a:r>
            <a:r>
              <a:rPr lang="de" dirty="0"/>
              <a:t>- </a:t>
            </a:r>
            <a:r>
              <a:rPr lang="de" dirty="0" err="1"/>
              <a:t>equivalent</a:t>
            </a:r>
            <a:r>
              <a:rPr lang="de" dirty="0"/>
              <a:t> </a:t>
            </a:r>
            <a:r>
              <a:rPr lang="de" dirty="0" err="1"/>
              <a:t>networks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compare to a baseline of 3 fully connected layers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one net with two layers in the commander and one in the controllers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and the other net with one fully connected layer in the commander and two in the locally connected controllers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the graphs show the mean performance over 10 seeds because RL includes a lot of randomness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the area is one std dev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as you can see for walker and cheetah all nets have a similar performance, we think the reason is that these tasks are fairly simple as they are 1d and there is not much to exploit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for ant and humanoid our nets show a better performance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 Light"/>
              <a:buNone/>
              <a:defRPr sz="2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 Light"/>
              <a:buChar char="●"/>
              <a:defRPr sz="1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 Light"/>
              <a:buChar char="○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 Light"/>
              <a:buChar char="■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 Light"/>
              <a:buChar char="●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 Light"/>
              <a:buChar char="○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 Light"/>
              <a:buChar char="■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 Light"/>
              <a:buChar char="●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 Light"/>
              <a:buChar char="○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Helvetica Neue Light"/>
              <a:buChar char="■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eetah">
            <a:hlinkClick r:id="" action="ppaction://media"/>
            <a:extLst>
              <a:ext uri="{FF2B5EF4-FFF2-40B4-BE49-F238E27FC236}">
                <a16:creationId xmlns:a16="http://schemas.microsoft.com/office/drawing/2014/main" id="{55E9618C-5045-D848-9741-48359043FB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3851" cy="5143417"/>
          </a:xfrm>
          <a:prstGeom prst="rect">
            <a:avLst/>
          </a:prstGeom>
        </p:spPr>
      </p:pic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83464" y="114615"/>
            <a:ext cx="8576922" cy="1165545"/>
          </a:xfrm>
          <a:prstGeom prst="rect">
            <a:avLst/>
          </a:prstGeom>
          <a:solidFill>
            <a:schemeClr val="bg1">
              <a:lumMod val="65000"/>
              <a:alpha val="91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000" b="1" dirty="0" err="1">
                <a:latin typeface="Helvetica Neue"/>
                <a:ea typeface="Helvetica Neue"/>
                <a:cs typeface="Helvetica Neue"/>
                <a:sym typeface="Helvetica Neue"/>
              </a:rPr>
              <a:t>Weight</a:t>
            </a:r>
            <a:r>
              <a:rPr lang="de" sz="3000" b="1" dirty="0">
                <a:latin typeface="Helvetica Neue"/>
                <a:ea typeface="Helvetica Neue"/>
                <a:cs typeface="Helvetica Neue"/>
                <a:sym typeface="Helvetica Neue"/>
              </a:rPr>
              <a:t> Sharing in Reinforcement Learning </a:t>
            </a:r>
            <a:r>
              <a:rPr lang="de" sz="3000" b="1" dirty="0" err="1">
                <a:latin typeface="Helvetica Neue"/>
                <a:ea typeface="Helvetica Neue"/>
                <a:cs typeface="Helvetica Neue"/>
                <a:sym typeface="Helvetica Neue"/>
              </a:rPr>
              <a:t>for</a:t>
            </a:r>
            <a:r>
              <a:rPr lang="de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" sz="3000" b="1" dirty="0" err="1">
                <a:latin typeface="Helvetica Neue"/>
                <a:ea typeface="Helvetica Neue"/>
                <a:cs typeface="Helvetica Neue"/>
                <a:sym typeface="Helvetica Neue"/>
              </a:rPr>
              <a:t>Continuous</a:t>
            </a:r>
            <a:r>
              <a:rPr lang="de" sz="3000" b="1" dirty="0">
                <a:latin typeface="Helvetica Neue"/>
                <a:ea typeface="Helvetica Neue"/>
                <a:cs typeface="Helvetica Neue"/>
                <a:sym typeface="Helvetica Neue"/>
              </a:rPr>
              <a:t> Control</a:t>
            </a:r>
            <a:endParaRPr sz="30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883663" y="4306823"/>
            <a:ext cx="5376522" cy="739163"/>
          </a:xfrm>
          <a:prstGeom prst="rect">
            <a:avLst/>
          </a:prstGeom>
          <a:solidFill>
            <a:schemeClr val="bg1">
              <a:lumMod val="65000"/>
              <a:alpha val="89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/>
              <a:t>Chau Luu, Julian </a:t>
            </a:r>
            <a:r>
              <a:rPr lang="de" sz="1800" dirty="0" err="1"/>
              <a:t>Habekost</a:t>
            </a:r>
            <a:r>
              <a:rPr lang="de" sz="1800" dirty="0"/>
              <a:t>, Nico Ring</a:t>
            </a:r>
            <a:endParaRPr sz="18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 err="1"/>
              <a:t>Rude</a:t>
            </a:r>
            <a:r>
              <a:rPr lang="de" sz="1800" dirty="0"/>
              <a:t> Boys </a:t>
            </a:r>
            <a:r>
              <a:rPr lang="de" sz="1800" dirty="0" err="1"/>
              <a:t>ft</a:t>
            </a:r>
            <a:r>
              <a:rPr lang="de" sz="1800" dirty="0"/>
              <a:t>. </a:t>
            </a:r>
            <a:r>
              <a:rPr lang="de" sz="1800" dirty="0" err="1"/>
              <a:t>ssh</a:t>
            </a:r>
            <a:r>
              <a:rPr lang="de" sz="1800" dirty="0"/>
              <a:t>-agent</a:t>
            </a:r>
            <a:endParaRPr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54" y="2065175"/>
            <a:ext cx="2044270" cy="204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5185" y="2065165"/>
            <a:ext cx="2044269" cy="204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9927" y="2065201"/>
            <a:ext cx="2044269" cy="204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 rotWithShape="1">
          <a:blip r:embed="rId6">
            <a:alphaModFix/>
          </a:blip>
          <a:srcRect r="-20004" b="-20004"/>
          <a:stretch/>
        </p:blipFill>
        <p:spPr>
          <a:xfrm>
            <a:off x="4614694" y="2065190"/>
            <a:ext cx="2488822" cy="248881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295950" y="4109425"/>
            <a:ext cx="20370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latin typeface="Helvetica Neue"/>
                <a:ea typeface="Helvetica Neue"/>
                <a:cs typeface="Helvetica Neue"/>
                <a:sym typeface="Helvetica Neue"/>
              </a:rPr>
              <a:t>Humanoid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4631200" y="4151425"/>
            <a:ext cx="20370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latin typeface="Helvetica Neue"/>
                <a:ea typeface="Helvetica Neue"/>
                <a:cs typeface="Helvetica Neue"/>
                <a:sym typeface="Helvetica Neue"/>
              </a:rPr>
              <a:t>HalfCheetah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" name="Shape 66"/>
          <p:cNvSpPr txBox="1"/>
          <p:nvPr/>
        </p:nvSpPr>
        <p:spPr>
          <a:xfrm>
            <a:off x="2463563" y="4109413"/>
            <a:ext cx="20370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latin typeface="Helvetica Neue"/>
                <a:ea typeface="Helvetica Neue"/>
                <a:cs typeface="Helvetica Neue"/>
                <a:sym typeface="Helvetica Neue"/>
              </a:rPr>
              <a:t>Ant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6798813" y="4109413"/>
            <a:ext cx="20370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latin typeface="Helvetica Neue"/>
                <a:ea typeface="Helvetica Neue"/>
                <a:cs typeface="Helvetica Neue"/>
                <a:sym typeface="Helvetica Neue"/>
              </a:rPr>
              <a:t>Walker2d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title" idx="4294967295"/>
          </p:nvPr>
        </p:nvSpPr>
        <p:spPr>
          <a:xfrm>
            <a:off x="311700" y="1065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Deep Reinforcement Learning with Mujoco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Weight Sharing Architecture</a:t>
            </a: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0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Inspiration</a:t>
            </a:r>
            <a:r>
              <a:rPr lang="de">
                <a:solidFill>
                  <a:schemeClr val="dk1"/>
                </a:solidFill>
              </a:rPr>
              <a:t>: Convolutional networks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Motivation</a:t>
            </a:r>
            <a:r>
              <a:rPr lang="de">
                <a:solidFill>
                  <a:schemeClr val="dk1"/>
                </a:solidFill>
              </a:rPr>
              <a:t>: High-level coordination with low-level control.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" b="1">
                <a:latin typeface="Helvetica Neue"/>
                <a:ea typeface="Helvetica Neue"/>
                <a:cs typeface="Helvetica Neue"/>
                <a:sym typeface="Helvetica Neue"/>
              </a:rPr>
              <a:t>Solution: </a:t>
            </a:r>
            <a:r>
              <a:rPr lang="de"/>
              <a:t>Use </a:t>
            </a:r>
            <a:r>
              <a:rPr lang="de">
                <a:solidFill>
                  <a:srgbClr val="0000FF"/>
                </a:solidFill>
              </a:rPr>
              <a:t>shared weights</a:t>
            </a:r>
            <a:r>
              <a:rPr lang="de"/>
              <a:t> and </a:t>
            </a:r>
            <a:r>
              <a:rPr lang="de">
                <a:solidFill>
                  <a:srgbClr val="0000FF"/>
                </a:solidFill>
              </a:rPr>
              <a:t>local connectivity</a:t>
            </a:r>
            <a:r>
              <a:rPr lang="de"/>
              <a:t> for structurally equivalent parts.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Instantaneous structural transfer learning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075" y="1017725"/>
            <a:ext cx="3495000" cy="3352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25" y="432113"/>
            <a:ext cx="7621548" cy="427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Macintosh PowerPoint</Application>
  <PresentationFormat>On-screen Show (16:9)</PresentationFormat>
  <Paragraphs>28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Helvetica Neue</vt:lpstr>
      <vt:lpstr>Helvetica Neue Light</vt:lpstr>
      <vt:lpstr>Arial</vt:lpstr>
      <vt:lpstr>Simple Light</vt:lpstr>
      <vt:lpstr>Weight Sharing in Reinforcement Learning for Continuous Control</vt:lpstr>
      <vt:lpstr>Deep Reinforcement Learning with Mujoco</vt:lpstr>
      <vt:lpstr>Weight Sharing Architecture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Weight Sharing in Reinforcement Learning for Continuous Control</dc:title>
  <cp:lastModifiedBy>RENALS Stephen</cp:lastModifiedBy>
  <cp:revision>1</cp:revision>
  <dcterms:modified xsi:type="dcterms:W3CDTF">2018-04-26T22:05:22Z</dcterms:modified>
</cp:coreProperties>
</file>