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45" r:id="rId2"/>
    <p:sldId id="376" r:id="rId3"/>
    <p:sldId id="378" r:id="rId4"/>
    <p:sldId id="380" r:id="rId5"/>
    <p:sldId id="379" r:id="rId6"/>
    <p:sldId id="381" r:id="rId7"/>
    <p:sldId id="408" r:id="rId8"/>
    <p:sldId id="405" r:id="rId9"/>
    <p:sldId id="406" r:id="rId10"/>
    <p:sldId id="407" r:id="rId11"/>
    <p:sldId id="422" r:id="rId12"/>
    <p:sldId id="429" r:id="rId13"/>
    <p:sldId id="382" r:id="rId14"/>
    <p:sldId id="409" r:id="rId15"/>
    <p:sldId id="383" r:id="rId16"/>
    <p:sldId id="430" r:id="rId17"/>
    <p:sldId id="431" r:id="rId18"/>
    <p:sldId id="432" r:id="rId19"/>
    <p:sldId id="410" r:id="rId20"/>
    <p:sldId id="433" r:id="rId21"/>
    <p:sldId id="435" r:id="rId22"/>
    <p:sldId id="384" r:id="rId23"/>
    <p:sldId id="396" r:id="rId24"/>
    <p:sldId id="428" r:id="rId25"/>
    <p:sldId id="434" r:id="rId26"/>
    <p:sldId id="385" r:id="rId27"/>
    <p:sldId id="394" r:id="rId28"/>
    <p:sldId id="436" r:id="rId29"/>
    <p:sldId id="437" r:id="rId30"/>
    <p:sldId id="386" r:id="rId31"/>
    <p:sldId id="438" r:id="rId32"/>
    <p:sldId id="440" r:id="rId33"/>
    <p:sldId id="441" r:id="rId34"/>
    <p:sldId id="387" r:id="rId35"/>
    <p:sldId id="398" r:id="rId36"/>
    <p:sldId id="442" r:id="rId37"/>
    <p:sldId id="388" r:id="rId38"/>
    <p:sldId id="397" r:id="rId39"/>
    <p:sldId id="411" r:id="rId40"/>
    <p:sldId id="412" r:id="rId41"/>
    <p:sldId id="416" r:id="rId42"/>
    <p:sldId id="443" r:id="rId43"/>
    <p:sldId id="346" r:id="rId44"/>
    <p:sldId id="391" r:id="rId45"/>
    <p:sldId id="413" r:id="rId46"/>
    <p:sldId id="400" r:id="rId47"/>
    <p:sldId id="404" r:id="rId48"/>
    <p:sldId id="414" r:id="rId49"/>
    <p:sldId id="418" r:id="rId50"/>
    <p:sldId id="419" r:id="rId51"/>
    <p:sldId id="423" r:id="rId52"/>
    <p:sldId id="421" r:id="rId53"/>
    <p:sldId id="417" r:id="rId54"/>
    <p:sldId id="393" r:id="rId55"/>
    <p:sldId id="424" r:id="rId56"/>
    <p:sldId id="426" r:id="rId57"/>
    <p:sldId id="444" r:id="rId58"/>
    <p:sldId id="427"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ference" initials="R" lastIdx="4" clrIdx="0"/>
  <p:cmAuthor id="2" name="Bradley, Drew" initials="BD" lastIdx="1" clrIdx="1">
    <p:extLst>
      <p:ext uri="{19B8F6BF-5375-455C-9EA6-DF929625EA0E}">
        <p15:presenceInfo xmlns:p15="http://schemas.microsoft.com/office/powerpoint/2012/main" userId="S-1-5-21-1407069837-2091007605-538272213-247539" providerId="AD"/>
      </p:ext>
    </p:extLst>
  </p:cmAuthor>
  <p:cmAuthor id="3" name="Dang, Andy" initials="DA" lastIdx="2" clrIdx="2">
    <p:extLst>
      <p:ext uri="{19B8F6BF-5375-455C-9EA6-DF929625EA0E}">
        <p15:presenceInfo xmlns:p15="http://schemas.microsoft.com/office/powerpoint/2012/main" userId="S-1-5-21-1407069837-2091007605-538272213-14963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1243" autoAdjust="0"/>
  </p:normalViewPr>
  <p:slideViewPr>
    <p:cSldViewPr snapToGrid="0" snapToObjects="1">
      <p:cViewPr varScale="1">
        <p:scale>
          <a:sx n="139" d="100"/>
          <a:sy n="139" d="100"/>
        </p:scale>
        <p:origin x="1176" y="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11-21T10:54:37.307" idx="1">
    <p:pos x="10" y="10"/>
    <p:text>This is a slide from Audience Insights team for communicating with external vendors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12-02T09:22:24.365" idx="1">
    <p:pos x="10" y="10"/>
    <p:text>http://www.slideshare.net/AmazonWebServices/amazon-s3-masterclass</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5FCB0-069C-6F46-B162-34E62D882FEA}" type="datetimeFigureOut">
              <a:rPr lang="en-US" smtClean="0"/>
              <a:t>11/25/2016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F2B3B-234E-F64E-AFFB-A18B10CC4535}" type="slidenum">
              <a:rPr lang="en-US" smtClean="0"/>
              <a:t>‹#›</a:t>
            </a:fld>
            <a:endParaRPr lang="en-US" dirty="0"/>
          </a:p>
        </p:txBody>
      </p:sp>
    </p:spTree>
    <p:extLst>
      <p:ext uri="{BB962C8B-B14F-4D97-AF65-F5344CB8AC3E}">
        <p14:creationId xmlns:p14="http://schemas.microsoft.com/office/powerpoint/2010/main" val="1667529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Summary of Amazon’s approach to innovation (background)</a:t>
            </a:r>
            <a:endParaRPr lang="en-US" dirty="0" smtClean="0">
              <a:effectLst/>
            </a:endParaRPr>
          </a:p>
          <a:p>
            <a:r>
              <a:rPr lang="en-GB" sz="1200" kern="1200" dirty="0" smtClean="0">
                <a:solidFill>
                  <a:schemeClr val="tx1"/>
                </a:solidFill>
                <a:effectLst/>
                <a:latin typeface="+mn-lt"/>
                <a:ea typeface="+mn-ea"/>
                <a:cs typeface="+mn-cs"/>
              </a:rPr>
              <a:t>Technology behind improving Amazon’s web/mobile search/discovery capabilities</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1</a:t>
            </a:fld>
            <a:endParaRPr lang="en-US" dirty="0"/>
          </a:p>
        </p:txBody>
      </p:sp>
    </p:spTree>
    <p:extLst>
      <p:ext uri="{BB962C8B-B14F-4D97-AF65-F5344CB8AC3E}">
        <p14:creationId xmlns:p14="http://schemas.microsoft.com/office/powerpoint/2010/main" val="149026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12</a:t>
            </a:fld>
            <a:endParaRPr lang="en-US" dirty="0"/>
          </a:p>
        </p:txBody>
      </p:sp>
    </p:spTree>
    <p:extLst>
      <p:ext uri="{BB962C8B-B14F-4D97-AF65-F5344CB8AC3E}">
        <p14:creationId xmlns:p14="http://schemas.microsoft.com/office/powerpoint/2010/main" val="190830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latency</a:t>
            </a:r>
          </a:p>
          <a:p>
            <a:pPr lvl="1"/>
            <a:r>
              <a:rPr lang="en-US" dirty="0" smtClean="0"/>
              <a:t>Sub-second</a:t>
            </a:r>
          </a:p>
          <a:p>
            <a:r>
              <a:rPr lang="en-US" dirty="0" smtClean="0"/>
              <a:t>Runs everywhere</a:t>
            </a:r>
          </a:p>
          <a:p>
            <a:pPr lvl="1"/>
            <a:r>
              <a:rPr lang="en-US" dirty="0" smtClean="0"/>
              <a:t>Standalone, EC2, Hadoop YARN, Apache Mesos</a:t>
            </a:r>
          </a:p>
          <a:p>
            <a:pPr lvl="1"/>
            <a:r>
              <a:rPr lang="en-US" dirty="0" smtClean="0"/>
              <a:t>Data sources: HDFS, Cassandra, HBase, S3, ..</a:t>
            </a:r>
          </a:p>
          <a:p>
            <a:r>
              <a:rPr lang="en-US" dirty="0" smtClean="0"/>
              <a:t>General Execution Engine</a:t>
            </a:r>
          </a:p>
          <a:p>
            <a:pPr lvl="1"/>
            <a:r>
              <a:rPr lang="en-US" dirty="0" smtClean="0"/>
              <a:t>Diverse workloads &amp; job sizes, e.g. ML, Graphs</a:t>
            </a:r>
          </a:p>
          <a:p>
            <a:pPr lvl="1"/>
            <a:r>
              <a:rPr lang="en-US" dirty="0" smtClean="0"/>
              <a:t>Operators are superset of M/R </a:t>
            </a:r>
            <a:r>
              <a:rPr lang="en-US" dirty="0" smtClean="0">
                <a:sym typeface="Wingdings"/>
              </a:rPr>
              <a:t> Simplicity</a:t>
            </a:r>
            <a:endParaRPr lang="en-US" dirty="0" smtClean="0"/>
          </a:p>
          <a:p>
            <a:pPr lvl="1"/>
            <a:r>
              <a:rPr lang="en-US" dirty="0" smtClean="0"/>
              <a:t>Failure is common</a:t>
            </a:r>
          </a:p>
          <a:p>
            <a:endParaRPr lang="en-US" dirty="0" smtClean="0"/>
          </a:p>
          <a:p>
            <a:r>
              <a:rPr lang="en-US" dirty="0" smtClean="0"/>
              <a:t>Performance</a:t>
            </a:r>
          </a:p>
          <a:p>
            <a:pPr lvl="1"/>
            <a:r>
              <a:rPr lang="en-US" dirty="0" smtClean="0"/>
              <a:t>7 hours </a:t>
            </a:r>
            <a:r>
              <a:rPr lang="en-US" dirty="0" smtClean="0">
                <a:sym typeface="Wingdings"/>
              </a:rPr>
              <a:t> 2.5 hours (more optimizations to come)</a:t>
            </a:r>
            <a:r>
              <a:rPr lang="en-US" dirty="0" smtClean="0"/>
              <a:t> </a:t>
            </a:r>
          </a:p>
          <a:p>
            <a:r>
              <a:rPr lang="en-US" dirty="0" smtClean="0"/>
              <a:t>Hardware</a:t>
            </a:r>
          </a:p>
          <a:p>
            <a:pPr lvl="1"/>
            <a:r>
              <a:rPr lang="en-US" dirty="0" smtClean="0"/>
              <a:t>Cluster of 80 machines </a:t>
            </a:r>
            <a:r>
              <a:rPr lang="en-US" dirty="0" smtClean="0">
                <a:sym typeface="Wingdings"/>
              </a:rPr>
              <a:t> </a:t>
            </a:r>
            <a:r>
              <a:rPr lang="en-US" dirty="0" smtClean="0"/>
              <a:t>10 with Spark</a:t>
            </a:r>
          </a:p>
          <a:p>
            <a:r>
              <a:rPr lang="en-US" dirty="0" smtClean="0"/>
              <a:t>Codebase (excluding tests)</a:t>
            </a:r>
          </a:p>
          <a:p>
            <a:pPr lvl="1"/>
            <a:r>
              <a:rPr lang="en-US" dirty="0" smtClean="0"/>
              <a:t>50K using Map/Reduce </a:t>
            </a:r>
            <a:r>
              <a:rPr lang="en-US" dirty="0" smtClean="0">
                <a:sym typeface="Wingdings"/>
              </a:rPr>
              <a:t> </a:t>
            </a:r>
            <a:r>
              <a:rPr lang="en-US" dirty="0" smtClean="0"/>
              <a:t>13K with Spark</a:t>
            </a:r>
          </a:p>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13</a:t>
            </a:fld>
            <a:endParaRPr lang="en-US" dirty="0"/>
          </a:p>
        </p:txBody>
      </p:sp>
    </p:spTree>
    <p:extLst>
      <p:ext uri="{BB962C8B-B14F-4D97-AF65-F5344CB8AC3E}">
        <p14:creationId xmlns:p14="http://schemas.microsoft.com/office/powerpoint/2010/main" val="234219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14</a:t>
            </a:fld>
            <a:endParaRPr lang="en-US" dirty="0"/>
          </a:p>
        </p:txBody>
      </p:sp>
    </p:spTree>
    <p:extLst>
      <p:ext uri="{BB962C8B-B14F-4D97-AF65-F5344CB8AC3E}">
        <p14:creationId xmlns:p14="http://schemas.microsoft.com/office/powerpoint/2010/main" val="71972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50 lines in Spark</a:t>
            </a:r>
          </a:p>
          <a:p>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15</a:t>
            </a:fld>
            <a:endParaRPr lang="en-US" dirty="0"/>
          </a:p>
        </p:txBody>
      </p:sp>
    </p:spTree>
    <p:extLst>
      <p:ext uri="{BB962C8B-B14F-4D97-AF65-F5344CB8AC3E}">
        <p14:creationId xmlns:p14="http://schemas.microsoft.com/office/powerpoint/2010/main" val="277167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talk too much, go to the</a:t>
            </a:r>
            <a:r>
              <a:rPr lang="en-US" baseline="0" dirty="0" smtClean="0"/>
              <a:t> next slide</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16</a:t>
            </a:fld>
            <a:endParaRPr lang="en-US" dirty="0"/>
          </a:p>
        </p:txBody>
      </p:sp>
    </p:spTree>
    <p:extLst>
      <p:ext uri="{BB962C8B-B14F-4D97-AF65-F5344CB8AC3E}">
        <p14:creationId xmlns:p14="http://schemas.microsoft.com/office/powerpoint/2010/main" val="65901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DAG Scheduler I Gets: </a:t>
            </a:r>
          </a:p>
          <a:p>
            <a:pPr marL="171450" indent="-171450">
              <a:buFont typeface="Arial" panose="020B0604020202020204" pitchFamily="34" charset="0"/>
              <a:buChar char="•"/>
            </a:pPr>
            <a:r>
              <a:rPr lang="en-US" dirty="0" smtClean="0"/>
              <a:t>RDDs, functions to run on each partition and a listener for results</a:t>
            </a:r>
          </a:p>
          <a:p>
            <a:pPr marL="171450" indent="-171450">
              <a:buFont typeface="Arial" panose="020B0604020202020204" pitchFamily="34" charset="0"/>
              <a:buChar char="•"/>
            </a:pPr>
            <a:r>
              <a:rPr lang="en-US" dirty="0" smtClean="0"/>
              <a:t>Builds Stages of Tasks objects (code + preferred location) </a:t>
            </a:r>
          </a:p>
          <a:p>
            <a:pPr marL="171450" indent="-171450">
              <a:buFont typeface="Arial" panose="020B0604020202020204" pitchFamily="34" charset="0"/>
              <a:buChar char="•"/>
            </a:pPr>
            <a:r>
              <a:rPr lang="en-US" dirty="0" smtClean="0"/>
              <a:t>Submits Tasks to the Task Scheduler as ready </a:t>
            </a:r>
          </a:p>
          <a:p>
            <a:pPr marL="171450" indent="-171450">
              <a:buFont typeface="Arial" panose="020B0604020202020204" pitchFamily="34" charset="0"/>
              <a:buChar char="•"/>
            </a:pPr>
            <a:r>
              <a:rPr lang="en-US" dirty="0" smtClean="0"/>
              <a:t>Resubmits failed Stages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 Task Scheduler </a:t>
            </a:r>
          </a:p>
          <a:p>
            <a:pPr marL="171450" indent="-171450">
              <a:buFont typeface="Arial" panose="020B0604020202020204" pitchFamily="34" charset="0"/>
              <a:buChar char="•"/>
            </a:pPr>
            <a:r>
              <a:rPr lang="en-US" dirty="0" smtClean="0"/>
              <a:t>Launches Tasks on executors </a:t>
            </a:r>
          </a:p>
          <a:p>
            <a:pPr marL="171450" indent="-171450">
              <a:buFont typeface="Arial" panose="020B0604020202020204" pitchFamily="34" charset="0"/>
              <a:buChar char="•"/>
            </a:pPr>
            <a:r>
              <a:rPr lang="en-US" dirty="0" smtClean="0"/>
              <a:t>Relaunches failed Tasks </a:t>
            </a:r>
          </a:p>
          <a:p>
            <a:pPr marL="171450" indent="-171450">
              <a:buFont typeface="Arial" panose="020B0604020202020204" pitchFamily="34" charset="0"/>
              <a:buChar char="•"/>
            </a:pPr>
            <a:r>
              <a:rPr lang="en-US" dirty="0" smtClean="0"/>
              <a:t>Reports to the DAG Scheduler </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17</a:t>
            </a:fld>
            <a:endParaRPr lang="en-US" dirty="0"/>
          </a:p>
        </p:txBody>
      </p:sp>
    </p:spTree>
    <p:extLst>
      <p:ext uri="{BB962C8B-B14F-4D97-AF65-F5344CB8AC3E}">
        <p14:creationId xmlns:p14="http://schemas.microsoft.com/office/powerpoint/2010/main" val="1401172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 nodes are machines that run executors</a:t>
            </a:r>
          </a:p>
          <a:p>
            <a:pPr marL="171450" indent="-171450">
              <a:buFont typeface="Arial" panose="020B0604020202020204" pitchFamily="34" charset="0"/>
              <a:buChar char="•"/>
            </a:pPr>
            <a:r>
              <a:rPr lang="en-US" dirty="0" smtClean="0"/>
              <a:t>Host one or multiple Workers </a:t>
            </a:r>
          </a:p>
          <a:p>
            <a:pPr marL="171450" indent="-171450">
              <a:buFont typeface="Arial" panose="020B0604020202020204" pitchFamily="34" charset="0"/>
              <a:buChar char="•"/>
            </a:pPr>
            <a:r>
              <a:rPr lang="en-US" dirty="0" smtClean="0"/>
              <a:t>One JVM (= 1 UNIX process) per Worker </a:t>
            </a:r>
          </a:p>
          <a:p>
            <a:pPr marL="171450" indent="-171450">
              <a:buFont typeface="Arial" panose="020B0604020202020204" pitchFamily="34" charset="0"/>
              <a:buChar char="•"/>
            </a:pPr>
            <a:r>
              <a:rPr lang="en-US" dirty="0" smtClean="0"/>
              <a:t>Each Worker can spawn one or more Executors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Executors run tasks </a:t>
            </a:r>
          </a:p>
          <a:p>
            <a:pPr marL="171450" indent="-171450">
              <a:buFont typeface="Arial" panose="020B0604020202020204" pitchFamily="34" charset="0"/>
              <a:buChar char="•"/>
            </a:pPr>
            <a:r>
              <a:rPr lang="en-US" dirty="0" smtClean="0"/>
              <a:t>Run in child JVM (= 1 UNIX process) </a:t>
            </a:r>
          </a:p>
          <a:p>
            <a:pPr marL="171450" indent="-171450">
              <a:buFont typeface="Arial" panose="020B0604020202020204" pitchFamily="34" charset="0"/>
              <a:buChar char="•"/>
            </a:pPr>
            <a:r>
              <a:rPr lang="en-US" dirty="0" smtClean="0"/>
              <a:t>Execute one or more task using threads in a Thread Pool </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18</a:t>
            </a:fld>
            <a:endParaRPr lang="en-US" dirty="0"/>
          </a:p>
        </p:txBody>
      </p:sp>
    </p:spTree>
    <p:extLst>
      <p:ext uri="{BB962C8B-B14F-4D97-AF65-F5344CB8AC3E}">
        <p14:creationId xmlns:p14="http://schemas.microsoft.com/office/powerpoint/2010/main" val="394459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Isolation </a:t>
            </a:r>
          </a:p>
          <a:p>
            <a:pPr marL="171450" indent="-171450">
              <a:buFont typeface="Arial" panose="020B0604020202020204" pitchFamily="34" charset="0"/>
              <a:buChar char="•"/>
            </a:pPr>
            <a:r>
              <a:rPr lang="en-US" dirty="0" smtClean="0"/>
              <a:t>Applications are completely isolated </a:t>
            </a:r>
          </a:p>
          <a:p>
            <a:pPr marL="171450" indent="-171450">
              <a:buFont typeface="Arial" panose="020B0604020202020204" pitchFamily="34" charset="0"/>
              <a:buChar char="•"/>
            </a:pPr>
            <a:r>
              <a:rPr lang="en-US" dirty="0" smtClean="0"/>
              <a:t>Task scheduling per application </a:t>
            </a:r>
          </a:p>
          <a:p>
            <a:pPr marL="171450" indent="-171450">
              <a:buFont typeface="Arial" panose="020B0604020202020204" pitchFamily="34" charset="0"/>
              <a:buChar char="•"/>
            </a:pPr>
            <a:r>
              <a:rPr lang="en-US" dirty="0" smtClean="0"/>
              <a:t>Low-overhead </a:t>
            </a:r>
          </a:p>
          <a:p>
            <a:pPr marL="171450" indent="-171450">
              <a:buFont typeface="Arial" panose="020B0604020202020204" pitchFamily="34" charset="0"/>
              <a:buChar char="•"/>
            </a:pPr>
            <a:r>
              <a:rPr lang="en-US" dirty="0" smtClean="0"/>
              <a:t>Task setup cost is that of spawning a thread, not a process </a:t>
            </a:r>
          </a:p>
          <a:p>
            <a:pPr marL="171450" indent="-171450">
              <a:buFont typeface="Arial" panose="020B0604020202020204" pitchFamily="34" charset="0"/>
              <a:buChar char="•"/>
            </a:pPr>
            <a:r>
              <a:rPr lang="en-US" dirty="0" smtClean="0"/>
              <a:t>10-100 times faster </a:t>
            </a:r>
          </a:p>
          <a:p>
            <a:pPr marL="171450" indent="-171450">
              <a:buFont typeface="Arial" panose="020B0604020202020204" pitchFamily="34" charset="0"/>
              <a:buChar char="•"/>
            </a:pPr>
            <a:r>
              <a:rPr lang="en-US" dirty="0" smtClean="0"/>
              <a:t>Small tasks → mitigate effects of data skew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Sharing data </a:t>
            </a:r>
          </a:p>
          <a:p>
            <a:pPr marL="171450" indent="-171450">
              <a:buFont typeface="Arial" panose="020B0604020202020204" pitchFamily="34" charset="0"/>
              <a:buChar char="•"/>
            </a:pPr>
            <a:r>
              <a:rPr lang="en-US" dirty="0" smtClean="0"/>
              <a:t>Applications cannot share data in memory natively </a:t>
            </a:r>
          </a:p>
          <a:p>
            <a:pPr marL="171450" indent="-171450">
              <a:buFont typeface="Arial" panose="020B0604020202020204" pitchFamily="34" charset="0"/>
              <a:buChar char="•"/>
            </a:pPr>
            <a:r>
              <a:rPr lang="en-US" dirty="0" smtClean="0"/>
              <a:t>Use an external storage service like Tachyon </a:t>
            </a:r>
          </a:p>
          <a:p>
            <a:pPr marL="0" indent="0">
              <a:buFont typeface="Arial" panose="020B0604020202020204" pitchFamily="34" charset="0"/>
              <a:buNone/>
            </a:pPr>
            <a:r>
              <a:rPr lang="en-US" dirty="0" smtClean="0"/>
              <a:t>Resource allocation </a:t>
            </a:r>
          </a:p>
          <a:p>
            <a:pPr marL="171450" indent="-171450">
              <a:buFont typeface="Arial" panose="020B0604020202020204" pitchFamily="34" charset="0"/>
              <a:buChar char="•"/>
            </a:pPr>
            <a:r>
              <a:rPr lang="en-US" dirty="0" smtClean="0"/>
              <a:t>Static process provisioning for executors, even without active tasks </a:t>
            </a:r>
          </a:p>
          <a:p>
            <a:pPr marL="171450" indent="-171450">
              <a:buFont typeface="Arial" panose="020B0604020202020204" pitchFamily="34" charset="0"/>
              <a:buChar char="•"/>
            </a:pPr>
            <a:r>
              <a:rPr lang="en-US" dirty="0" smtClean="0"/>
              <a:t>Dynamic provisioning</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20</a:t>
            </a:fld>
            <a:endParaRPr lang="en-US" dirty="0"/>
          </a:p>
        </p:txBody>
      </p:sp>
    </p:spTree>
    <p:extLst>
      <p:ext uri="{BB962C8B-B14F-4D97-AF65-F5344CB8AC3E}">
        <p14:creationId xmlns:p14="http://schemas.microsoft.com/office/powerpoint/2010/main" val="89279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Let’s take a look at hardware trend to understand</a:t>
            </a:r>
            <a:r>
              <a:rPr lang="en-GB" baseline="0" dirty="0" smtClean="0"/>
              <a:t> the context of Spark vs Hadoop MapReduce design</a:t>
            </a:r>
          </a:p>
        </p:txBody>
      </p:sp>
      <p:sp>
        <p:nvSpPr>
          <p:cNvPr id="4" name="Slide Number Placeholder 3"/>
          <p:cNvSpPr>
            <a:spLocks noGrp="1"/>
          </p:cNvSpPr>
          <p:nvPr>
            <p:ph type="sldNum" sz="quarter" idx="10"/>
          </p:nvPr>
        </p:nvSpPr>
        <p:spPr/>
        <p:txBody>
          <a:bodyPr/>
          <a:lstStyle/>
          <a:p>
            <a:fld id="{01D616A7-9731-402C-8A7B-ABA0A5234B8B}" type="slidenum">
              <a:rPr lang="en-US" smtClean="0"/>
              <a:t>21</a:t>
            </a:fld>
            <a:endParaRPr lang="en-US" dirty="0"/>
          </a:p>
        </p:txBody>
      </p:sp>
    </p:spTree>
    <p:extLst>
      <p:ext uri="{BB962C8B-B14F-4D97-AF65-F5344CB8AC3E}">
        <p14:creationId xmlns:p14="http://schemas.microsoft.com/office/powerpoint/2010/main" val="352499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Immutable collection of Objects</a:t>
            </a:r>
          </a:p>
          <a:p>
            <a:pPr marL="171450" indent="-171450">
              <a:buFont typeface="Arial" panose="020B0604020202020204" pitchFamily="34" charset="0"/>
              <a:buChar char="•"/>
            </a:pPr>
            <a:r>
              <a:rPr lang="en-US" dirty="0" smtClean="0"/>
              <a:t>RDD are data structures that either</a:t>
            </a:r>
            <a:r>
              <a:rPr lang="en-US" baseline="0" dirty="0" smtClean="0"/>
              <a:t> points to a direct data source (S3, HDFS), or apply some transformations to its parent RDD</a:t>
            </a:r>
          </a:p>
          <a:p>
            <a:pPr marL="171450" indent="-171450">
              <a:buFont typeface="Arial" panose="020B0604020202020204" pitchFamily="34" charset="0"/>
              <a:buChar char="•"/>
            </a:pPr>
            <a:r>
              <a:rPr lang="en-US" baseline="0" dirty="0" smtClean="0"/>
              <a:t>Lazily evaluated</a:t>
            </a:r>
            <a:endParaRPr lang="en-US" dirty="0" smtClean="0"/>
          </a:p>
          <a:p>
            <a:pPr marL="171450" indent="-171450">
              <a:buFont typeface="Arial" panose="020B0604020202020204" pitchFamily="34" charset="0"/>
              <a:buChar char="•"/>
            </a:pPr>
            <a:r>
              <a:rPr lang="en-US" dirty="0" smtClean="0"/>
              <a:t>Partitioned</a:t>
            </a:r>
            <a:r>
              <a:rPr lang="en-US" baseline="0" dirty="0" smtClean="0"/>
              <a:t> and Distributed</a:t>
            </a:r>
          </a:p>
          <a:p>
            <a:pPr marL="171450" indent="-171450">
              <a:buFont typeface="Arial" panose="020B0604020202020204" pitchFamily="34" charset="0"/>
              <a:buChar char="•"/>
            </a:pPr>
            <a:r>
              <a:rPr lang="en-US" baseline="0" dirty="0" smtClean="0"/>
              <a:t>Stored in Memory (but can be spilled to disk)</a:t>
            </a:r>
          </a:p>
          <a:p>
            <a:pPr marL="171450" indent="-171450">
              <a:buFont typeface="Arial" panose="020B0604020202020204" pitchFamily="34" charset="0"/>
              <a:buChar char="•"/>
            </a:pPr>
            <a:r>
              <a:rPr lang="en-US" baseline="0" dirty="0" smtClean="0"/>
              <a:t>Partitions recomputed on failures</a:t>
            </a:r>
          </a:p>
          <a:p>
            <a:pPr marL="171450" indent="-171450">
              <a:buFont typeface="Arial" panose="020B0604020202020204" pitchFamily="34" charset="0"/>
              <a:buChar char="•"/>
            </a:pPr>
            <a:r>
              <a:rPr lang="en-US" baseline="0" dirty="0" smtClean="0"/>
              <a:t>Re-usable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Overall objective </a:t>
            </a:r>
          </a:p>
          <a:p>
            <a:pPr marL="628650" lvl="1" indent="-171450">
              <a:buFont typeface="Arial" panose="020B0604020202020204" pitchFamily="34" charset="0"/>
              <a:buChar char="•"/>
            </a:pPr>
            <a:r>
              <a:rPr lang="en-US" dirty="0" smtClean="0"/>
              <a:t>Support a wide array of operators (more than just Map and Reduce) </a:t>
            </a:r>
          </a:p>
          <a:p>
            <a:pPr marL="171450" lvl="0" indent="-171450">
              <a:buFont typeface="Arial" panose="020B0604020202020204" pitchFamily="34" charset="0"/>
              <a:buChar char="•"/>
            </a:pPr>
            <a:r>
              <a:rPr lang="en-US" dirty="0" smtClean="0"/>
              <a:t>Allow arbitrary composition of such operators Simplify scheduling </a:t>
            </a:r>
          </a:p>
          <a:p>
            <a:pPr marL="628650" lvl="1" indent="-171450">
              <a:buFont typeface="Arial" panose="020B0604020202020204" pitchFamily="34" charset="0"/>
              <a:buChar char="•"/>
            </a:pPr>
            <a:r>
              <a:rPr lang="en-US" dirty="0" smtClean="0"/>
              <a:t>Avoid to modify the scheduler for each operator </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22</a:t>
            </a:fld>
            <a:endParaRPr lang="en-US" dirty="0"/>
          </a:p>
        </p:txBody>
      </p:sp>
    </p:spTree>
    <p:extLst>
      <p:ext uri="{BB962C8B-B14F-4D97-AF65-F5344CB8AC3E}">
        <p14:creationId xmlns:p14="http://schemas.microsoft.com/office/powerpoint/2010/main" val="167545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2850" y="0"/>
            <a:ext cx="2382838" cy="1339850"/>
          </a:xfrm>
        </p:spPr>
      </p:sp>
      <p:sp>
        <p:nvSpPr>
          <p:cNvPr id="3" name="Notes Placeholder 2"/>
          <p:cNvSpPr>
            <a:spLocks noGrp="1"/>
          </p:cNvSpPr>
          <p:nvPr>
            <p:ph type="body" idx="1"/>
          </p:nvPr>
        </p:nvSpPr>
        <p:spPr>
          <a:xfrm>
            <a:off x="109965" y="1340118"/>
            <a:ext cx="6762977" cy="4183380"/>
          </a:xfrm>
        </p:spPr>
        <p:txBody>
          <a:bodyPr/>
          <a:lstStyle/>
          <a:p>
            <a:r>
              <a:rPr lang="en-US" dirty="0" smtClean="0"/>
              <a:t>Iridium – quickly</a:t>
            </a:r>
            <a:r>
              <a:rPr lang="en-US" baseline="0" dirty="0" smtClean="0"/>
              <a:t> go over this</a:t>
            </a:r>
            <a:endParaRPr lang="en-US" dirty="0"/>
          </a:p>
        </p:txBody>
      </p:sp>
      <p:sp>
        <p:nvSpPr>
          <p:cNvPr id="4" name="Slide Number Placeholder 3"/>
          <p:cNvSpPr>
            <a:spLocks noGrp="1"/>
          </p:cNvSpPr>
          <p:nvPr>
            <p:ph type="sldNum" sz="quarter" idx="10"/>
          </p:nvPr>
        </p:nvSpPr>
        <p:spPr/>
        <p:txBody>
          <a:bodyPr/>
          <a:lstStyle/>
          <a:p>
            <a:fld id="{4112DF62-A344-449C-8CA0-740D2140A475}" type="slidenum">
              <a:rPr lang="en-US" smtClean="0"/>
              <a:t>3</a:t>
            </a:fld>
            <a:endParaRPr lang="en-US" dirty="0"/>
          </a:p>
        </p:txBody>
      </p:sp>
    </p:spTree>
    <p:extLst>
      <p:ext uri="{BB962C8B-B14F-4D97-AF65-F5344CB8AC3E}">
        <p14:creationId xmlns:p14="http://schemas.microsoft.com/office/powerpoint/2010/main" val="476012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cluster computing frameworks handle repetitive / redundant tasks inefficiently</a:t>
            </a:r>
          </a:p>
          <a:p>
            <a:pPr lvl="1"/>
            <a:r>
              <a:rPr lang="en-US" dirty="0" smtClean="0"/>
              <a:t>Interactive: multiple queries on same data subset filtered/sorted in different ways</a:t>
            </a:r>
          </a:p>
          <a:p>
            <a:pPr lvl="1"/>
            <a:r>
              <a:rPr lang="en-US" dirty="0" smtClean="0"/>
              <a:t>Iterative: PageRank, K-means clustering, logistic regression, etc</a:t>
            </a:r>
          </a:p>
          <a:p>
            <a:r>
              <a:rPr lang="en-US" dirty="0" smtClean="0"/>
              <a:t>RDD := transform({storage|RDD})</a:t>
            </a:r>
          </a:p>
          <a:p>
            <a:r>
              <a:rPr lang="en-US" dirty="0" smtClean="0"/>
              <a:t>Only log source transformations (the lineage)</a:t>
            </a:r>
          </a:p>
          <a:p>
            <a:r>
              <a:rPr lang="en-US" dirty="0" smtClean="0"/>
              <a:t>Each partition can independently recover</a:t>
            </a:r>
          </a:p>
          <a:p>
            <a:r>
              <a:rPr lang="en-US" dirty="0" smtClean="0"/>
              <a:t>Customizable persistence (memory, disk, mix)</a:t>
            </a:r>
          </a:p>
          <a:p>
            <a:r>
              <a:rPr lang="en-US" dirty="0" smtClean="0"/>
              <a:t>Initial computation is lazy --&gt; pipelining</a:t>
            </a:r>
          </a:p>
          <a:p>
            <a:r>
              <a:rPr lang="en-US" dirty="0" smtClean="0"/>
              <a:t>Stragglers through backup tasks (speculative execution)</a:t>
            </a:r>
          </a:p>
          <a:p>
            <a:r>
              <a:rPr lang="en-US" dirty="0" smtClean="0"/>
              <a:t>Supports check-pointing for long lineages</a:t>
            </a:r>
          </a:p>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23</a:t>
            </a:fld>
            <a:endParaRPr lang="en-US" dirty="0"/>
          </a:p>
        </p:txBody>
      </p:sp>
    </p:spTree>
    <p:extLst>
      <p:ext uri="{BB962C8B-B14F-4D97-AF65-F5344CB8AC3E}">
        <p14:creationId xmlns:p14="http://schemas.microsoft.com/office/powerpoint/2010/main" val="334778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24</a:t>
            </a:fld>
            <a:endParaRPr lang="en-US" dirty="0"/>
          </a:p>
        </p:txBody>
      </p:sp>
    </p:spTree>
    <p:extLst>
      <p:ext uri="{BB962C8B-B14F-4D97-AF65-F5344CB8AC3E}">
        <p14:creationId xmlns:p14="http://schemas.microsoft.com/office/powerpoint/2010/main" val="76769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cluster computing frameworks handle repetitive / redundant tasks inefficiently</a:t>
            </a:r>
          </a:p>
          <a:p>
            <a:pPr lvl="1"/>
            <a:r>
              <a:rPr lang="en-US" dirty="0" smtClean="0"/>
              <a:t>Interactive: multiple queries on same data subset filtered/sorted in different ways</a:t>
            </a:r>
          </a:p>
          <a:p>
            <a:pPr lvl="1"/>
            <a:r>
              <a:rPr lang="en-US" dirty="0" smtClean="0"/>
              <a:t>Iterative: PageRank, K-means clustering, logistic regression, etc</a:t>
            </a:r>
          </a:p>
          <a:p>
            <a:r>
              <a:rPr lang="en-US" dirty="0" smtClean="0"/>
              <a:t>RDD := transform({storage|RDD})</a:t>
            </a:r>
          </a:p>
          <a:p>
            <a:r>
              <a:rPr lang="en-US" dirty="0" smtClean="0"/>
              <a:t>Only log source transformations (the lineage)</a:t>
            </a:r>
          </a:p>
          <a:p>
            <a:r>
              <a:rPr lang="en-US" dirty="0" smtClean="0"/>
              <a:t>Each partition can independently recover</a:t>
            </a:r>
          </a:p>
          <a:p>
            <a:r>
              <a:rPr lang="en-US" dirty="0" smtClean="0"/>
              <a:t>Customizable persistence (memory, disk, mix)</a:t>
            </a:r>
          </a:p>
          <a:p>
            <a:r>
              <a:rPr lang="en-US" dirty="0" smtClean="0"/>
              <a:t>Initial computation is lazy --&gt; pipelining</a:t>
            </a:r>
          </a:p>
          <a:p>
            <a:r>
              <a:rPr lang="en-US" dirty="0" smtClean="0"/>
              <a:t>Stragglers through backup tasks (speculative execution)</a:t>
            </a:r>
          </a:p>
          <a:p>
            <a:r>
              <a:rPr lang="en-US" dirty="0" smtClean="0"/>
              <a:t>Supports check-pointing for long lineages</a:t>
            </a:r>
          </a:p>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25</a:t>
            </a:fld>
            <a:endParaRPr lang="en-US" dirty="0"/>
          </a:p>
        </p:txBody>
      </p:sp>
    </p:spTree>
    <p:extLst>
      <p:ext uri="{BB962C8B-B14F-4D97-AF65-F5344CB8AC3E}">
        <p14:creationId xmlns:p14="http://schemas.microsoft.com/office/powerpoint/2010/main" val="292070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of operations on a RDD that define how they should be transformed</a:t>
            </a:r>
          </a:p>
          <a:p>
            <a:r>
              <a:rPr lang="en-US" dirty="0" smtClean="0"/>
              <a:t>As in relational algebra, the application of a transformation to an RDD yields a new RDD (because RDD are immutable)</a:t>
            </a:r>
          </a:p>
          <a:p>
            <a:r>
              <a:rPr lang="en-US" dirty="0" smtClean="0"/>
              <a:t>Transformations are lazily evaluated, which allow for optimizations to take place before execution </a:t>
            </a:r>
          </a:p>
          <a:p>
            <a:endParaRPr lang="en-US" dirty="0" smtClean="0"/>
          </a:p>
          <a:p>
            <a:r>
              <a:rPr lang="en-US" dirty="0" smtClean="0"/>
              <a:t>map(func), flatMap(func), filter(func) I grouByKey() I reduceByKey(func), mapValues(func), distinct(), sortByKey(func) I join(other), union(other) I sample() </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26</a:t>
            </a:fld>
            <a:endParaRPr lang="en-US" dirty="0"/>
          </a:p>
        </p:txBody>
      </p:sp>
    </p:spTree>
    <p:extLst>
      <p:ext uri="{BB962C8B-B14F-4D97-AF65-F5344CB8AC3E}">
        <p14:creationId xmlns:p14="http://schemas.microsoft.com/office/powerpoint/2010/main" val="2534468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ctions I Apply transformation chains on RDDs, eventually performing some additional operations (e.g., counting) I Some actions only store data to an external data source (e.g. HDFS), others fetch data from the RDD (and its transformation chain) upon which the action is applied, and convey it to the driver </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27</a:t>
            </a:fld>
            <a:endParaRPr lang="en-US" dirty="0"/>
          </a:p>
        </p:txBody>
      </p:sp>
    </p:spTree>
    <p:extLst>
      <p:ext uri="{BB962C8B-B14F-4D97-AF65-F5344CB8AC3E}">
        <p14:creationId xmlns:p14="http://schemas.microsoft.com/office/powerpoint/2010/main" val="2746539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Let’s take a look at hardware trend to understand</a:t>
            </a:r>
            <a:r>
              <a:rPr lang="en-GB" baseline="0" dirty="0" smtClean="0"/>
              <a:t> the context of Spark vs Hadoop MapReduce design</a:t>
            </a:r>
          </a:p>
        </p:txBody>
      </p:sp>
      <p:sp>
        <p:nvSpPr>
          <p:cNvPr id="4" name="Slide Number Placeholder 3"/>
          <p:cNvSpPr>
            <a:spLocks noGrp="1"/>
          </p:cNvSpPr>
          <p:nvPr>
            <p:ph type="sldNum" sz="quarter" idx="10"/>
          </p:nvPr>
        </p:nvSpPr>
        <p:spPr/>
        <p:txBody>
          <a:bodyPr/>
          <a:lstStyle/>
          <a:p>
            <a:fld id="{01D616A7-9731-402C-8A7B-ABA0A5234B8B}" type="slidenum">
              <a:rPr lang="en-US" smtClean="0"/>
              <a:t>28</a:t>
            </a:fld>
            <a:endParaRPr lang="en-US" dirty="0"/>
          </a:p>
        </p:txBody>
      </p:sp>
    </p:spTree>
    <p:extLst>
      <p:ext uri="{BB962C8B-B14F-4D97-AF65-F5344CB8AC3E}">
        <p14:creationId xmlns:p14="http://schemas.microsoft.com/office/powerpoint/2010/main" val="284048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http://www.slideshare.net/michiard/introduction-to-spark-internals</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29</a:t>
            </a:fld>
            <a:endParaRPr lang="en-US" dirty="0"/>
          </a:p>
        </p:txBody>
      </p:sp>
    </p:spTree>
    <p:extLst>
      <p:ext uri="{BB962C8B-B14F-4D97-AF65-F5344CB8AC3E}">
        <p14:creationId xmlns:p14="http://schemas.microsoft.com/office/powerpoint/2010/main" val="166308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format</a:t>
            </a:r>
          </a:p>
          <a:p>
            <a:pPr marL="171450" indent="-171450">
              <a:buFont typeface="Arial" panose="020B0604020202020204" pitchFamily="34" charset="0"/>
              <a:buChar char="•"/>
            </a:pPr>
            <a:r>
              <a:rPr lang="en-US" dirty="0" smtClean="0"/>
              <a:t>Serialized or as Java objects </a:t>
            </a:r>
          </a:p>
          <a:p>
            <a:pPr marL="171450" indent="-171450">
              <a:buFont typeface="Arial" panose="020B0604020202020204" pitchFamily="34" charset="0"/>
              <a:buChar char="•"/>
            </a:pPr>
            <a:r>
              <a:rPr lang="en-US" dirty="0" smtClean="0"/>
              <a:t>Replicated partitions </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30</a:t>
            </a:fld>
            <a:endParaRPr lang="en-US" dirty="0"/>
          </a:p>
        </p:txBody>
      </p:sp>
    </p:spTree>
    <p:extLst>
      <p:ext uri="{BB962C8B-B14F-4D97-AF65-F5344CB8AC3E}">
        <p14:creationId xmlns:p14="http://schemas.microsoft.com/office/powerpoint/2010/main" val="838350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Shuffling is one of the most important operation in Spark: key aspect of big data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Sort &amp; Shuffle</a:t>
            </a:r>
            <a:endParaRPr lang="en-GB" baseline="0" dirty="0" smtClean="0"/>
          </a:p>
        </p:txBody>
      </p:sp>
      <p:sp>
        <p:nvSpPr>
          <p:cNvPr id="4" name="Slide Number Placeholder 3"/>
          <p:cNvSpPr>
            <a:spLocks noGrp="1"/>
          </p:cNvSpPr>
          <p:nvPr>
            <p:ph type="sldNum" sz="quarter" idx="10"/>
          </p:nvPr>
        </p:nvSpPr>
        <p:spPr/>
        <p:txBody>
          <a:bodyPr/>
          <a:lstStyle/>
          <a:p>
            <a:fld id="{01D616A7-9731-402C-8A7B-ABA0A5234B8B}" type="slidenum">
              <a:rPr lang="en-US" smtClean="0"/>
              <a:t>31</a:t>
            </a:fld>
            <a:endParaRPr lang="en-US" dirty="0"/>
          </a:p>
        </p:txBody>
      </p:sp>
    </p:spTree>
    <p:extLst>
      <p:ext uri="{BB962C8B-B14F-4D97-AF65-F5344CB8AC3E}">
        <p14:creationId xmlns:p14="http://schemas.microsoft.com/office/powerpoint/2010/main" val="1430658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Shuffle comes</a:t>
            </a:r>
            <a:r>
              <a:rPr lang="en-US" baseline="0" dirty="0" smtClean="0"/>
              <a:t> with IO cost</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32</a:t>
            </a:fld>
            <a:endParaRPr lang="en-US" dirty="0"/>
          </a:p>
        </p:txBody>
      </p:sp>
    </p:spTree>
    <p:extLst>
      <p:ext uri="{BB962C8B-B14F-4D97-AF65-F5344CB8AC3E}">
        <p14:creationId xmlns:p14="http://schemas.microsoft.com/office/powerpoint/2010/main" val="309189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2850" y="0"/>
            <a:ext cx="2382838" cy="1339850"/>
          </a:xfrm>
        </p:spPr>
      </p:sp>
      <p:sp>
        <p:nvSpPr>
          <p:cNvPr id="3" name="Notes Placeholder 2"/>
          <p:cNvSpPr>
            <a:spLocks noGrp="1"/>
          </p:cNvSpPr>
          <p:nvPr>
            <p:ph type="body" idx="1"/>
          </p:nvPr>
        </p:nvSpPr>
        <p:spPr>
          <a:xfrm>
            <a:off x="109965" y="1340118"/>
            <a:ext cx="6762977" cy="4183380"/>
          </a:xfrm>
        </p:spPr>
        <p:txBody>
          <a:bodyPr/>
          <a:lstStyle/>
          <a:p>
            <a:r>
              <a:rPr lang="en-US" dirty="0" smtClean="0"/>
              <a:t>Audience insights</a:t>
            </a:r>
            <a:endParaRPr lang="en-US" dirty="0"/>
          </a:p>
        </p:txBody>
      </p:sp>
      <p:sp>
        <p:nvSpPr>
          <p:cNvPr id="4" name="Slide Number Placeholder 3"/>
          <p:cNvSpPr>
            <a:spLocks noGrp="1"/>
          </p:cNvSpPr>
          <p:nvPr>
            <p:ph type="sldNum" sz="quarter" idx="10"/>
          </p:nvPr>
        </p:nvSpPr>
        <p:spPr/>
        <p:txBody>
          <a:bodyPr/>
          <a:lstStyle/>
          <a:p>
            <a:fld id="{4112DF62-A344-449C-8CA0-740D2140A475}" type="slidenum">
              <a:rPr lang="en-US" smtClean="0"/>
              <a:t>4</a:t>
            </a:fld>
            <a:endParaRPr lang="en-US" dirty="0"/>
          </a:p>
        </p:txBody>
      </p:sp>
    </p:spTree>
    <p:extLst>
      <p:ext uri="{BB962C8B-B14F-4D97-AF65-F5344CB8AC3E}">
        <p14:creationId xmlns:p14="http://schemas.microsoft.com/office/powerpoint/2010/main" val="1129509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With the consolidate hash shuffle, we reduced the number of shuffle files from M*R to R files per Executor. Why can we do as Hadoop MR does: each MapTask spills only one shuffle file containing segments, and one index file. This will save significant memory for compression and serialization buffers and result in more sequential disk I/O.</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33</a:t>
            </a:fld>
            <a:endParaRPr lang="en-US" dirty="0"/>
          </a:p>
        </p:txBody>
      </p:sp>
    </p:spTree>
    <p:extLst>
      <p:ext uri="{BB962C8B-B14F-4D97-AF65-F5344CB8AC3E}">
        <p14:creationId xmlns:p14="http://schemas.microsoft.com/office/powerpoint/2010/main" val="4149956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simplistic</a:t>
            </a:r>
            <a:r>
              <a:rPr lang="en-US" baseline="0" dirty="0" smtClean="0"/>
              <a:t> way of reduceByKey(). Spark actually performs a </a:t>
            </a:r>
            <a:r>
              <a:rPr lang="en-US" b="1" baseline="0" dirty="0" smtClean="0"/>
              <a:t>treeReduce</a:t>
            </a:r>
            <a:r>
              <a:rPr lang="en-US" b="0" baseline="0" dirty="0" smtClean="0"/>
              <a:t> in practice.</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34</a:t>
            </a:fld>
            <a:endParaRPr lang="en-US" dirty="0"/>
          </a:p>
        </p:txBody>
      </p:sp>
    </p:spTree>
    <p:extLst>
      <p:ext uri="{BB962C8B-B14F-4D97-AF65-F5344CB8AC3E}">
        <p14:creationId xmlns:p14="http://schemas.microsoft.com/office/powerpoint/2010/main" val="2189278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Let’s take a look at hardware trend to understand</a:t>
            </a:r>
            <a:r>
              <a:rPr lang="en-GB" baseline="0" dirty="0" smtClean="0"/>
              <a:t> the context of Spark vs Hadoop MapReduce design</a:t>
            </a:r>
          </a:p>
        </p:txBody>
      </p:sp>
      <p:sp>
        <p:nvSpPr>
          <p:cNvPr id="4" name="Slide Number Placeholder 3"/>
          <p:cNvSpPr>
            <a:spLocks noGrp="1"/>
          </p:cNvSpPr>
          <p:nvPr>
            <p:ph type="sldNum" sz="quarter" idx="10"/>
          </p:nvPr>
        </p:nvSpPr>
        <p:spPr/>
        <p:txBody>
          <a:bodyPr/>
          <a:lstStyle/>
          <a:p>
            <a:fld id="{01D616A7-9731-402C-8A7B-ABA0A5234B8B}" type="slidenum">
              <a:rPr lang="en-US" smtClean="0"/>
              <a:t>36</a:t>
            </a:fld>
            <a:endParaRPr lang="en-US" dirty="0"/>
          </a:p>
        </p:txBody>
      </p:sp>
    </p:spTree>
    <p:extLst>
      <p:ext uri="{BB962C8B-B14F-4D97-AF65-F5344CB8AC3E}">
        <p14:creationId xmlns:p14="http://schemas.microsoft.com/office/powerpoint/2010/main" val="3961028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 allows lots</a:t>
            </a:r>
            <a:r>
              <a:rPr lang="en-US" baseline="0" dirty="0" smtClean="0"/>
              <a:t> of optimization:</a:t>
            </a:r>
          </a:p>
          <a:p>
            <a:pPr marL="171450" indent="-171450">
              <a:buFontTx/>
              <a:buChar char="-"/>
            </a:pPr>
            <a:r>
              <a:rPr lang="en-US" baseline="0" dirty="0" smtClean="0"/>
              <a:t>Memory optimization: using raw binary data instead of boxing into Java object for many operations</a:t>
            </a:r>
          </a:p>
          <a:p>
            <a:pPr marL="171450" indent="-171450">
              <a:buFontTx/>
              <a:buChar char="-"/>
            </a:pPr>
            <a:r>
              <a:rPr lang="en-US" baseline="0" dirty="0" smtClean="0"/>
              <a:t>Binary format is more efficient: a string takes up a lot of space: reference, encoding </a:t>
            </a:r>
            <a:r>
              <a:rPr lang="en-US" baseline="0" dirty="0" err="1" smtClean="0"/>
              <a:t>etc</a:t>
            </a:r>
            <a:r>
              <a:rPr lang="en-US" baseline="0" dirty="0" smtClean="0"/>
              <a:t> 40 character -&gt; 80 bytes</a:t>
            </a:r>
          </a:p>
          <a:p>
            <a:pPr marL="171450" indent="-171450">
              <a:buFontTx/>
              <a:buChar char="-"/>
            </a:pPr>
            <a:r>
              <a:rPr lang="en-US" baseline="0" dirty="0" smtClean="0"/>
              <a:t>Better memory management</a:t>
            </a:r>
          </a:p>
          <a:p>
            <a:pPr marL="171450" indent="-171450">
              <a:buFontTx/>
              <a:buChar char="-"/>
            </a:pPr>
            <a:r>
              <a:rPr lang="en-US" baseline="0" dirty="0" smtClean="0"/>
              <a:t>Columnar format such as Parquet makes querying more efficient</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37</a:t>
            </a:fld>
            <a:endParaRPr lang="en-US" dirty="0"/>
          </a:p>
        </p:txBody>
      </p:sp>
    </p:spTree>
    <p:extLst>
      <p:ext uri="{BB962C8B-B14F-4D97-AF65-F5344CB8AC3E}">
        <p14:creationId xmlns:p14="http://schemas.microsoft.com/office/powerpoint/2010/main" val="3309524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a:t>
            </a:r>
            <a:r>
              <a:rPr lang="en-US" baseline="0" dirty="0" smtClean="0"/>
              <a:t> Scala or Java API as well</a:t>
            </a:r>
          </a:p>
          <a:p>
            <a:r>
              <a:rPr lang="en-US" baseline="0" dirty="0" smtClean="0"/>
              <a:t>Prefer using programmatic expression because SQL is hard to test</a:t>
            </a:r>
          </a:p>
          <a:p>
            <a:r>
              <a:rPr lang="en-US" baseline="0" dirty="0" smtClean="0"/>
              <a:t>Same underlying engine</a:t>
            </a:r>
          </a:p>
          <a:p>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38</a:t>
            </a:fld>
            <a:endParaRPr lang="en-US" dirty="0"/>
          </a:p>
        </p:txBody>
      </p:sp>
    </p:spTree>
    <p:extLst>
      <p:ext uri="{BB962C8B-B14F-4D97-AF65-F5344CB8AC3E}">
        <p14:creationId xmlns:p14="http://schemas.microsoft.com/office/powerpoint/2010/main" val="2221635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engineer, mixed feeling about SQL</a:t>
            </a:r>
          </a:p>
          <a:p>
            <a:r>
              <a:rPr lang="en-US" dirty="0" smtClean="0"/>
              <a:t>Hate seeing</a:t>
            </a:r>
            <a:r>
              <a:rPr lang="en-US" baseline="0" dirty="0" smtClean="0"/>
              <a:t> raw </a:t>
            </a:r>
            <a:r>
              <a:rPr lang="en-US" baseline="0" dirty="0" err="1" smtClean="0"/>
              <a:t>sql</a:t>
            </a:r>
            <a:r>
              <a:rPr lang="en-US" baseline="0" dirty="0" smtClean="0"/>
              <a:t> code in production. Hard to test.</a:t>
            </a:r>
          </a:p>
          <a:p>
            <a:r>
              <a:rPr lang="en-US" baseline="0" dirty="0" smtClean="0"/>
              <a:t>However, SQL is very powerful for interactive analysis</a:t>
            </a:r>
            <a:endParaRPr lang="en-US" dirty="0" smtClean="0"/>
          </a:p>
          <a:p>
            <a:r>
              <a:rPr lang="en-US" dirty="0" smtClean="0"/>
              <a:t>Most work is focus on this area</a:t>
            </a:r>
          </a:p>
          <a:p>
            <a:endParaRPr lang="en-US" dirty="0" smtClean="0"/>
          </a:p>
          <a:p>
            <a:r>
              <a:rPr lang="en-US" dirty="0" smtClean="0"/>
              <a:t>Spark SQL engine also</a:t>
            </a:r>
            <a:r>
              <a:rPr lang="en-US" baseline="0" dirty="0" smtClean="0"/>
              <a:t> allows you to register java/</a:t>
            </a:r>
            <a:r>
              <a:rPr lang="en-US" baseline="0" dirty="0" err="1" smtClean="0"/>
              <a:t>scala</a:t>
            </a:r>
            <a:r>
              <a:rPr lang="en-US" baseline="0" dirty="0" smtClean="0"/>
              <a:t>/python code as SQL functions -&gt; powerful</a:t>
            </a:r>
            <a:endParaRPr lang="en-US" dirty="0" smtClean="0"/>
          </a:p>
        </p:txBody>
      </p:sp>
      <p:sp>
        <p:nvSpPr>
          <p:cNvPr id="4" name="Slide Number Placeholder 3"/>
          <p:cNvSpPr>
            <a:spLocks noGrp="1"/>
          </p:cNvSpPr>
          <p:nvPr>
            <p:ph type="sldNum" sz="quarter" idx="10"/>
          </p:nvPr>
        </p:nvSpPr>
        <p:spPr/>
        <p:txBody>
          <a:bodyPr/>
          <a:lstStyle/>
          <a:p>
            <a:fld id="{517F2B3B-234E-F64E-AFFB-A18B10CC4535}" type="slidenum">
              <a:rPr lang="en-US" smtClean="0"/>
              <a:t>39</a:t>
            </a:fld>
            <a:endParaRPr lang="en-US" dirty="0"/>
          </a:p>
        </p:txBody>
      </p:sp>
    </p:spTree>
    <p:extLst>
      <p:ext uri="{BB962C8B-B14F-4D97-AF65-F5344CB8AC3E}">
        <p14:creationId xmlns:p14="http://schemas.microsoft.com/office/powerpoint/2010/main" val="2753772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Catalyst</a:t>
            </a:r>
            <a:r>
              <a:rPr lang="en-US" baseline="0" dirty="0" smtClean="0"/>
              <a:t> optimizer translates SQL operations to byte code</a:t>
            </a:r>
          </a:p>
          <a:p>
            <a:r>
              <a:rPr lang="en-US" baseline="0" dirty="0" smtClean="0"/>
              <a:t>Also, </a:t>
            </a:r>
            <a:r>
              <a:rPr lang="en-US" baseline="0" dirty="0" err="1" smtClean="0"/>
              <a:t>sql</a:t>
            </a:r>
            <a:r>
              <a:rPr lang="en-US" baseline="0" dirty="0" smtClean="0"/>
              <a:t> planning allow</a:t>
            </a:r>
            <a:r>
              <a:rPr lang="en-US" b="1" baseline="0" dirty="0" smtClean="0"/>
              <a:t> predicate filter pushdown</a:t>
            </a:r>
            <a:r>
              <a:rPr lang="en-US" b="0" baseline="0" dirty="0" smtClean="0"/>
              <a:t> </a:t>
            </a:r>
          </a:p>
          <a:p>
            <a:r>
              <a:rPr lang="en-US" b="0" baseline="0" dirty="0" smtClean="0"/>
              <a:t>Collapsing of operations into 1 single operation</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40</a:t>
            </a:fld>
            <a:endParaRPr lang="en-US" dirty="0"/>
          </a:p>
        </p:txBody>
      </p:sp>
    </p:spTree>
    <p:extLst>
      <p:ext uri="{BB962C8B-B14F-4D97-AF65-F5344CB8AC3E}">
        <p14:creationId xmlns:p14="http://schemas.microsoft.com/office/powerpoint/2010/main" val="3739594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SQL logical</a:t>
            </a:r>
            <a:r>
              <a:rPr lang="en-US" baseline="0" dirty="0" smtClean="0"/>
              <a:t> plan in production. This plan gets translated into a DAG for the underlying RDD that backs Dataset</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41</a:t>
            </a:fld>
            <a:endParaRPr lang="en-US" dirty="0"/>
          </a:p>
        </p:txBody>
      </p:sp>
    </p:spTree>
    <p:extLst>
      <p:ext uri="{BB962C8B-B14F-4D97-AF65-F5344CB8AC3E}">
        <p14:creationId xmlns:p14="http://schemas.microsoft.com/office/powerpoint/2010/main" val="1117044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step called “</a:t>
            </a:r>
            <a:r>
              <a:rPr lang="en-US" dirty="0" err="1" smtClean="0"/>
              <a:t>WholeStageCodeGen</a:t>
            </a:r>
            <a:r>
              <a:rPr lang="en-US" dirty="0" smtClean="0"/>
              <a:t>” -&gt;</a:t>
            </a:r>
            <a:r>
              <a:rPr lang="en-US" baseline="0" dirty="0" smtClean="0"/>
              <a:t> all operations get squashed into a single one -&gt; less context switching</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42</a:t>
            </a:fld>
            <a:endParaRPr lang="en-US" dirty="0"/>
          </a:p>
        </p:txBody>
      </p:sp>
    </p:spTree>
    <p:extLst>
      <p:ext uri="{BB962C8B-B14F-4D97-AF65-F5344CB8AC3E}">
        <p14:creationId xmlns:p14="http://schemas.microsoft.com/office/powerpoint/2010/main" val="3710093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Scale –</a:t>
            </a:r>
            <a:r>
              <a:rPr lang="en-GB" baseline="0" dirty="0" smtClean="0"/>
              <a:t> most of our teams tend to focus on scale in one way or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Teams processing petabytes of data per month, using Apache Spark to process data and carry out machine learning at massive scale.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Teams running high-scale low latency distributed systems that can scale to millions of transactions per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Creating products and services that can run all over the world.</a:t>
            </a:r>
          </a:p>
        </p:txBody>
      </p:sp>
      <p:sp>
        <p:nvSpPr>
          <p:cNvPr id="4" name="Slide Number Placeholder 3"/>
          <p:cNvSpPr>
            <a:spLocks noGrp="1"/>
          </p:cNvSpPr>
          <p:nvPr>
            <p:ph type="sldNum" sz="quarter" idx="10"/>
          </p:nvPr>
        </p:nvSpPr>
        <p:spPr/>
        <p:txBody>
          <a:bodyPr/>
          <a:lstStyle/>
          <a:p>
            <a:fld id="{01D616A7-9731-402C-8A7B-ABA0A5234B8B}" type="slidenum">
              <a:rPr lang="en-US" smtClean="0"/>
              <a:t>43</a:t>
            </a:fld>
            <a:endParaRPr lang="en-US" dirty="0"/>
          </a:p>
        </p:txBody>
      </p:sp>
    </p:spTree>
    <p:extLst>
      <p:ext uri="{BB962C8B-B14F-4D97-AF65-F5344CB8AC3E}">
        <p14:creationId xmlns:p14="http://schemas.microsoft.com/office/powerpoint/2010/main" val="163067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Personalization</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5</a:t>
            </a:fld>
            <a:endParaRPr lang="en-US" dirty="0"/>
          </a:p>
        </p:txBody>
      </p:sp>
    </p:spTree>
    <p:extLst>
      <p:ext uri="{BB962C8B-B14F-4D97-AF65-F5344CB8AC3E}">
        <p14:creationId xmlns:p14="http://schemas.microsoft.com/office/powerpoint/2010/main" val="3737219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EMR also provides the</a:t>
            </a:r>
            <a:r>
              <a:rPr lang="en-US" baseline="0" dirty="0" smtClean="0"/>
              <a:t> ability to monitor jobs and clusters</a:t>
            </a:r>
          </a:p>
          <a:p>
            <a:r>
              <a:rPr lang="en-US" baseline="0" dirty="0" smtClean="0"/>
              <a:t>We provision our clusters on demand, and the sizes of the clusters depends on the nature of the jobs</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45</a:t>
            </a:fld>
            <a:endParaRPr lang="en-US" dirty="0"/>
          </a:p>
        </p:txBody>
      </p:sp>
    </p:spTree>
    <p:extLst>
      <p:ext uri="{BB962C8B-B14F-4D97-AF65-F5344CB8AC3E}">
        <p14:creationId xmlns:p14="http://schemas.microsoft.com/office/powerpoint/2010/main" val="3093547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S3 is scalable</a:t>
            </a:r>
            <a:r>
              <a:rPr lang="en-GB" baseline="0" dirty="0" smtClean="0"/>
              <a:t> and cheap</a:t>
            </a:r>
          </a:p>
          <a:p>
            <a:r>
              <a:rPr lang="en-US" baseline="0" dirty="0" smtClean="0"/>
              <a:t>Use S3 as central data store in Amazon</a:t>
            </a:r>
            <a:endParaRPr lang="en-US" dirty="0" smtClean="0"/>
          </a:p>
        </p:txBody>
      </p:sp>
      <p:sp>
        <p:nvSpPr>
          <p:cNvPr id="4" name="Slide Number Placeholder 3"/>
          <p:cNvSpPr>
            <a:spLocks noGrp="1"/>
          </p:cNvSpPr>
          <p:nvPr>
            <p:ph type="sldNum" sz="quarter" idx="10"/>
          </p:nvPr>
        </p:nvSpPr>
        <p:spPr/>
        <p:txBody>
          <a:bodyPr/>
          <a:lstStyle/>
          <a:p>
            <a:fld id="{517F2B3B-234E-F64E-AFFB-A18B10CC4535}" type="slidenum">
              <a:rPr lang="en-US" smtClean="0"/>
              <a:t>46</a:t>
            </a:fld>
            <a:endParaRPr lang="en-US" dirty="0"/>
          </a:p>
        </p:txBody>
      </p:sp>
    </p:spTree>
    <p:extLst>
      <p:ext uri="{BB962C8B-B14F-4D97-AF65-F5344CB8AC3E}">
        <p14:creationId xmlns:p14="http://schemas.microsoft.com/office/powerpoint/2010/main" val="621024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a:t>
            </a:r>
            <a:r>
              <a:rPr lang="en-US" baseline="0" dirty="0" smtClean="0"/>
              <a:t> supports S3 via HDFS (ecosystem is very important)</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47</a:t>
            </a:fld>
            <a:endParaRPr lang="en-US" dirty="0"/>
          </a:p>
        </p:txBody>
      </p:sp>
    </p:spTree>
    <p:extLst>
      <p:ext uri="{BB962C8B-B14F-4D97-AF65-F5344CB8AC3E}">
        <p14:creationId xmlns:p14="http://schemas.microsoft.com/office/powerpoint/2010/main" val="3021717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Json</a:t>
            </a:r>
            <a:r>
              <a:rPr lang="en-US" baseline="0" dirty="0" smtClean="0"/>
              <a:t> as primary data</a:t>
            </a:r>
          </a:p>
          <a:p>
            <a:r>
              <a:rPr lang="en-US" baseline="0" dirty="0" err="1" smtClean="0"/>
              <a:t>Json</a:t>
            </a:r>
            <a:r>
              <a:rPr lang="en-US" baseline="0" dirty="0" smtClean="0"/>
              <a:t> is </a:t>
            </a:r>
            <a:r>
              <a:rPr lang="en-US" baseline="0" dirty="0" err="1" smtClean="0"/>
              <a:t>prevalanet</a:t>
            </a:r>
            <a:r>
              <a:rPr lang="en-US" baseline="0" dirty="0" smtClean="0"/>
              <a:t> on the web</a:t>
            </a:r>
          </a:p>
          <a:p>
            <a:r>
              <a:rPr lang="en-US" baseline="0" dirty="0" smtClean="0"/>
              <a:t>Self-expressiveness is important</a:t>
            </a:r>
          </a:p>
          <a:p>
            <a:r>
              <a:rPr lang="en-US" baseline="0" dirty="0" smtClean="0"/>
              <a:t>JSON objects are expensive because it’s structured as a tree in memory: to estimate the size of objects (for spilling), we have to walk the tree</a:t>
            </a:r>
          </a:p>
        </p:txBody>
      </p:sp>
      <p:sp>
        <p:nvSpPr>
          <p:cNvPr id="4" name="Slide Number Placeholder 3"/>
          <p:cNvSpPr>
            <a:spLocks noGrp="1"/>
          </p:cNvSpPr>
          <p:nvPr>
            <p:ph type="sldNum" sz="quarter" idx="10"/>
          </p:nvPr>
        </p:nvSpPr>
        <p:spPr/>
        <p:txBody>
          <a:bodyPr/>
          <a:lstStyle/>
          <a:p>
            <a:fld id="{517F2B3B-234E-F64E-AFFB-A18B10CC4535}" type="slidenum">
              <a:rPr lang="en-US" smtClean="0"/>
              <a:t>48</a:t>
            </a:fld>
            <a:endParaRPr lang="en-US" dirty="0"/>
          </a:p>
        </p:txBody>
      </p:sp>
    </p:spTree>
    <p:extLst>
      <p:ext uri="{BB962C8B-B14F-4D97-AF65-F5344CB8AC3E}">
        <p14:creationId xmlns:p14="http://schemas.microsoft.com/office/powerpoint/2010/main" val="2385708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only the columns you need</a:t>
            </a:r>
          </a:p>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49</a:t>
            </a:fld>
            <a:endParaRPr lang="en-US" dirty="0"/>
          </a:p>
        </p:txBody>
      </p:sp>
    </p:spTree>
    <p:extLst>
      <p:ext uri="{BB962C8B-B14F-4D97-AF65-F5344CB8AC3E}">
        <p14:creationId xmlns:p14="http://schemas.microsoft.com/office/powerpoint/2010/main" val="1729348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a:t>
            </a:r>
            <a:r>
              <a:rPr lang="en-US" baseline="0" dirty="0" smtClean="0"/>
              <a:t> is really scalable: most work is about data (partitioning &amp; tuning)</a:t>
            </a:r>
          </a:p>
          <a:p>
            <a:r>
              <a:rPr lang="en-US" baseline="0" dirty="0" smtClean="0"/>
              <a:t>Tuning is hard: lots of parameters. No one-size fits all</a:t>
            </a:r>
          </a:p>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50</a:t>
            </a:fld>
            <a:endParaRPr lang="en-US" dirty="0"/>
          </a:p>
        </p:txBody>
      </p:sp>
    </p:spTree>
    <p:extLst>
      <p:ext uri="{BB962C8B-B14F-4D97-AF65-F5344CB8AC3E}">
        <p14:creationId xmlns:p14="http://schemas.microsoft.com/office/powerpoint/2010/main" val="3276493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about understanding metrics in </a:t>
            </a:r>
            <a:r>
              <a:rPr lang="en-US" dirty="0" err="1" smtClean="0"/>
              <a:t>FlameGraph</a:t>
            </a:r>
            <a:r>
              <a:rPr lang="en-US" dirty="0" smtClean="0"/>
              <a:t> and Spark metrics UI</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51</a:t>
            </a:fld>
            <a:endParaRPr lang="en-US" dirty="0"/>
          </a:p>
        </p:txBody>
      </p:sp>
    </p:spTree>
    <p:extLst>
      <p:ext uri="{BB962C8B-B14F-4D97-AF65-F5344CB8AC3E}">
        <p14:creationId xmlns:p14="http://schemas.microsoft.com/office/powerpoint/2010/main" val="2660208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Flame</a:t>
            </a:r>
            <a:r>
              <a:rPr lang="en-US" baseline="0" dirty="0" smtClean="0"/>
              <a:t> graphs can be produced by the technique described in: http://techblog.netflix.com/2015/07/java-in-flames.html</a:t>
            </a:r>
          </a:p>
          <a:p>
            <a:r>
              <a:rPr lang="en-US" baseline="0" dirty="0" smtClean="0"/>
              <a:t>We have internal tools that allow us to produce this for our Spark job</a:t>
            </a:r>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52</a:t>
            </a:fld>
            <a:endParaRPr lang="en-US" dirty="0"/>
          </a:p>
        </p:txBody>
      </p:sp>
    </p:spTree>
    <p:extLst>
      <p:ext uri="{BB962C8B-B14F-4D97-AF65-F5344CB8AC3E}">
        <p14:creationId xmlns:p14="http://schemas.microsoft.com/office/powerpoint/2010/main" val="3334818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Metrics are</a:t>
            </a:r>
            <a:r>
              <a:rPr lang="en-US" baseline="0" dirty="0" smtClean="0"/>
              <a:t> important</a:t>
            </a:r>
          </a:p>
          <a:p>
            <a:r>
              <a:rPr lang="en-US" baseline="0" dirty="0" smtClean="0"/>
              <a:t>Focus on GC time and shuffle read and write (hinting data skew issue)</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53</a:t>
            </a:fld>
            <a:endParaRPr lang="en-US" dirty="0"/>
          </a:p>
        </p:txBody>
      </p:sp>
    </p:spTree>
    <p:extLst>
      <p:ext uri="{BB962C8B-B14F-4D97-AF65-F5344CB8AC3E}">
        <p14:creationId xmlns:p14="http://schemas.microsoft.com/office/powerpoint/2010/main" val="232004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56</a:t>
            </a:fld>
            <a:endParaRPr lang="en-US" dirty="0"/>
          </a:p>
        </p:txBody>
      </p:sp>
    </p:spTree>
    <p:extLst>
      <p:ext uri="{BB962C8B-B14F-4D97-AF65-F5344CB8AC3E}">
        <p14:creationId xmlns:p14="http://schemas.microsoft.com/office/powerpoint/2010/main" val="18497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Let’s take a look at hardware trend to understand</a:t>
            </a:r>
            <a:r>
              <a:rPr lang="en-GB" baseline="0" dirty="0" smtClean="0"/>
              <a:t> the context of Spark vs Hadoop MapReduce design</a:t>
            </a:r>
          </a:p>
        </p:txBody>
      </p:sp>
      <p:sp>
        <p:nvSpPr>
          <p:cNvPr id="4" name="Slide Number Placeholder 3"/>
          <p:cNvSpPr>
            <a:spLocks noGrp="1"/>
          </p:cNvSpPr>
          <p:nvPr>
            <p:ph type="sldNum" sz="quarter" idx="10"/>
          </p:nvPr>
        </p:nvSpPr>
        <p:spPr/>
        <p:txBody>
          <a:bodyPr/>
          <a:lstStyle/>
          <a:p>
            <a:fld id="{01D616A7-9731-402C-8A7B-ABA0A5234B8B}" type="slidenum">
              <a:rPr lang="en-US" smtClean="0"/>
              <a:t>7</a:t>
            </a:fld>
            <a:endParaRPr lang="en-US" dirty="0"/>
          </a:p>
        </p:txBody>
      </p:sp>
    </p:spTree>
    <p:extLst>
      <p:ext uri="{BB962C8B-B14F-4D97-AF65-F5344CB8AC3E}">
        <p14:creationId xmlns:p14="http://schemas.microsoft.com/office/powerpoint/2010/main" val="2970489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F2B3B-234E-F64E-AFFB-A18B10CC4535}" type="slidenum">
              <a:rPr lang="en-US" smtClean="0"/>
              <a:t>58</a:t>
            </a:fld>
            <a:endParaRPr lang="en-US" dirty="0"/>
          </a:p>
        </p:txBody>
      </p:sp>
    </p:spTree>
    <p:extLst>
      <p:ext uri="{BB962C8B-B14F-4D97-AF65-F5344CB8AC3E}">
        <p14:creationId xmlns:p14="http://schemas.microsoft.com/office/powerpoint/2010/main" val="317539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2 trends that are happening today.</a:t>
            </a:r>
          </a:p>
          <a:p>
            <a:r>
              <a:rPr lang="en-US" baseline="0" dirty="0" smtClean="0"/>
              <a:t>RAM through put</a:t>
            </a:r>
          </a:p>
          <a:p>
            <a:r>
              <a:rPr lang="en-US" baseline="0" dirty="0" smtClean="0"/>
              <a:t>Disk through put (note that this doesn’t include SSD)</a:t>
            </a:r>
            <a:endParaRPr lang="en-US" dirty="0"/>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8</a:t>
            </a:fld>
            <a:endParaRPr lang="en-US" dirty="0"/>
          </a:p>
        </p:txBody>
      </p:sp>
    </p:spTree>
    <p:extLst>
      <p:ext uri="{BB962C8B-B14F-4D97-AF65-F5344CB8AC3E}">
        <p14:creationId xmlns:p14="http://schemas.microsoft.com/office/powerpoint/2010/main" val="25152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955" lvl="1" indent="-452955">
              <a:buFont typeface="Wingdings" panose="05000000000000000000" pitchFamily="2" charset="2"/>
              <a:buChar char="§"/>
            </a:pPr>
            <a:r>
              <a:rPr lang="en-US" dirty="0" smtClean="0">
                <a:solidFill>
                  <a:srgbClr val="0D3896"/>
                </a:solidFill>
              </a:rPr>
              <a:t>In memory becomes more important and popular</a:t>
            </a:r>
          </a:p>
          <a:p>
            <a:pPr marL="910144" lvl="2" indent="-452955"/>
            <a:r>
              <a:rPr lang="en-US" sz="1867" dirty="0" smtClean="0">
                <a:solidFill>
                  <a:srgbClr val="0D3896"/>
                </a:solidFill>
              </a:rPr>
              <a:t>Cost / capacity of Memory is lower and lower, which makes it possible to handle huge size of data in memory</a:t>
            </a:r>
          </a:p>
          <a:p>
            <a:pPr marL="910144" lvl="2" indent="-452955"/>
            <a:r>
              <a:rPr lang="en-US" sz="1867" dirty="0" smtClean="0">
                <a:solidFill>
                  <a:srgbClr val="0D3896"/>
                </a:solidFill>
              </a:rPr>
              <a:t>Many computation frameworks leverage memory</a:t>
            </a:r>
            <a:endParaRPr lang="en-US" dirty="0" smtClean="0">
              <a:solidFill>
                <a:srgbClr val="0D3896"/>
              </a:solidFill>
            </a:endParaRPr>
          </a:p>
          <a:p>
            <a:pPr marL="910144" lvl="2" indent="-452955"/>
            <a:r>
              <a:rPr lang="en-US" sz="1867" dirty="0" smtClean="0">
                <a:solidFill>
                  <a:srgbClr val="0D3896"/>
                </a:solidFill>
              </a:rPr>
              <a:t>How to manage huge caching data is an interesting problem</a:t>
            </a:r>
          </a:p>
          <a:p>
            <a:pPr marL="910144" lvl="2" indent="-452955"/>
            <a:endParaRPr lang="en-US" sz="1867" dirty="0" smtClean="0">
              <a:solidFill>
                <a:srgbClr val="0D3896"/>
              </a:solidFill>
            </a:endParaRPr>
          </a:p>
          <a:p>
            <a:pPr marL="910144" lvl="2" indent="-452955"/>
            <a:r>
              <a:rPr lang="en-US" sz="1867" dirty="0" smtClean="0">
                <a:solidFill>
                  <a:srgbClr val="0D3896"/>
                </a:solidFill>
              </a:rPr>
              <a:t>Hadoop came out when RAM was not so cheap,</a:t>
            </a:r>
            <a:r>
              <a:rPr lang="en-US" sz="1867" baseline="0" dirty="0" smtClean="0">
                <a:solidFill>
                  <a:srgbClr val="0D3896"/>
                </a:solidFill>
              </a:rPr>
              <a:t> but hard drive was super cheap</a:t>
            </a:r>
            <a:endParaRPr lang="en-US" sz="1867" dirty="0">
              <a:solidFill>
                <a:srgbClr val="0D3896"/>
              </a:solidFill>
            </a:endParaRPr>
          </a:p>
        </p:txBody>
      </p:sp>
      <p:sp>
        <p:nvSpPr>
          <p:cNvPr id="4" name="Slide Number Placeholder 3"/>
          <p:cNvSpPr>
            <a:spLocks noGrp="1"/>
          </p:cNvSpPr>
          <p:nvPr>
            <p:ph type="sldNum" sz="quarter" idx="10"/>
          </p:nvPr>
        </p:nvSpPr>
        <p:spPr/>
        <p:txBody>
          <a:bodyPr/>
          <a:lstStyle/>
          <a:p>
            <a:pPr>
              <a:defRPr/>
            </a:pPr>
            <a:fld id="{BD7CB796-FBF8-4737-8716-4737B690A59E}" type="slidenum">
              <a:rPr lang="en-US" smtClean="0"/>
              <a:pPr>
                <a:defRPr/>
              </a:pPr>
              <a:t>9</a:t>
            </a:fld>
            <a:endParaRPr lang="en-US" dirty="0"/>
          </a:p>
        </p:txBody>
      </p:sp>
    </p:spTree>
    <p:extLst>
      <p:ext uri="{BB962C8B-B14F-4D97-AF65-F5344CB8AC3E}">
        <p14:creationId xmlns:p14="http://schemas.microsoft.com/office/powerpoint/2010/main" val="209397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 speed has been stagnating</a:t>
            </a:r>
            <a:endParaRPr lang="en-GB" dirty="0"/>
          </a:p>
        </p:txBody>
      </p:sp>
      <p:sp>
        <p:nvSpPr>
          <p:cNvPr id="4" name="Slide Number Placeholder 3"/>
          <p:cNvSpPr>
            <a:spLocks noGrp="1"/>
          </p:cNvSpPr>
          <p:nvPr>
            <p:ph type="sldNum" sz="quarter" idx="10"/>
          </p:nvPr>
        </p:nvSpPr>
        <p:spPr/>
        <p:txBody>
          <a:bodyPr/>
          <a:lstStyle/>
          <a:p>
            <a:fld id="{517F2B3B-234E-F64E-AFFB-A18B10CC4535}" type="slidenum">
              <a:rPr lang="en-US" smtClean="0"/>
              <a:t>10</a:t>
            </a:fld>
            <a:endParaRPr lang="en-US" dirty="0"/>
          </a:p>
        </p:txBody>
      </p:sp>
    </p:spTree>
    <p:extLst>
      <p:ext uri="{BB962C8B-B14F-4D97-AF65-F5344CB8AC3E}">
        <p14:creationId xmlns:p14="http://schemas.microsoft.com/office/powerpoint/2010/main" val="166822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Let’s take a look at hardware trend to understand</a:t>
            </a:r>
            <a:r>
              <a:rPr lang="en-GB" baseline="0" dirty="0" smtClean="0"/>
              <a:t> the context of Spark vs Hadoop MapReduce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Spark helps us go 3-20x faster at petabyte scale</a:t>
            </a:r>
            <a:endParaRPr lang="en-GB" baseline="0" dirty="0" smtClean="0"/>
          </a:p>
        </p:txBody>
      </p:sp>
      <p:sp>
        <p:nvSpPr>
          <p:cNvPr id="4" name="Slide Number Placeholder 3"/>
          <p:cNvSpPr>
            <a:spLocks noGrp="1"/>
          </p:cNvSpPr>
          <p:nvPr>
            <p:ph type="sldNum" sz="quarter" idx="10"/>
          </p:nvPr>
        </p:nvSpPr>
        <p:spPr/>
        <p:txBody>
          <a:bodyPr/>
          <a:lstStyle/>
          <a:p>
            <a:fld id="{01D616A7-9731-402C-8A7B-ABA0A5234B8B}" type="slidenum">
              <a:rPr lang="en-US" smtClean="0"/>
              <a:t>11</a:t>
            </a:fld>
            <a:endParaRPr lang="en-US" dirty="0"/>
          </a:p>
        </p:txBody>
      </p:sp>
    </p:spTree>
    <p:extLst>
      <p:ext uri="{BB962C8B-B14F-4D97-AF65-F5344CB8AC3E}">
        <p14:creationId xmlns:p14="http://schemas.microsoft.com/office/powerpoint/2010/main" val="91813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2714288019"/>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90229660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4113694787"/>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a:lstStyle>
            <a:lvl1pPr marL="0" indent="0">
              <a:buNone/>
              <a:defRPr sz="1800" b="0" i="0">
                <a:latin typeface="Helvetica Neue Light"/>
                <a:cs typeface="Helvetica Neue Ligh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E10C7D5-177D-4F4F-A313-CDE313700CD0}" type="slidenum">
              <a:rPr lang="en-US" smtClean="0"/>
              <a:pPr/>
              <a:t>‹#›</a:t>
            </a:fld>
            <a:endParaRPr lang="en-US" dirty="0"/>
          </a:p>
        </p:txBody>
      </p:sp>
      <p:sp>
        <p:nvSpPr>
          <p:cNvPr id="8" name="Text Placeholder 7"/>
          <p:cNvSpPr>
            <a:spLocks noGrp="1"/>
          </p:cNvSpPr>
          <p:nvPr>
            <p:ph type="body" sz="quarter" idx="13" hasCustomPrompt="1"/>
          </p:nvPr>
        </p:nvSpPr>
        <p:spPr>
          <a:xfrm>
            <a:off x="762499" y="4935502"/>
            <a:ext cx="6938419" cy="104644"/>
          </a:xfrm>
        </p:spPr>
        <p:txBody>
          <a:bodyPr lIns="0" tIns="0" rIns="0" bIns="0" anchor="b" anchorCtr="0">
            <a:noAutofit/>
          </a:bodyPr>
          <a:lstStyle>
            <a:lvl1pPr marL="0" indent="0">
              <a:lnSpc>
                <a:spcPct val="85000"/>
              </a:lnSpc>
              <a:spcBef>
                <a:spcPts val="300"/>
              </a:spcBef>
              <a:buNone/>
              <a:defRPr sz="825" i="0">
                <a:solidFill>
                  <a:schemeClr val="bg1">
                    <a:lumMod val="50000"/>
                  </a:schemeClr>
                </a:solidFill>
              </a:defRPr>
            </a:lvl1pPr>
            <a:lvl2pPr marL="285743" indent="0">
              <a:lnSpc>
                <a:spcPct val="85000"/>
              </a:lnSpc>
              <a:spcBef>
                <a:spcPts val="300"/>
              </a:spcBef>
              <a:buNone/>
              <a:defRPr sz="825" i="1"/>
            </a:lvl2pPr>
            <a:lvl3pPr marL="571486" indent="0">
              <a:lnSpc>
                <a:spcPct val="85000"/>
              </a:lnSpc>
              <a:spcBef>
                <a:spcPts val="300"/>
              </a:spcBef>
              <a:buNone/>
              <a:defRPr sz="825" i="1"/>
            </a:lvl3pPr>
            <a:lvl4pPr marL="857228" indent="0">
              <a:lnSpc>
                <a:spcPct val="85000"/>
              </a:lnSpc>
              <a:spcBef>
                <a:spcPts val="300"/>
              </a:spcBef>
              <a:buNone/>
              <a:defRPr sz="825" i="1"/>
            </a:lvl4pPr>
            <a:lvl5pPr marL="1142972" indent="0">
              <a:lnSpc>
                <a:spcPct val="85000"/>
              </a:lnSpc>
              <a:spcBef>
                <a:spcPts val="300"/>
              </a:spcBef>
              <a:buNone/>
              <a:defRPr sz="825" i="1"/>
            </a:lvl5pPr>
          </a:lstStyle>
          <a:p>
            <a:pPr lvl="0"/>
            <a:r>
              <a:rPr lang="en-US" dirty="0" smtClean="0"/>
              <a:t>Click to edit footnote</a:t>
            </a:r>
            <a:endParaRPr lang="en-US" dirty="0"/>
          </a:p>
        </p:txBody>
      </p:sp>
      <p:grpSp>
        <p:nvGrpSpPr>
          <p:cNvPr id="9" name="Group 8"/>
          <p:cNvGrpSpPr/>
          <p:nvPr userDrawn="1"/>
        </p:nvGrpSpPr>
        <p:grpSpPr>
          <a:xfrm>
            <a:off x="0" y="1"/>
            <a:ext cx="9144000" cy="920962"/>
            <a:chOff x="0" y="-87955"/>
            <a:chExt cx="12192000" cy="1116318"/>
          </a:xfrm>
          <a:solidFill>
            <a:schemeClr val="accent1"/>
          </a:solidFill>
        </p:grpSpPr>
        <p:sp>
          <p:nvSpPr>
            <p:cNvPr id="10" name="Rectangle 9"/>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66237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236931921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3441546045"/>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118672251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1400054809"/>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2566989191"/>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301426280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1529733982"/>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6CB6-A3F1-1349-9E80-AACC8F55EA9C}"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C0AC7-A989-0349-A05B-343C3B4267E7}" type="slidenum">
              <a:rPr lang="en-US" smtClean="0"/>
              <a:t>‹#›</a:t>
            </a:fld>
            <a:endParaRPr lang="en-US" dirty="0"/>
          </a:p>
        </p:txBody>
      </p:sp>
    </p:spTree>
    <p:extLst>
      <p:ext uri="{BB962C8B-B14F-4D97-AF65-F5344CB8AC3E}">
        <p14:creationId xmlns:p14="http://schemas.microsoft.com/office/powerpoint/2010/main" val="2643980931"/>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FA6CB6-A3F1-1349-9E80-AACC8F55EA9C}" type="datetimeFigureOut">
              <a:rPr lang="en-US" smtClean="0"/>
              <a:t>11/25/2016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FC0AC7-A989-0349-A05B-343C3B4267E7}" type="slidenum">
              <a:rPr lang="en-US" smtClean="0"/>
              <a:t>‹#›</a:t>
            </a:fld>
            <a:endParaRPr lang="en-US" dirty="0"/>
          </a:p>
        </p:txBody>
      </p:sp>
    </p:spTree>
    <p:extLst>
      <p:ext uri="{BB962C8B-B14F-4D97-AF65-F5344CB8AC3E}">
        <p14:creationId xmlns:p14="http://schemas.microsoft.com/office/powerpoint/2010/main" val="3325123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slideshare.net/TachyonNexus/tachyon-an-open-source-memorycentric-distributed-storage-system"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18" Type="http://schemas.openxmlformats.org/officeDocument/2006/relationships/comments" Target="../comments/comment1.xml"/><Relationship Id="rId3" Type="http://schemas.openxmlformats.org/officeDocument/2006/relationships/notesSlide" Target="../notesSlides/notesSlide3.xml"/><Relationship Id="rId7" Type="http://schemas.openxmlformats.org/officeDocument/2006/relationships/image" Target="../media/image7.em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12.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1.emf"/><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techblog.netflix.com/2015/07/java-in-flames.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hyperlink" Target="spark.apache.org" TargetMode="External"/><Relationship Id="rId7" Type="http://schemas.openxmlformats.org/officeDocument/2006/relationships/image" Target="../media/image1.emf"/><Relationship Id="rId2" Type="http://schemas.openxmlformats.org/officeDocument/2006/relationships/hyperlink" Target="http://www.slideshare.net/TachyonNexus/tachyon-an-open-source-memorycentric-distributed-storage-system" TargetMode="External"/><Relationship Id="rId1" Type="http://schemas.openxmlformats.org/officeDocument/2006/relationships/slideLayout" Target="../slideLayouts/slideLayout2.xml"/><Relationship Id="rId6" Type="http://schemas.openxmlformats.org/officeDocument/2006/relationships/hyperlink" Target="https://aws.amazon.com/blogs/aws/" TargetMode="External"/><Relationship Id="rId5" Type="http://schemas.openxmlformats.org/officeDocument/2006/relationships/hyperlink" Target="http://www.trongkhoanguyen.com/" TargetMode="External"/><Relationship Id="rId4" Type="http://schemas.openxmlformats.org/officeDocument/2006/relationships/hyperlink" Target="http://www.slideshare.net/michiard/introduction-to-spark-internal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amazondc.com/jobs"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slideshare.net/TachyonNexus/tachyon-an-open-source-memorycentric-distributed-storage-system" TargetMode="Externa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lideshare.net/TachyonNexus/tachyon-an-open-source-memorycentric-distributed-storage-system"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57965" y="1399764"/>
            <a:ext cx="7961481" cy="663325"/>
          </a:xfrm>
        </p:spPr>
        <p:txBody>
          <a:bodyPr>
            <a:normAutofit fontScale="90000"/>
          </a:bodyPr>
          <a:lstStyle/>
          <a:p>
            <a:pPr algn="l"/>
            <a:r>
              <a:rPr lang="en-US" sz="2800" dirty="0">
                <a:latin typeface="Roboto Black" panose="02000000000000000000" pitchFamily="2" charset="0"/>
                <a:ea typeface="Roboto Black" panose="02000000000000000000" pitchFamily="2" charset="0"/>
                <a:cs typeface="Open Sans Semibold" panose="020B0706030804020204" pitchFamily="34" charset="0"/>
              </a:rPr>
              <a:t>Building Data Processing Pipelines with Spark at Scale</a:t>
            </a:r>
            <a:endParaRPr lang="en-US" sz="2800" cap="all" dirty="0">
              <a:solidFill>
                <a:schemeClr val="tx1">
                  <a:lumMod val="85000"/>
                  <a:lumOff val="15000"/>
                </a:schemeClr>
              </a:solidFill>
              <a:latin typeface="Roboto Black" panose="02000000000000000000" pitchFamily="2" charset="0"/>
              <a:ea typeface="Roboto Black" panose="02000000000000000000" pitchFamily="2" charset="0"/>
              <a:cs typeface="Open Sans Semibold" panose="020B0706030804020204" pitchFamily="34" charset="0"/>
            </a:endParaRPr>
          </a:p>
        </p:txBody>
      </p:sp>
      <p:cxnSp>
        <p:nvCxnSpPr>
          <p:cNvPr id="5" name="Straight Connector 4"/>
          <p:cNvCxnSpPr/>
          <p:nvPr/>
        </p:nvCxnSpPr>
        <p:spPr>
          <a:xfrm>
            <a:off x="956744" y="2113772"/>
            <a:ext cx="6358229" cy="40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57964" y="2155669"/>
            <a:ext cx="6762035" cy="369332"/>
          </a:xfrm>
          <a:prstGeom prst="rect">
            <a:avLst/>
          </a:prstGeom>
        </p:spPr>
        <p:txBody>
          <a:bodyPr wrap="square">
            <a:spAutoFit/>
          </a:bodyPr>
          <a:lstStyle/>
          <a:p>
            <a:r>
              <a:rPr lang="en-GB" dirty="0" smtClean="0">
                <a:solidFill>
                  <a:srgbClr val="E6800B"/>
                </a:solidFill>
                <a:latin typeface="Roboto Light" panose="020B0604020202020204" charset="0"/>
                <a:ea typeface="Roboto Light" panose="020B0604020202020204" charset="0"/>
              </a:rPr>
              <a:t>Andy Dang</a:t>
            </a:r>
            <a:endParaRPr lang="en-US" dirty="0">
              <a:solidFill>
                <a:srgbClr val="E6800B"/>
              </a:solidFill>
            </a:endParaRPr>
          </a:p>
        </p:txBody>
      </p:sp>
      <p:grpSp>
        <p:nvGrpSpPr>
          <p:cNvPr id="11" name="Group 10"/>
          <p:cNvGrpSpPr/>
          <p:nvPr/>
        </p:nvGrpSpPr>
        <p:grpSpPr>
          <a:xfrm>
            <a:off x="1" y="4476750"/>
            <a:ext cx="9143999" cy="666750"/>
            <a:chOff x="1" y="4476750"/>
            <a:chExt cx="9143999" cy="666750"/>
          </a:xfrm>
        </p:grpSpPr>
        <p:sp>
          <p:nvSpPr>
            <p:cNvPr id="12" name="Freeform 11"/>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3" name="Picture 12"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183174400"/>
      </p:ext>
    </p:extLst>
  </p:cSld>
  <p:clrMapOvr>
    <a:masterClrMapping/>
  </p:clrMapOvr>
  <p:transition spd="slow" advTm="83674">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47675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CPU Speed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http://deliveryimages.acm.org/10.1145/2190000/2181798/horowitz_fig7.png"/>
          <p:cNvPicPr>
            <a:picLocks noChangeAspect="1" noChangeArrowheads="1"/>
          </p:cNvPicPr>
          <p:nvPr/>
        </p:nvPicPr>
        <p:blipFill rotWithShape="1">
          <a:blip r:embed="rId4">
            <a:extLst>
              <a:ext uri="{28A0092B-C50C-407E-A947-70E740481C1C}">
                <a14:useLocalDpi xmlns:a14="http://schemas.microsoft.com/office/drawing/2010/main" val="0"/>
              </a:ext>
            </a:extLst>
          </a:blip>
          <a:srcRect l="11130" t="9856"/>
          <a:stretch/>
        </p:blipFill>
        <p:spPr bwMode="auto">
          <a:xfrm>
            <a:off x="1726324" y="1154638"/>
            <a:ext cx="4909398" cy="34780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5962" y="4694709"/>
            <a:ext cx="5421677" cy="230832"/>
          </a:xfrm>
          <a:prstGeom prst="rect">
            <a:avLst/>
          </a:prstGeom>
          <a:noFill/>
        </p:spPr>
        <p:txBody>
          <a:bodyPr wrap="none" rtlCol="0">
            <a:spAutoFit/>
          </a:bodyPr>
          <a:lstStyle/>
          <a:p>
            <a:r>
              <a:rPr lang="en-US" sz="900" dirty="0">
                <a:hlinkClick r:id="rId5"/>
              </a:rPr>
              <a:t>http://</a:t>
            </a:r>
            <a:r>
              <a:rPr lang="en-US" sz="900" dirty="0" smtClean="0">
                <a:hlinkClick r:id="rId5"/>
              </a:rPr>
              <a:t>www.slideshare.net/TachyonNexus/tachyon-an-open-source-memorycentric-distributed-storage-system</a:t>
            </a:r>
            <a:r>
              <a:rPr lang="en-US" sz="900" dirty="0" smtClean="0"/>
              <a:t> </a:t>
            </a:r>
            <a:endParaRPr lang="en-US" sz="900" dirty="0"/>
          </a:p>
        </p:txBody>
      </p:sp>
    </p:spTree>
    <p:extLst>
      <p:ext uri="{BB962C8B-B14F-4D97-AF65-F5344CB8AC3E}">
        <p14:creationId xmlns:p14="http://schemas.microsoft.com/office/powerpoint/2010/main" val="3858708575"/>
      </p:ext>
    </p:extLst>
  </p:cSld>
  <p:clrMapOvr>
    <a:masterClrMapping/>
  </p:clrMapOvr>
  <p:transition spd="slow" advTm="52243">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Roboto Light"/>
                <a:ea typeface="Roboto Black" panose="02000000000000000000" pitchFamily="2" charset="0"/>
                <a:cs typeface="Roboto Light"/>
              </a:rPr>
              <a:t>APACHE SPARK</a:t>
            </a:r>
            <a:endParaRPr lang="en-US" sz="5400" dirty="0">
              <a:solidFill>
                <a:schemeClr val="bg1"/>
              </a:solidFill>
              <a:latin typeface="Roboto Light"/>
              <a:ea typeface="Roboto Black" panose="02000000000000000000" pitchFamily="2" charset="0"/>
              <a:cs typeface="Roboto Light"/>
            </a:endParaRPr>
          </a:p>
        </p:txBody>
      </p:sp>
    </p:spTree>
    <p:extLst>
      <p:ext uri="{BB962C8B-B14F-4D97-AF65-F5344CB8AC3E}">
        <p14:creationId xmlns:p14="http://schemas.microsoft.com/office/powerpoint/2010/main" val="3443740156"/>
      </p:ext>
    </p:extLst>
  </p:cSld>
  <p:clrMapOvr>
    <a:masterClrMapping/>
  </p:clrMapOvr>
  <p:transition spd="slow" advTm="2459">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Motivations</a:t>
            </a:r>
            <a:endParaRPr lang="en-US" dirty="0"/>
          </a:p>
        </p:txBody>
      </p:sp>
      <p:sp>
        <p:nvSpPr>
          <p:cNvPr id="6" name="Content Placeholder 5"/>
          <p:cNvSpPr>
            <a:spLocks noGrp="1"/>
          </p:cNvSpPr>
          <p:nvPr>
            <p:ph idx="1"/>
          </p:nvPr>
        </p:nvSpPr>
        <p:spPr/>
        <p:txBody>
          <a:bodyPr>
            <a:normAutofit fontScale="55000" lnSpcReduction="20000"/>
          </a:bodyPr>
          <a:lstStyle/>
          <a:p>
            <a:r>
              <a:rPr lang="en-US" dirty="0" smtClean="0"/>
              <a:t>Software Engineer point of view:</a:t>
            </a:r>
          </a:p>
          <a:p>
            <a:pPr lvl="1"/>
            <a:r>
              <a:rPr lang="en-US" dirty="0" smtClean="0"/>
              <a:t>Hadoop ecosystem is fragmented</a:t>
            </a:r>
          </a:p>
          <a:p>
            <a:pPr lvl="1"/>
            <a:r>
              <a:rPr lang="en-US" dirty="0" smtClean="0"/>
              <a:t>Extending Hadoop is cumbersome</a:t>
            </a:r>
          </a:p>
          <a:p>
            <a:pPr lvl="1"/>
            <a:r>
              <a:rPr lang="en-US" dirty="0" smtClean="0"/>
              <a:t>Memory is getting cheap. Disk IO is expensive</a:t>
            </a:r>
          </a:p>
          <a:p>
            <a:pPr lvl="1"/>
            <a:endParaRPr lang="en-US" dirty="0"/>
          </a:p>
          <a:p>
            <a:r>
              <a:rPr lang="en-US" dirty="0" smtClean="0"/>
              <a:t>Framework point of view:</a:t>
            </a:r>
          </a:p>
          <a:p>
            <a:pPr lvl="1"/>
            <a:r>
              <a:rPr lang="en-US" dirty="0" smtClean="0"/>
              <a:t>Unified pipeline</a:t>
            </a:r>
          </a:p>
          <a:p>
            <a:pPr lvl="1"/>
            <a:r>
              <a:rPr lang="en-US" dirty="0" smtClean="0"/>
              <a:t>Simplified data flow with re-usable logic</a:t>
            </a:r>
          </a:p>
          <a:p>
            <a:pPr lvl="1"/>
            <a:r>
              <a:rPr lang="en-US" dirty="0" smtClean="0"/>
              <a:t>Faster processing speed</a:t>
            </a:r>
          </a:p>
          <a:p>
            <a:pPr lvl="1"/>
            <a:endParaRPr lang="en-US" dirty="0"/>
          </a:p>
          <a:p>
            <a:r>
              <a:rPr lang="en-US" dirty="0" smtClean="0"/>
              <a:t>Data abstraction:</a:t>
            </a:r>
          </a:p>
          <a:p>
            <a:pPr lvl="1"/>
            <a:r>
              <a:rPr lang="en-US" dirty="0" smtClean="0"/>
              <a:t>New fundamental abstraction (RDD)</a:t>
            </a:r>
          </a:p>
          <a:p>
            <a:pPr lvl="1"/>
            <a:r>
              <a:rPr lang="en-US" dirty="0" smtClean="0"/>
              <a:t>Simple, extensible API</a:t>
            </a:r>
          </a:p>
          <a:p>
            <a:pPr lvl="1"/>
            <a:r>
              <a:rPr lang="en-US" dirty="0" smtClean="0"/>
              <a:t>Descriptive computing model</a:t>
            </a:r>
          </a:p>
          <a:p>
            <a:pPr lvl="1"/>
            <a:endParaRPr lang="en-US" dirty="0" smtClean="0"/>
          </a:p>
        </p:txBody>
      </p:sp>
      <p:grpSp>
        <p:nvGrpSpPr>
          <p:cNvPr id="4" name="Group 3"/>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434919486"/>
      </p:ext>
    </p:extLst>
  </p:cSld>
  <p:clrMapOvr>
    <a:masterClrMapping/>
  </p:clrMapOvr>
  <p:transition spd="slow" advTm="226617">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en-US" dirty="0"/>
          </a:p>
        </p:txBody>
      </p:sp>
      <p:sp>
        <p:nvSpPr>
          <p:cNvPr id="3" name="Content Placeholder 2"/>
          <p:cNvSpPr>
            <a:spLocks noGrp="1"/>
          </p:cNvSpPr>
          <p:nvPr>
            <p:ph idx="1"/>
          </p:nvPr>
        </p:nvSpPr>
        <p:spPr/>
        <p:txBody>
          <a:bodyPr>
            <a:normAutofit/>
          </a:bodyPr>
          <a:lstStyle/>
          <a:p>
            <a:r>
              <a:rPr lang="en-US" sz="1800" dirty="0"/>
              <a:t>Fast and general </a:t>
            </a:r>
            <a:r>
              <a:rPr lang="en-US" sz="1800" dirty="0" smtClean="0"/>
              <a:t>purpose </a:t>
            </a:r>
            <a:r>
              <a:rPr lang="en-US" sz="1800" b="1" i="1" dirty="0" smtClean="0"/>
              <a:t>in-memory</a:t>
            </a:r>
            <a:r>
              <a:rPr lang="en-US" sz="1800" dirty="0" smtClean="0"/>
              <a:t> </a:t>
            </a:r>
            <a:r>
              <a:rPr lang="en-US" sz="1800" dirty="0"/>
              <a:t>computing </a:t>
            </a:r>
            <a:r>
              <a:rPr lang="en-US" sz="1800" dirty="0" smtClean="0"/>
              <a:t>engine</a:t>
            </a:r>
            <a:endParaRPr lang="en-US" sz="1800" dirty="0"/>
          </a:p>
          <a:p>
            <a:r>
              <a:rPr lang="en-US" sz="1800" dirty="0" smtClean="0"/>
              <a:t>Rich </a:t>
            </a:r>
            <a:r>
              <a:rPr lang="en-US" sz="1800" dirty="0"/>
              <a:t>high level API based on MapReduce for multiple languages (Scala, Java, Python and R</a:t>
            </a:r>
            <a:r>
              <a:rPr lang="en-US" sz="1800" dirty="0" smtClean="0"/>
              <a:t>)</a:t>
            </a:r>
            <a:endParaRPr lang="en-US" sz="1800" dirty="0"/>
          </a:p>
        </p:txBody>
      </p:sp>
      <p:grpSp>
        <p:nvGrpSpPr>
          <p:cNvPr id="8" name="Group 7"/>
          <p:cNvGrpSpPr/>
          <p:nvPr/>
        </p:nvGrpSpPr>
        <p:grpSpPr>
          <a:xfrm>
            <a:off x="1" y="4476750"/>
            <a:ext cx="9143999" cy="666750"/>
            <a:chOff x="1" y="4476750"/>
            <a:chExt cx="9143999" cy="666750"/>
          </a:xfrm>
        </p:grpSpPr>
        <p:sp>
          <p:nvSpPr>
            <p:cNvPr id="11" name="Freeform 10"/>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2" name="Picture 11"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grpSp>
        <p:nvGrpSpPr>
          <p:cNvPr id="7" name="Group 6"/>
          <p:cNvGrpSpPr/>
          <p:nvPr/>
        </p:nvGrpSpPr>
        <p:grpSpPr>
          <a:xfrm>
            <a:off x="1874520" y="4143967"/>
            <a:ext cx="4099561" cy="391721"/>
            <a:chOff x="3074069" y="5751094"/>
            <a:chExt cx="4584701" cy="739942"/>
          </a:xfrm>
        </p:grpSpPr>
        <p:sp>
          <p:nvSpPr>
            <p:cNvPr id="5" name="Rectangle 4"/>
            <p:cNvSpPr/>
            <p:nvPr/>
          </p:nvSpPr>
          <p:spPr>
            <a:xfrm>
              <a:off x="3074069" y="5751094"/>
              <a:ext cx="1281363" cy="739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100" dirty="0"/>
                <a:t>Standalone</a:t>
              </a:r>
            </a:p>
          </p:txBody>
        </p:sp>
        <p:sp>
          <p:nvSpPr>
            <p:cNvPr id="9" name="Rectangle 8"/>
            <p:cNvSpPr/>
            <p:nvPr/>
          </p:nvSpPr>
          <p:spPr>
            <a:xfrm>
              <a:off x="4565985" y="5751094"/>
              <a:ext cx="1503947" cy="739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100" dirty="0"/>
                <a:t>YARN</a:t>
              </a:r>
            </a:p>
          </p:txBody>
        </p:sp>
        <p:sp>
          <p:nvSpPr>
            <p:cNvPr id="10" name="Rectangle 9"/>
            <p:cNvSpPr/>
            <p:nvPr/>
          </p:nvSpPr>
          <p:spPr>
            <a:xfrm>
              <a:off x="6154823" y="5751094"/>
              <a:ext cx="1503947" cy="739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100" dirty="0"/>
                <a:t>Mesos</a:t>
              </a:r>
            </a:p>
          </p:txBody>
        </p:sp>
      </p:grpSp>
      <p:grpSp>
        <p:nvGrpSpPr>
          <p:cNvPr id="4" name="Group 3"/>
          <p:cNvGrpSpPr/>
          <p:nvPr/>
        </p:nvGrpSpPr>
        <p:grpSpPr>
          <a:xfrm>
            <a:off x="1874520" y="2133600"/>
            <a:ext cx="4099561" cy="1924179"/>
            <a:chOff x="1353102" y="2563193"/>
            <a:chExt cx="6641707" cy="2881776"/>
          </a:xfrm>
        </p:grpSpPr>
        <p:sp>
          <p:nvSpPr>
            <p:cNvPr id="13" name="Rectangle 12"/>
            <p:cNvSpPr/>
            <p:nvPr/>
          </p:nvSpPr>
          <p:spPr>
            <a:xfrm>
              <a:off x="1353102" y="4745916"/>
              <a:ext cx="6641707" cy="6990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Spark Core</a:t>
              </a:r>
              <a:endParaRPr lang="en-US" sz="1100" dirty="0"/>
            </a:p>
          </p:txBody>
        </p:sp>
        <p:sp>
          <p:nvSpPr>
            <p:cNvPr id="14" name="Rectangle 13"/>
            <p:cNvSpPr/>
            <p:nvPr/>
          </p:nvSpPr>
          <p:spPr>
            <a:xfrm>
              <a:off x="6701424" y="3448660"/>
              <a:ext cx="1293385" cy="116508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GraphX</a:t>
              </a:r>
              <a:endParaRPr lang="en-US" sz="1100" dirty="0"/>
            </a:p>
          </p:txBody>
        </p:sp>
        <p:sp>
          <p:nvSpPr>
            <p:cNvPr id="15" name="Rectangle 14"/>
            <p:cNvSpPr/>
            <p:nvPr/>
          </p:nvSpPr>
          <p:spPr>
            <a:xfrm>
              <a:off x="5241997" y="3448660"/>
              <a:ext cx="1293385" cy="116508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MLlib</a:t>
              </a:r>
              <a:endParaRPr lang="en-US" sz="1100" dirty="0"/>
            </a:p>
          </p:txBody>
        </p:sp>
        <p:sp>
          <p:nvSpPr>
            <p:cNvPr id="16" name="Rectangle 15"/>
            <p:cNvSpPr/>
            <p:nvPr/>
          </p:nvSpPr>
          <p:spPr>
            <a:xfrm>
              <a:off x="3782569" y="3448660"/>
              <a:ext cx="1293385" cy="116508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Spark Streaming</a:t>
              </a:r>
              <a:endParaRPr lang="en-US" sz="1100" dirty="0"/>
            </a:p>
          </p:txBody>
        </p:sp>
        <p:sp>
          <p:nvSpPr>
            <p:cNvPr id="17" name="Rectangle 16"/>
            <p:cNvSpPr/>
            <p:nvPr/>
          </p:nvSpPr>
          <p:spPr>
            <a:xfrm>
              <a:off x="2323141" y="3448660"/>
              <a:ext cx="1293385" cy="116508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Spark</a:t>
              </a:r>
            </a:p>
            <a:p>
              <a:pPr algn="ctr"/>
              <a:r>
                <a:rPr lang="en-US" sz="1100" dirty="0" smtClean="0"/>
                <a:t>SQL</a:t>
              </a:r>
              <a:endParaRPr lang="en-US" sz="1100" dirty="0"/>
            </a:p>
          </p:txBody>
        </p:sp>
        <p:grpSp>
          <p:nvGrpSpPr>
            <p:cNvPr id="18" name="Group 17"/>
            <p:cNvGrpSpPr/>
            <p:nvPr/>
          </p:nvGrpSpPr>
          <p:grpSpPr>
            <a:xfrm>
              <a:off x="1353102" y="2563193"/>
              <a:ext cx="3722854" cy="2050555"/>
              <a:chOff x="1353102" y="2563193"/>
              <a:chExt cx="3722854" cy="2050555"/>
            </a:xfrm>
          </p:grpSpPr>
          <p:sp>
            <p:nvSpPr>
              <p:cNvPr id="19" name="Rectangle 18"/>
              <p:cNvSpPr/>
              <p:nvPr/>
            </p:nvSpPr>
            <p:spPr>
              <a:xfrm>
                <a:off x="1353102" y="2563193"/>
                <a:ext cx="803996" cy="2050555"/>
              </a:xfrm>
              <a:prstGeom prst="rect">
                <a:avLst/>
              </a:prstGeom>
              <a:solidFill>
                <a:schemeClr val="accent1"/>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20" name="Rectangle 19"/>
              <p:cNvSpPr/>
              <p:nvPr/>
            </p:nvSpPr>
            <p:spPr>
              <a:xfrm>
                <a:off x="1353102" y="2563193"/>
                <a:ext cx="3722854" cy="6990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DataFrames</a:t>
                </a:r>
                <a:endParaRPr lang="en-US" sz="1100" dirty="0"/>
              </a:p>
            </p:txBody>
          </p:sp>
        </p:grpSp>
        <p:sp>
          <p:nvSpPr>
            <p:cNvPr id="21" name="Rectangle 20"/>
            <p:cNvSpPr/>
            <p:nvPr/>
          </p:nvSpPr>
          <p:spPr>
            <a:xfrm>
              <a:off x="5241997" y="2563193"/>
              <a:ext cx="2752812" cy="6990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ML Pipelines</a:t>
              </a:r>
              <a:endParaRPr lang="en-US" sz="1100" dirty="0"/>
            </a:p>
          </p:txBody>
        </p:sp>
      </p:grpSp>
    </p:spTree>
    <p:extLst>
      <p:ext uri="{BB962C8B-B14F-4D97-AF65-F5344CB8AC3E}">
        <p14:creationId xmlns:p14="http://schemas.microsoft.com/office/powerpoint/2010/main" val="1105231889"/>
      </p:ext>
    </p:extLst>
  </p:cSld>
  <p:clrMapOvr>
    <a:masterClrMapping/>
  </p:clrMapOvr>
  <p:transition spd="slow" advTm="59732">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vs. Hadoop MapReduce</a:t>
            </a:r>
            <a:endParaRPr lang="en-US" dirty="0"/>
          </a:p>
        </p:txBody>
      </p:sp>
      <p:sp>
        <p:nvSpPr>
          <p:cNvPr id="5" name="Content Placeholder 4"/>
          <p:cNvSpPr>
            <a:spLocks noGrp="1"/>
          </p:cNvSpPr>
          <p:nvPr>
            <p:ph sz="half" idx="1"/>
          </p:nvPr>
        </p:nvSpPr>
        <p:spPr/>
        <p:txBody>
          <a:bodyPr>
            <a:normAutofit/>
          </a:bodyPr>
          <a:lstStyle/>
          <a:p>
            <a:r>
              <a:rPr lang="en-US" sz="2400" dirty="0" smtClean="0"/>
              <a:t>In memory data flow model optimized for multi-stage jobs</a:t>
            </a:r>
          </a:p>
          <a:p>
            <a:r>
              <a:rPr lang="en-US" sz="2400" dirty="0" smtClean="0"/>
              <a:t>Spark is memory-oriented (vs. disk-oriented in Hadoop MapReduce jobs)</a:t>
            </a:r>
          </a:p>
          <a:p>
            <a:r>
              <a:rPr lang="en-US" sz="2400" dirty="0" smtClean="0"/>
              <a:t>Simple API: functional style</a:t>
            </a:r>
            <a:endParaRPr lang="en-US" sz="2400" dirty="0"/>
          </a:p>
        </p:txBody>
      </p:sp>
      <p:sp>
        <p:nvSpPr>
          <p:cNvPr id="6" name="Content Placeholder 5"/>
          <p:cNvSpPr>
            <a:spLocks noGrp="1"/>
          </p:cNvSpPr>
          <p:nvPr>
            <p:ph sz="half" idx="2"/>
          </p:nvPr>
        </p:nvSpPr>
        <p:spPr>
          <a:xfrm>
            <a:off x="4648200" y="4099559"/>
            <a:ext cx="4038600" cy="495063"/>
          </a:xfrm>
        </p:spPr>
        <p:txBody>
          <a:bodyPr>
            <a:noAutofit/>
          </a:bodyPr>
          <a:lstStyle/>
          <a:p>
            <a:pPr marL="0" indent="0">
              <a:buNone/>
            </a:pPr>
            <a:r>
              <a:rPr lang="en-US" sz="2000" dirty="0" smtClean="0"/>
              <a:t>Source: tadpad.com</a:t>
            </a:r>
            <a:endParaRPr lang="en-US" sz="2000" dirty="0"/>
          </a:p>
        </p:txBody>
      </p:sp>
      <p:pic>
        <p:nvPicPr>
          <p:cNvPr id="4" name="Picture 3"/>
          <p:cNvPicPr>
            <a:picLocks noChangeAspect="1"/>
          </p:cNvPicPr>
          <p:nvPr/>
        </p:nvPicPr>
        <p:blipFill>
          <a:blip r:embed="rId3"/>
          <a:stretch>
            <a:fillRect/>
          </a:stretch>
        </p:blipFill>
        <p:spPr>
          <a:xfrm>
            <a:off x="4572000" y="1600082"/>
            <a:ext cx="3937756" cy="2594610"/>
          </a:xfrm>
          <a:prstGeom prst="rect">
            <a:avLst/>
          </a:prstGeom>
        </p:spPr>
      </p:pic>
      <p:grpSp>
        <p:nvGrpSpPr>
          <p:cNvPr id="7" name="Group 6"/>
          <p:cNvGrpSpPr/>
          <p:nvPr/>
        </p:nvGrpSpPr>
        <p:grpSpPr>
          <a:xfrm>
            <a:off x="1" y="4476750"/>
            <a:ext cx="9143999" cy="666750"/>
            <a:chOff x="1" y="4476750"/>
            <a:chExt cx="9143999" cy="666750"/>
          </a:xfrm>
        </p:grpSpPr>
        <p:sp>
          <p:nvSpPr>
            <p:cNvPr id="8" name="Freeform 7"/>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9" name="Picture 8"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674621916"/>
      </p:ext>
    </p:extLst>
  </p:cSld>
  <p:clrMapOvr>
    <a:masterClrMapping/>
  </p:clrMapOvr>
  <p:transition spd="slow" advTm="67303">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a:t>
            </a:r>
            <a:endParaRPr lang="en-US" dirty="0"/>
          </a:p>
        </p:txBody>
      </p:sp>
      <p:sp>
        <p:nvSpPr>
          <p:cNvPr id="3" name="Content Placeholder 2"/>
          <p:cNvSpPr>
            <a:spLocks noGrp="1"/>
          </p:cNvSpPr>
          <p:nvPr>
            <p:ph idx="1"/>
          </p:nvPr>
        </p:nvSpPr>
        <p:spPr/>
        <p:txBody>
          <a:bodyPr>
            <a:normAutofit/>
          </a:bodyPr>
          <a:lstStyle/>
          <a:p>
            <a:r>
              <a:rPr lang="en-US" sz="1600" dirty="0" smtClean="0">
                <a:solidFill>
                  <a:srgbClr val="000000"/>
                </a:solidFill>
              </a:rPr>
              <a:t>Spark offers functional style API based on MapReduce paradigm</a:t>
            </a:r>
            <a:endParaRPr lang="en-US" sz="1600" dirty="0">
              <a:solidFill>
                <a:srgbClr val="000000"/>
              </a:solidFill>
            </a:endParaRPr>
          </a:p>
          <a:p>
            <a:r>
              <a:rPr lang="en-US" sz="1600" dirty="0" smtClean="0">
                <a:solidFill>
                  <a:srgbClr val="000000"/>
                </a:solidFill>
              </a:rPr>
              <a:t>Word count example in Spark 2.0 (~50 lines of code in Hadoop)</a:t>
            </a:r>
          </a:p>
          <a:p>
            <a:pPr marL="0" indent="0">
              <a:buNone/>
            </a:pPr>
            <a:endParaRPr lang="en-US" sz="1050" dirty="0">
              <a:solidFill>
                <a:srgbClr val="000000"/>
              </a:solidFill>
              <a:latin typeface="Courier New" panose="02070309020205020404" pitchFamily="49" charset="0"/>
            </a:endParaRPr>
          </a:p>
          <a:p>
            <a:pPr marL="0" indent="0">
              <a:buNone/>
            </a:pPr>
            <a:r>
              <a:rPr lang="en-US" sz="1050" dirty="0" smtClean="0">
                <a:solidFill>
                  <a:srgbClr val="000000"/>
                </a:solidFill>
                <a:latin typeface="Courier New" panose="02070309020205020404" pitchFamily="49" charset="0"/>
              </a:rPr>
              <a:t>JavaRDD</a:t>
            </a:r>
            <a:r>
              <a:rPr lang="en-US" sz="1050" b="1" dirty="0" smtClean="0">
                <a:solidFill>
                  <a:srgbClr val="000080"/>
                </a:solidFill>
                <a:latin typeface="Courier New" panose="02070309020205020404" pitchFamily="49" charset="0"/>
              </a:rPr>
              <a:t>&lt;</a:t>
            </a:r>
            <a:r>
              <a:rPr lang="en-US" sz="1050" dirty="0" smtClean="0">
                <a:solidFill>
                  <a:srgbClr val="000000"/>
                </a:solidFill>
                <a:latin typeface="Courier New" panose="02070309020205020404" pitchFamily="49" charset="0"/>
              </a:rPr>
              <a:t>String</a:t>
            </a:r>
            <a:r>
              <a:rPr lang="en-US" sz="1050" b="1" dirty="0" smtClean="0">
                <a:solidFill>
                  <a:srgbClr val="000080"/>
                </a:solidFill>
                <a:latin typeface="Courier New" panose="02070309020205020404" pitchFamily="49" charset="0"/>
              </a:rPr>
              <a:t>&gt;</a:t>
            </a:r>
            <a:r>
              <a:rPr lang="en-US" sz="1050" dirty="0" smtClean="0">
                <a:solidFill>
                  <a:srgbClr val="000000"/>
                </a:solidFill>
                <a:latin typeface="Courier New" panose="02070309020205020404" pitchFamily="49" charset="0"/>
              </a:rPr>
              <a:t> textFile </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sc</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textFile</a:t>
            </a:r>
            <a:r>
              <a:rPr lang="en-US" sz="1050" b="1" dirty="0" smtClean="0">
                <a:solidFill>
                  <a:srgbClr val="000080"/>
                </a:solidFill>
                <a:latin typeface="Courier New" panose="02070309020205020404" pitchFamily="49" charset="0"/>
              </a:rPr>
              <a:t>(</a:t>
            </a:r>
            <a:r>
              <a:rPr lang="en-US" sz="1050" dirty="0" smtClean="0">
                <a:solidFill>
                  <a:srgbClr val="808080"/>
                </a:solidFill>
                <a:latin typeface="Courier New" panose="02070309020205020404" pitchFamily="49" charset="0"/>
              </a:rPr>
              <a:t>"hdfs//..."</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a:t>
            </a:r>
          </a:p>
          <a:p>
            <a:pPr marL="0" indent="0">
              <a:buNone/>
            </a:pPr>
            <a:r>
              <a:rPr lang="en-US" sz="1050" dirty="0" smtClean="0">
                <a:solidFill>
                  <a:srgbClr val="000000"/>
                </a:solidFill>
                <a:latin typeface="Courier New" panose="02070309020205020404" pitchFamily="49" charset="0"/>
              </a:rPr>
              <a:t>JavaPairRDD</a:t>
            </a:r>
            <a:r>
              <a:rPr lang="en-US" sz="1050" b="1" dirty="0" smtClean="0">
                <a:solidFill>
                  <a:srgbClr val="000080"/>
                </a:solidFill>
                <a:latin typeface="Courier New" panose="02070309020205020404" pitchFamily="49" charset="0"/>
              </a:rPr>
              <a:t>&lt;</a:t>
            </a:r>
            <a:r>
              <a:rPr lang="en-US" sz="1050" dirty="0" smtClean="0">
                <a:solidFill>
                  <a:srgbClr val="000000"/>
                </a:solidFill>
                <a:latin typeface="Courier New" panose="02070309020205020404" pitchFamily="49" charset="0"/>
              </a:rPr>
              <a:t>String</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Long</a:t>
            </a:r>
            <a:r>
              <a:rPr lang="en-US" sz="1050" b="1" dirty="0" smtClean="0">
                <a:solidFill>
                  <a:srgbClr val="000080"/>
                </a:solidFill>
                <a:latin typeface="Courier New" panose="02070309020205020404" pitchFamily="49" charset="0"/>
              </a:rPr>
              <a:t>&gt;</a:t>
            </a:r>
            <a:r>
              <a:rPr lang="en-US" sz="1050" dirty="0" smtClean="0">
                <a:solidFill>
                  <a:srgbClr val="000000"/>
                </a:solidFill>
                <a:latin typeface="Courier New" panose="02070309020205020404" pitchFamily="49" charset="0"/>
              </a:rPr>
              <a:t> counts </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textFile</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flatMap</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word </a:t>
            </a:r>
            <a:r>
              <a:rPr lang="en-US" sz="1050" b="1" dirty="0" smtClean="0">
                <a:solidFill>
                  <a:srgbClr val="000080"/>
                </a:solidFill>
                <a:latin typeface="Courier New" panose="02070309020205020404" pitchFamily="49" charset="0"/>
              </a:rPr>
              <a:t>-&gt;</a:t>
            </a:r>
            <a:r>
              <a:rPr lang="en-US" sz="1050" dirty="0">
                <a:solidFill>
                  <a:srgbClr val="000000"/>
                </a:solidFill>
                <a:latin typeface="Courier New" panose="02070309020205020404" pitchFamily="49" charset="0"/>
              </a:rPr>
              <a:t> new Scanner(word).useDelimiter(" </a:t>
            </a:r>
            <a:r>
              <a:rPr lang="en-US" sz="1050" dirty="0" smtClean="0">
                <a:solidFill>
                  <a:srgbClr val="000000"/>
                </a:solidFill>
                <a:latin typeface="Courier New" panose="02070309020205020404" pitchFamily="49" charset="0"/>
              </a:rPr>
              <a:t>")</a:t>
            </a:r>
            <a:r>
              <a:rPr lang="en-US" sz="1050" b="1" dirty="0" smtClean="0">
                <a:solidFill>
                  <a:srgbClr val="000080"/>
                </a:solidFill>
                <a:latin typeface="Courier New" panose="02070309020205020404" pitchFamily="49" charset="0"/>
              </a:rPr>
              <a:t>)</a:t>
            </a:r>
          </a:p>
          <a:p>
            <a:pPr marL="0" indent="0">
              <a:buNone/>
            </a:pPr>
            <a:r>
              <a:rPr lang="en-US" sz="1050" b="1" dirty="0">
                <a:solidFill>
                  <a:srgbClr val="000080"/>
                </a:solidFill>
                <a:latin typeface="Courier New" panose="02070309020205020404" pitchFamily="49" charset="0"/>
              </a:rPr>
              <a:t> </a:t>
            </a:r>
            <a:r>
              <a:rPr lang="en-US" sz="1050" b="1" dirty="0" smtClean="0">
                <a:solidFill>
                  <a:srgbClr val="000080"/>
                </a:solidFill>
                <a:latin typeface="Courier New" panose="02070309020205020404" pitchFamily="49" charset="0"/>
              </a:rPr>
              <a:t>                                          </a:t>
            </a:r>
            <a:r>
              <a:rPr lang="en-US" sz="1050" b="1" dirty="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map(String::toLowerCase)</a:t>
            </a:r>
          </a:p>
          <a:p>
            <a:pPr marL="0" indent="0">
              <a:buNone/>
            </a:pPr>
            <a:r>
              <a:rPr lang="en-US" sz="1050" b="1" dirty="0" smtClean="0">
                <a:solidFill>
                  <a:srgbClr val="000000"/>
                </a:solidFill>
                <a:latin typeface="Courier New" panose="02070309020205020404" pitchFamily="49" charset="0"/>
              </a:rPr>
              <a:t>                                           </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mapToPair</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word </a:t>
            </a:r>
            <a:r>
              <a:rPr lang="en-US" sz="1050" b="1" dirty="0" smtClean="0">
                <a:solidFill>
                  <a:srgbClr val="000080"/>
                </a:solidFill>
                <a:latin typeface="Courier New" panose="02070309020205020404" pitchFamily="49" charset="0"/>
              </a:rPr>
              <a:t>-&gt;</a:t>
            </a:r>
            <a:r>
              <a:rPr lang="en-US" sz="1050" dirty="0" smtClean="0">
                <a:solidFill>
                  <a:srgbClr val="000000"/>
                </a:solidFill>
                <a:latin typeface="Courier New" panose="02070309020205020404" pitchFamily="49" charset="0"/>
              </a:rPr>
              <a:t> Tuple2</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apply</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word</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a:t>
            </a:r>
            <a:r>
              <a:rPr lang="en-US" sz="1050" dirty="0" smtClean="0">
                <a:solidFill>
                  <a:srgbClr val="FF8000"/>
                </a:solidFill>
                <a:latin typeface="Courier New" panose="02070309020205020404" pitchFamily="49" charset="0"/>
              </a:rPr>
              <a:t>1L</a:t>
            </a:r>
            <a:r>
              <a:rPr lang="en-US" sz="1050" b="1" dirty="0" smtClean="0">
                <a:solidFill>
                  <a:srgbClr val="000080"/>
                </a:solidFill>
                <a:latin typeface="Courier New" panose="02070309020205020404" pitchFamily="49" charset="0"/>
              </a:rPr>
              <a:t>))</a:t>
            </a:r>
            <a:endParaRPr lang="en-US" sz="1050" dirty="0" smtClean="0">
              <a:solidFill>
                <a:srgbClr val="000000"/>
              </a:solidFill>
              <a:latin typeface="Courier New" panose="02070309020205020404" pitchFamily="49" charset="0"/>
            </a:endParaRPr>
          </a:p>
          <a:p>
            <a:pPr marL="0" indent="0">
              <a:buNone/>
            </a:pPr>
            <a:r>
              <a:rPr lang="en-US" sz="1050" b="1" dirty="0" smtClean="0">
                <a:solidFill>
                  <a:srgbClr val="000000"/>
                </a:solidFill>
                <a:latin typeface="Courier New" panose="02070309020205020404" pitchFamily="49" charset="0"/>
              </a:rPr>
              <a:t>                                           </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reduceByKey</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l</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r</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a:t>
            </a:r>
            <a:r>
              <a:rPr lang="en-US" sz="1050" b="1" dirty="0" smtClean="0">
                <a:solidFill>
                  <a:srgbClr val="000080"/>
                </a:solidFill>
                <a:latin typeface="Courier New" panose="02070309020205020404" pitchFamily="49" charset="0"/>
              </a:rPr>
              <a:t>-&gt;</a:t>
            </a:r>
            <a:r>
              <a:rPr lang="en-US" sz="1050" dirty="0" smtClean="0">
                <a:solidFill>
                  <a:srgbClr val="000000"/>
                </a:solidFill>
                <a:latin typeface="Courier New" panose="02070309020205020404" pitchFamily="49" charset="0"/>
              </a:rPr>
              <a:t> l </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r</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 </a:t>
            </a:r>
          </a:p>
          <a:p>
            <a:pPr marL="0" indent="0">
              <a:buNone/>
            </a:pPr>
            <a:r>
              <a:rPr lang="en-US" sz="1050" dirty="0" smtClean="0">
                <a:solidFill>
                  <a:srgbClr val="000000"/>
                </a:solidFill>
                <a:latin typeface="Courier New" panose="02070309020205020404" pitchFamily="49" charset="0"/>
              </a:rPr>
              <a:t>counts</a:t>
            </a:r>
            <a:r>
              <a:rPr lang="en-US" sz="1050" b="1" dirty="0" smtClean="0">
                <a:solidFill>
                  <a:srgbClr val="000080"/>
                </a:solidFill>
                <a:latin typeface="Courier New" panose="02070309020205020404" pitchFamily="49" charset="0"/>
              </a:rPr>
              <a:t>.</a:t>
            </a:r>
            <a:r>
              <a:rPr lang="en-US" sz="1050" dirty="0" smtClean="0">
                <a:solidFill>
                  <a:srgbClr val="000000"/>
                </a:solidFill>
                <a:latin typeface="Courier New" panose="02070309020205020404" pitchFamily="49" charset="0"/>
              </a:rPr>
              <a:t>saveAsTextFile</a:t>
            </a:r>
            <a:r>
              <a:rPr lang="en-US" sz="1050" b="1" dirty="0" smtClean="0">
                <a:solidFill>
                  <a:srgbClr val="000080"/>
                </a:solidFill>
                <a:latin typeface="Courier New" panose="02070309020205020404" pitchFamily="49" charset="0"/>
              </a:rPr>
              <a:t>(</a:t>
            </a:r>
            <a:r>
              <a:rPr lang="en-US" sz="1050" dirty="0" smtClean="0">
                <a:solidFill>
                  <a:srgbClr val="808080"/>
                </a:solidFill>
                <a:latin typeface="Courier New" panose="02070309020205020404" pitchFamily="49" charset="0"/>
              </a:rPr>
              <a:t>"</a:t>
            </a:r>
            <a:r>
              <a:rPr lang="en-US" sz="1050" dirty="0">
                <a:solidFill>
                  <a:srgbClr val="808080"/>
                </a:solidFill>
                <a:latin typeface="Courier New" panose="02070309020205020404" pitchFamily="49" charset="0"/>
              </a:rPr>
              <a:t>hdfs//...</a:t>
            </a:r>
            <a:r>
              <a:rPr lang="en-US" sz="1050" dirty="0" smtClean="0">
                <a:solidFill>
                  <a:srgbClr val="808080"/>
                </a:solidFill>
                <a:latin typeface="Courier New" panose="02070309020205020404" pitchFamily="49" charset="0"/>
              </a:rPr>
              <a:t>"</a:t>
            </a:r>
            <a:r>
              <a:rPr lang="en-US" sz="1050" b="1" dirty="0" smtClean="0">
                <a:solidFill>
                  <a:srgbClr val="000080"/>
                </a:solidFill>
                <a:latin typeface="Courier New" panose="02070309020205020404" pitchFamily="49" charset="0"/>
              </a:rPr>
              <a:t>);</a:t>
            </a:r>
            <a:endParaRPr lang="en-US" sz="1050" dirty="0"/>
          </a:p>
          <a:p>
            <a:pPr marL="0" indent="0">
              <a:buNone/>
            </a:pPr>
            <a:endParaRPr lang="en-US" sz="1050" dirty="0" smtClean="0"/>
          </a:p>
          <a:p>
            <a:r>
              <a:rPr lang="en-US" sz="1600" dirty="0" smtClean="0">
                <a:solidFill>
                  <a:srgbClr val="000000"/>
                </a:solidFill>
              </a:rPr>
              <a:t>Want to test Spark?</a:t>
            </a:r>
          </a:p>
          <a:p>
            <a:pPr lvl="1"/>
            <a:r>
              <a:rPr lang="en-US" altLang="en-US" sz="1600" dirty="0" smtClean="0">
                <a:solidFill>
                  <a:prstClr val="black"/>
                </a:solidFill>
                <a:cs typeface="Courier New" panose="02070309020205020404" pitchFamily="49" charset="0"/>
              </a:rPr>
              <a:t>DataBricks offer a free community edition with a mini cluster</a:t>
            </a:r>
          </a:p>
          <a:p>
            <a:pPr lvl="1"/>
            <a:r>
              <a:rPr lang="en-US" altLang="en-US" sz="1600" dirty="0" smtClean="0">
                <a:solidFill>
                  <a:prstClr val="black"/>
                </a:solidFill>
                <a:cs typeface="Courier New" panose="02070309020205020404" pitchFamily="49" charset="0"/>
              </a:rPr>
              <a:t>AWS EMR offers a fully managed stack for Spark on YARN</a:t>
            </a:r>
            <a:endParaRPr lang="en-US" sz="1050" dirty="0"/>
          </a:p>
        </p:txBody>
      </p:sp>
      <p:grpSp>
        <p:nvGrpSpPr>
          <p:cNvPr id="9" name="Group 8"/>
          <p:cNvGrpSpPr/>
          <p:nvPr/>
        </p:nvGrpSpPr>
        <p:grpSpPr>
          <a:xfrm>
            <a:off x="1" y="4476750"/>
            <a:ext cx="9143999" cy="666750"/>
            <a:chOff x="1" y="4476750"/>
            <a:chExt cx="9143999" cy="666750"/>
          </a:xfrm>
        </p:grpSpPr>
        <p:sp>
          <p:nvSpPr>
            <p:cNvPr id="4" name="Freeform 3"/>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5" name="Picture 4"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8" name="Rectangle 2"/>
          <p:cNvSpPr>
            <a:spLocks noChangeArrowheads="1"/>
          </p:cNvSpPr>
          <p:nvPr/>
        </p:nvSpPr>
        <p:spPr bwMode="auto">
          <a:xfrm>
            <a:off x="0" y="71672"/>
            <a:ext cx="65" cy="313856"/>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3650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7895735"/>
      </p:ext>
    </p:extLst>
  </p:cSld>
  <p:clrMapOvr>
    <a:masterClrMapping/>
  </p:clrMapOvr>
  <p:transition spd="slow" advTm="160187">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a:t>Anatomy of a Spark Application</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4"/>
          <a:srcRect l="13900" t="30575" r="12350" b="2112"/>
          <a:stretch/>
        </p:blipFill>
        <p:spPr>
          <a:xfrm>
            <a:off x="2138948" y="1489341"/>
            <a:ext cx="5070344" cy="3105282"/>
          </a:xfrm>
          <a:prstGeom prst="rect">
            <a:avLst/>
          </a:prstGeom>
        </p:spPr>
      </p:pic>
    </p:spTree>
    <p:extLst>
      <p:ext uri="{BB962C8B-B14F-4D97-AF65-F5344CB8AC3E}">
        <p14:creationId xmlns:p14="http://schemas.microsoft.com/office/powerpoint/2010/main" val="3265175680"/>
      </p:ext>
    </p:extLst>
  </p:cSld>
  <p:clrMapOvr>
    <a:masterClrMapping/>
  </p:clrMapOvr>
  <p:transition spd="slow" advTm="75164">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4476750"/>
            <a:ext cx="9143999" cy="666750"/>
            <a:chOff x="1" y="4476750"/>
            <a:chExt cx="9143999" cy="666750"/>
          </a:xfrm>
        </p:grpSpPr>
        <p:sp>
          <p:nvSpPr>
            <p:cNvPr id="14" name="Freeform 13"/>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5" name="Picture 14"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Anatomy of a Spark Application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4"/>
          <a:stretch>
            <a:fillRect/>
          </a:stretch>
        </p:blipFill>
        <p:spPr>
          <a:xfrm>
            <a:off x="457200" y="1136298"/>
            <a:ext cx="8229600" cy="2328568"/>
          </a:xfrm>
          <a:prstGeom prst="rect">
            <a:avLst/>
          </a:prstGeom>
        </p:spPr>
      </p:pic>
      <p:sp>
        <p:nvSpPr>
          <p:cNvPr id="5" name="TextBox 4"/>
          <p:cNvSpPr txBox="1"/>
          <p:nvPr/>
        </p:nvSpPr>
        <p:spPr>
          <a:xfrm>
            <a:off x="589280" y="3361356"/>
            <a:ext cx="1228825" cy="56185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900" dirty="0" smtClean="0">
                <a:latin typeface="Consolas" panose="020B0609020204030204" pitchFamily="49" charset="0"/>
              </a:rPr>
              <a:t>rdd.map(…)</a:t>
            </a:r>
          </a:p>
          <a:p>
            <a:r>
              <a:rPr lang="en-US" sz="900" dirty="0" smtClean="0">
                <a:latin typeface="Consolas" panose="020B0609020204030204" pitchFamily="49" charset="0"/>
              </a:rPr>
              <a:t>.flatMap(…)</a:t>
            </a:r>
          </a:p>
          <a:p>
            <a:r>
              <a:rPr lang="en-US" sz="900" dirty="0" smtClean="0">
                <a:latin typeface="Consolas" panose="020B0609020204030204" pitchFamily="49" charset="0"/>
              </a:rPr>
              <a:t>.reduceByKey(…)</a:t>
            </a:r>
            <a:endParaRPr lang="en-US" sz="900" dirty="0">
              <a:latin typeface="Consolas" panose="020B0609020204030204" pitchFamily="49" charset="0"/>
            </a:endParaRPr>
          </a:p>
        </p:txBody>
      </p:sp>
      <p:sp>
        <p:nvSpPr>
          <p:cNvPr id="6" name="TextBox 5"/>
          <p:cNvSpPr txBox="1"/>
          <p:nvPr/>
        </p:nvSpPr>
        <p:spPr>
          <a:xfrm>
            <a:off x="589280" y="4096395"/>
            <a:ext cx="1228825" cy="44267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Build the operator DAG</a:t>
            </a:r>
            <a:endParaRPr lang="en-US" sz="1000" b="1" dirty="0">
              <a:latin typeface="+mj-lt"/>
            </a:endParaRPr>
          </a:p>
        </p:txBody>
      </p:sp>
      <p:sp>
        <p:nvSpPr>
          <p:cNvPr id="7" name="TextBox 6"/>
          <p:cNvSpPr txBox="1"/>
          <p:nvPr/>
        </p:nvSpPr>
        <p:spPr>
          <a:xfrm>
            <a:off x="2835175" y="3420947"/>
            <a:ext cx="1228825" cy="44267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Split the DAG into </a:t>
            </a:r>
            <a:r>
              <a:rPr lang="en-US" sz="1000" b="1" i="1" dirty="0" smtClean="0">
                <a:latin typeface="+mj-lt"/>
              </a:rPr>
              <a:t>stages of tasks</a:t>
            </a:r>
            <a:endParaRPr lang="en-US" sz="1000" b="1" dirty="0">
              <a:latin typeface="+mj-lt"/>
            </a:endParaRPr>
          </a:p>
        </p:txBody>
      </p:sp>
      <p:sp>
        <p:nvSpPr>
          <p:cNvPr id="8" name="TextBox 7"/>
          <p:cNvSpPr txBox="1"/>
          <p:nvPr/>
        </p:nvSpPr>
        <p:spPr>
          <a:xfrm>
            <a:off x="5081070" y="3376199"/>
            <a:ext cx="1228825" cy="272415"/>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Launch tasks</a:t>
            </a:r>
            <a:endParaRPr lang="en-US" sz="1000" b="1" dirty="0">
              <a:latin typeface="+mj-lt"/>
            </a:endParaRPr>
          </a:p>
        </p:txBody>
      </p:sp>
      <p:sp>
        <p:nvSpPr>
          <p:cNvPr id="9" name="TextBox 8"/>
          <p:cNvSpPr txBox="1"/>
          <p:nvPr/>
        </p:nvSpPr>
        <p:spPr>
          <a:xfrm>
            <a:off x="5081069" y="3831337"/>
            <a:ext cx="1228825" cy="44267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Retry failed or slow tasks</a:t>
            </a:r>
            <a:endParaRPr lang="en-US" sz="1000" b="1" dirty="0">
              <a:latin typeface="+mj-lt"/>
            </a:endParaRPr>
          </a:p>
        </p:txBody>
      </p:sp>
      <p:sp>
        <p:nvSpPr>
          <p:cNvPr id="10" name="TextBox 9"/>
          <p:cNvSpPr txBox="1"/>
          <p:nvPr/>
        </p:nvSpPr>
        <p:spPr>
          <a:xfrm>
            <a:off x="7284185" y="3291069"/>
            <a:ext cx="1228825" cy="272415"/>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Execute Tasks</a:t>
            </a:r>
            <a:endParaRPr lang="en-US" sz="1000" b="1" dirty="0">
              <a:latin typeface="+mj-lt"/>
            </a:endParaRPr>
          </a:p>
        </p:txBody>
      </p:sp>
      <p:sp>
        <p:nvSpPr>
          <p:cNvPr id="11" name="TextBox 10"/>
          <p:cNvSpPr txBox="1"/>
          <p:nvPr/>
        </p:nvSpPr>
        <p:spPr>
          <a:xfrm>
            <a:off x="7284184" y="3806638"/>
            <a:ext cx="1228825" cy="44267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Store and serve blocks</a:t>
            </a:r>
            <a:endParaRPr lang="en-US" sz="1000" b="1" dirty="0">
              <a:latin typeface="+mj-lt"/>
            </a:endParaRPr>
          </a:p>
        </p:txBody>
      </p:sp>
      <p:sp>
        <p:nvSpPr>
          <p:cNvPr id="12" name="TextBox 11"/>
          <p:cNvSpPr txBox="1"/>
          <p:nvPr/>
        </p:nvSpPr>
        <p:spPr>
          <a:xfrm>
            <a:off x="2835175" y="4007785"/>
            <a:ext cx="1228825" cy="6129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000" b="1" dirty="0" smtClean="0">
                <a:latin typeface="+mj-lt"/>
              </a:rPr>
              <a:t>Submit each stage when its upstream inputs are ready</a:t>
            </a:r>
            <a:endParaRPr lang="en-US" sz="1000" b="1" dirty="0">
              <a:latin typeface="+mj-lt"/>
            </a:endParaRPr>
          </a:p>
        </p:txBody>
      </p:sp>
    </p:spTree>
    <p:extLst>
      <p:ext uri="{BB962C8B-B14F-4D97-AF65-F5344CB8AC3E}">
        <p14:creationId xmlns:p14="http://schemas.microsoft.com/office/powerpoint/2010/main" val="4016529482"/>
      </p:ext>
    </p:extLst>
  </p:cSld>
  <p:clrMapOvr>
    <a:masterClrMapping/>
  </p:clrMapOvr>
  <p:transition spd="slow" advTm="154057">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47675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System-level View</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4"/>
          <a:srcRect l="1895" t="10339" r="3237" b="9556"/>
          <a:stretch/>
        </p:blipFill>
        <p:spPr>
          <a:xfrm>
            <a:off x="567690" y="1095256"/>
            <a:ext cx="8008620" cy="3604261"/>
          </a:xfrm>
          <a:prstGeom prst="rect">
            <a:avLst/>
          </a:prstGeom>
        </p:spPr>
      </p:pic>
    </p:spTree>
    <p:extLst>
      <p:ext uri="{BB962C8B-B14F-4D97-AF65-F5344CB8AC3E}">
        <p14:creationId xmlns:p14="http://schemas.microsoft.com/office/powerpoint/2010/main" val="2045259628"/>
      </p:ext>
    </p:extLst>
  </p:cSld>
  <p:clrMapOvr>
    <a:masterClrMapping/>
  </p:clrMapOvr>
  <p:transition spd="slow" advTm="10026">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4593392"/>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Job Execution</a:t>
            </a:r>
            <a:endParaRPr lang="en-US" dirty="0"/>
          </a:p>
        </p:txBody>
      </p:sp>
      <p:sp>
        <p:nvSpPr>
          <p:cNvPr id="3" name="Content Placeholder 2"/>
          <p:cNvSpPr>
            <a:spLocks noGrp="1"/>
          </p:cNvSpPr>
          <p:nvPr>
            <p:ph idx="1"/>
          </p:nvPr>
        </p:nvSpPr>
        <p:spPr/>
        <p:txBody>
          <a:bodyPr/>
          <a:lstStyle/>
          <a:p>
            <a:endParaRPr lang="en-US" dirty="0"/>
          </a:p>
        </p:txBody>
      </p:sp>
      <p:pic>
        <p:nvPicPr>
          <p:cNvPr id="19458" name="Picture 2" descr="How does Spark Execute a Job"/>
          <p:cNvPicPr>
            <a:picLocks noChangeAspect="1" noChangeArrowheads="1"/>
          </p:cNvPicPr>
          <p:nvPr/>
        </p:nvPicPr>
        <p:blipFill rotWithShape="1">
          <a:blip r:embed="rId3">
            <a:extLst>
              <a:ext uri="{28A0092B-C50C-407E-A947-70E740481C1C}">
                <a14:useLocalDpi xmlns:a14="http://schemas.microsoft.com/office/drawing/2010/main" val="0"/>
              </a:ext>
            </a:extLst>
          </a:blip>
          <a:srcRect t="11007" b="4647"/>
          <a:stretch/>
        </p:blipFill>
        <p:spPr bwMode="auto">
          <a:xfrm>
            <a:off x="1294018" y="1119050"/>
            <a:ext cx="5846926" cy="3648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84536" y="4349363"/>
            <a:ext cx="1786451" cy="338554"/>
          </a:xfrm>
          <a:prstGeom prst="rect">
            <a:avLst/>
          </a:prstGeom>
          <a:noFill/>
        </p:spPr>
        <p:txBody>
          <a:bodyPr wrap="none" rtlCol="0">
            <a:spAutoFit/>
          </a:bodyPr>
          <a:lstStyle/>
          <a:p>
            <a:r>
              <a:rPr lang="en-US" sz="1600" dirty="0" smtClean="0"/>
              <a:t>Source: Dzone.com</a:t>
            </a:r>
            <a:endParaRPr lang="en-US" sz="1600" dirty="0"/>
          </a:p>
        </p:txBody>
      </p:sp>
    </p:spTree>
    <p:extLst>
      <p:ext uri="{BB962C8B-B14F-4D97-AF65-F5344CB8AC3E}">
        <p14:creationId xmlns:p14="http://schemas.microsoft.com/office/powerpoint/2010/main" val="1790856414"/>
      </p:ext>
    </p:extLst>
  </p:cSld>
  <p:clrMapOvr>
    <a:masterClrMapping/>
  </p:clrMapOvr>
  <p:transition spd="slow" advTm="42474">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Me</a:t>
            </a:r>
            <a:endParaRPr lang="en-US" dirty="0"/>
          </a:p>
        </p:txBody>
      </p:sp>
      <p:sp>
        <p:nvSpPr>
          <p:cNvPr id="3" name="Content Placeholder 2"/>
          <p:cNvSpPr>
            <a:spLocks noGrp="1"/>
          </p:cNvSpPr>
          <p:nvPr>
            <p:ph idx="1"/>
          </p:nvPr>
        </p:nvSpPr>
        <p:spPr>
          <a:xfrm>
            <a:off x="2581275" y="1393506"/>
            <a:ext cx="6343650" cy="2783681"/>
          </a:xfrm>
        </p:spPr>
        <p:txBody>
          <a:bodyPr>
            <a:normAutofit fontScale="92500"/>
          </a:bodyPr>
          <a:lstStyle/>
          <a:p>
            <a:pPr marL="0" indent="0">
              <a:buNone/>
            </a:pPr>
            <a:r>
              <a:rPr lang="en-GB" dirty="0" smtClean="0"/>
              <a:t>Andy Dang</a:t>
            </a:r>
          </a:p>
          <a:p>
            <a:pPr marL="0" indent="0">
              <a:buNone/>
            </a:pPr>
            <a:r>
              <a:rPr lang="en-GB" dirty="0" smtClean="0"/>
              <a:t>Software Development Engineer</a:t>
            </a:r>
          </a:p>
          <a:p>
            <a:pPr marL="0" indent="0">
              <a:buNone/>
            </a:pPr>
            <a:r>
              <a:rPr lang="en-GB" dirty="0" smtClean="0"/>
              <a:t>Amazon Development Centre Scotland</a:t>
            </a:r>
          </a:p>
          <a:p>
            <a:pPr marL="0" indent="0">
              <a:buNone/>
            </a:pPr>
            <a:endParaRPr lang="en-GB" dirty="0" smtClean="0"/>
          </a:p>
          <a:p>
            <a:pPr marL="0" indent="0">
              <a:buNone/>
            </a:pPr>
            <a:r>
              <a:rPr lang="en-GB" dirty="0" smtClean="0"/>
              <a:t>At Amazon </a:t>
            </a:r>
            <a:r>
              <a:rPr lang="en-GB" dirty="0"/>
              <a:t>since graduating in </a:t>
            </a:r>
            <a:r>
              <a:rPr lang="en-GB" dirty="0" smtClean="0"/>
              <a:t>2014</a:t>
            </a:r>
          </a:p>
        </p:txBody>
      </p:sp>
      <p:pic>
        <p:nvPicPr>
          <p:cNvPr id="1026" name="Picture 2" descr="Andy D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48" y="1786314"/>
            <a:ext cx="1079704" cy="14517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4476750"/>
            <a:ext cx="9143999" cy="666750"/>
            <a:chOff x="1" y="4476750"/>
            <a:chExt cx="9143999" cy="666750"/>
          </a:xfrm>
        </p:grpSpPr>
        <p:sp>
          <p:nvSpPr>
            <p:cNvPr id="4" name="Freeform 3"/>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460055514"/>
      </p:ext>
    </p:extLst>
  </p:cSld>
  <p:clrMapOvr>
    <a:masterClrMapping/>
  </p:clrMapOvr>
  <p:transition spd="slow" advTm="18690">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with Hadoop MapReduce</a:t>
            </a:r>
            <a:endParaRPr lang="en-US" dirty="0"/>
          </a:p>
        </p:txBody>
      </p:sp>
      <p:sp>
        <p:nvSpPr>
          <p:cNvPr id="4" name="Content Placeholder 3"/>
          <p:cNvSpPr>
            <a:spLocks noGrp="1"/>
          </p:cNvSpPr>
          <p:nvPr>
            <p:ph sz="half" idx="1"/>
          </p:nvPr>
        </p:nvSpPr>
        <p:spPr/>
        <p:txBody>
          <a:bodyPr/>
          <a:lstStyle/>
          <a:p>
            <a:pPr marL="0" indent="0">
              <a:buNone/>
            </a:pPr>
            <a:r>
              <a:rPr lang="en-US" b="1" dirty="0" smtClean="0"/>
              <a:t>Hadoop MapReduce</a:t>
            </a:r>
          </a:p>
          <a:p>
            <a:r>
              <a:rPr lang="en-US" dirty="0" smtClean="0"/>
              <a:t>One tasks per JVM</a:t>
            </a:r>
          </a:p>
          <a:p>
            <a:r>
              <a:rPr lang="en-US" dirty="0" smtClean="0"/>
              <a:t>Short-lived executors</a:t>
            </a:r>
          </a:p>
          <a:p>
            <a:pPr lvl="1"/>
            <a:r>
              <a:rPr lang="en-US" dirty="0" smtClean="0"/>
              <a:t>One large tasks/executor</a:t>
            </a:r>
            <a:endParaRPr lang="en-US" dirty="0"/>
          </a:p>
        </p:txBody>
      </p:sp>
      <p:sp>
        <p:nvSpPr>
          <p:cNvPr id="5" name="Content Placeholder 4"/>
          <p:cNvSpPr>
            <a:spLocks noGrp="1"/>
          </p:cNvSpPr>
          <p:nvPr>
            <p:ph sz="half" idx="2"/>
          </p:nvPr>
        </p:nvSpPr>
        <p:spPr/>
        <p:txBody>
          <a:bodyPr/>
          <a:lstStyle/>
          <a:p>
            <a:pPr marL="0" indent="0">
              <a:buNone/>
            </a:pPr>
            <a:r>
              <a:rPr lang="en-US" b="1" dirty="0" smtClean="0"/>
              <a:t>Spark</a:t>
            </a:r>
          </a:p>
          <a:p>
            <a:r>
              <a:rPr lang="en-US" dirty="0" smtClean="0"/>
              <a:t>Tasks run in one or more Threads, within a single JVM</a:t>
            </a:r>
          </a:p>
          <a:p>
            <a:r>
              <a:rPr lang="en-US" dirty="0" smtClean="0"/>
              <a:t>Long live executors</a:t>
            </a:r>
          </a:p>
          <a:p>
            <a:pPr lvl="1"/>
            <a:r>
              <a:rPr lang="en-US" dirty="0" smtClean="0"/>
              <a:t>Many small tasks</a:t>
            </a:r>
            <a:endParaRPr lang="en-US" dirty="0"/>
          </a:p>
        </p:txBody>
      </p:sp>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66370395"/>
      </p:ext>
    </p:extLst>
  </p:cSld>
  <p:clrMapOvr>
    <a:masterClrMapping/>
  </p:clrMapOvr>
  <p:transition spd="slow" advTm="56479">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Roboto Light"/>
                <a:ea typeface="Roboto Black" panose="02000000000000000000" pitchFamily="2" charset="0"/>
                <a:cs typeface="Roboto Light"/>
              </a:rPr>
              <a:t>Resilient Distributed Datasets</a:t>
            </a:r>
            <a:endParaRPr lang="en-US" sz="5400" dirty="0">
              <a:solidFill>
                <a:schemeClr val="bg1"/>
              </a:solidFill>
              <a:latin typeface="Roboto Light"/>
              <a:ea typeface="Roboto Black" panose="02000000000000000000" pitchFamily="2" charset="0"/>
              <a:cs typeface="Roboto Light"/>
            </a:endParaRPr>
          </a:p>
        </p:txBody>
      </p:sp>
    </p:spTree>
    <p:extLst>
      <p:ext uri="{BB962C8B-B14F-4D97-AF65-F5344CB8AC3E}">
        <p14:creationId xmlns:p14="http://schemas.microsoft.com/office/powerpoint/2010/main" val="276138922"/>
      </p:ext>
    </p:extLst>
  </p:cSld>
  <p:clrMapOvr>
    <a:masterClrMapping/>
  </p:clrMapOvr>
  <p:transition spd="slow" advTm="650">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 y="4476750"/>
            <a:ext cx="9143999" cy="666750"/>
            <a:chOff x="1" y="4476750"/>
            <a:chExt cx="9143999" cy="666750"/>
          </a:xfrm>
        </p:grpSpPr>
        <p:sp>
          <p:nvSpPr>
            <p:cNvPr id="51" name="Freeform 50"/>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52" name="Picture 51"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Resilient Distributed Datasets</a:t>
            </a:r>
            <a:endParaRPr lang="en-US" dirty="0"/>
          </a:p>
        </p:txBody>
      </p:sp>
      <p:sp>
        <p:nvSpPr>
          <p:cNvPr id="3" name="Content Placeholder 2"/>
          <p:cNvSpPr>
            <a:spLocks noGrp="1"/>
          </p:cNvSpPr>
          <p:nvPr>
            <p:ph idx="1"/>
          </p:nvPr>
        </p:nvSpPr>
        <p:spPr/>
        <p:txBody>
          <a:bodyPr>
            <a:normAutofit/>
          </a:bodyPr>
          <a:lstStyle/>
          <a:p>
            <a:r>
              <a:rPr lang="en-US" sz="2800" dirty="0" smtClean="0"/>
              <a:t>Resilient distributed datasets</a:t>
            </a:r>
            <a:endParaRPr lang="en-US" sz="2800" dirty="0"/>
          </a:p>
        </p:txBody>
      </p:sp>
      <p:grpSp>
        <p:nvGrpSpPr>
          <p:cNvPr id="9" name="Group 8"/>
          <p:cNvGrpSpPr/>
          <p:nvPr/>
        </p:nvGrpSpPr>
        <p:grpSpPr>
          <a:xfrm>
            <a:off x="1426464" y="2162556"/>
            <a:ext cx="1901952" cy="2194560"/>
            <a:chOff x="1316736" y="2130552"/>
            <a:chExt cx="1901952" cy="2194560"/>
          </a:xfrm>
        </p:grpSpPr>
        <p:sp>
          <p:nvSpPr>
            <p:cNvPr id="4" name="Rectangle 3"/>
            <p:cNvSpPr/>
            <p:nvPr/>
          </p:nvSpPr>
          <p:spPr>
            <a:xfrm>
              <a:off x="1316736" y="2130552"/>
              <a:ext cx="1901952" cy="21945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316736" y="2130552"/>
              <a:ext cx="1901952" cy="585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RDD</a:t>
              </a:r>
              <a:endParaRPr lang="en-US" dirty="0"/>
            </a:p>
          </p:txBody>
        </p:sp>
        <p:sp>
          <p:nvSpPr>
            <p:cNvPr id="6" name="Rectangle 5"/>
            <p:cNvSpPr/>
            <p:nvPr/>
          </p:nvSpPr>
          <p:spPr>
            <a:xfrm>
              <a:off x="1316736" y="2715768"/>
              <a:ext cx="1901952" cy="521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 3, 7}</a:t>
              </a:r>
              <a:endParaRPr lang="en-US" dirty="0"/>
            </a:p>
          </p:txBody>
        </p:sp>
        <p:sp>
          <p:nvSpPr>
            <p:cNvPr id="7" name="Rectangle 6"/>
            <p:cNvSpPr/>
            <p:nvPr/>
          </p:nvSpPr>
          <p:spPr>
            <a:xfrm>
              <a:off x="1316736" y="3259836"/>
              <a:ext cx="1901952" cy="521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{2, 6, 9, 10}</a:t>
              </a:r>
              <a:endParaRPr lang="en-US" dirty="0"/>
            </a:p>
          </p:txBody>
        </p:sp>
        <p:sp>
          <p:nvSpPr>
            <p:cNvPr id="8" name="Rectangle 7"/>
            <p:cNvSpPr/>
            <p:nvPr/>
          </p:nvSpPr>
          <p:spPr>
            <a:xfrm>
              <a:off x="1316736" y="3803904"/>
              <a:ext cx="1901952" cy="521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{4, 5, 8}</a:t>
              </a:r>
              <a:endParaRPr lang="en-US" dirty="0"/>
            </a:p>
          </p:txBody>
        </p:sp>
      </p:grpSp>
      <p:grpSp>
        <p:nvGrpSpPr>
          <p:cNvPr id="22" name="Group 21"/>
          <p:cNvGrpSpPr/>
          <p:nvPr/>
        </p:nvGrpSpPr>
        <p:grpSpPr>
          <a:xfrm>
            <a:off x="4155747" y="1771615"/>
            <a:ext cx="1664208" cy="1185020"/>
            <a:chOff x="4041648" y="1956816"/>
            <a:chExt cx="2350008" cy="1673352"/>
          </a:xfrm>
        </p:grpSpPr>
        <p:sp>
          <p:nvSpPr>
            <p:cNvPr id="11" name="Rounded Rectangle 10"/>
            <p:cNvSpPr/>
            <p:nvPr/>
          </p:nvSpPr>
          <p:spPr>
            <a:xfrm>
              <a:off x="4041648" y="1956816"/>
              <a:ext cx="2350008" cy="1673352"/>
            </a:xfrm>
            <a:prstGeom prst="roundRect">
              <a:avLst>
                <a:gd name="adj" fmla="val 13452"/>
              </a:avLst>
            </a:prstGeom>
          </p:spPr>
          <p:style>
            <a:lnRef idx="2">
              <a:schemeClr val="dk1"/>
            </a:lnRef>
            <a:fillRef idx="1">
              <a:schemeClr val="lt1"/>
            </a:fillRef>
            <a:effectRef idx="0">
              <a:schemeClr val="dk1"/>
            </a:effectRef>
            <a:fontRef idx="minor">
              <a:schemeClr val="dk1"/>
            </a:fontRef>
          </p:style>
          <p:txBody>
            <a:bodyPr rtlCol="0" anchor="ctr"/>
            <a:lstStyle/>
            <a:p>
              <a:pPr lvl="0"/>
              <a:endParaRPr lang="en-US" sz="1200" dirty="0"/>
            </a:p>
          </p:txBody>
        </p:sp>
        <p:sp>
          <p:nvSpPr>
            <p:cNvPr id="12" name="Flowchart: Document 11"/>
            <p:cNvSpPr/>
            <p:nvPr/>
          </p:nvSpPr>
          <p:spPr>
            <a:xfrm>
              <a:off x="4142232" y="2162556"/>
              <a:ext cx="1124712" cy="6537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Memory</a:t>
              </a:r>
              <a:endParaRPr lang="en-US" sz="1200" dirty="0"/>
            </a:p>
          </p:txBody>
        </p:sp>
        <p:sp>
          <p:nvSpPr>
            <p:cNvPr id="13" name="Can 12"/>
            <p:cNvSpPr/>
            <p:nvPr/>
          </p:nvSpPr>
          <p:spPr>
            <a:xfrm>
              <a:off x="4142232" y="2897387"/>
              <a:ext cx="1124712" cy="655057"/>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Disk</a:t>
              </a:r>
              <a:endParaRPr lang="en-US" sz="1200" dirty="0"/>
            </a:p>
          </p:txBody>
        </p:sp>
        <p:sp>
          <p:nvSpPr>
            <p:cNvPr id="16" name="Shape 15"/>
            <p:cNvSpPr/>
            <p:nvPr/>
          </p:nvSpPr>
          <p:spPr>
            <a:xfrm>
              <a:off x="5367528" y="2590587"/>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18" name="Shape 17"/>
            <p:cNvSpPr/>
            <p:nvPr/>
          </p:nvSpPr>
          <p:spPr>
            <a:xfrm>
              <a:off x="5849962" y="2567727"/>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19" name="Shape 18"/>
            <p:cNvSpPr/>
            <p:nvPr/>
          </p:nvSpPr>
          <p:spPr>
            <a:xfrm>
              <a:off x="5849962" y="3098947"/>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20" name="Shape 19"/>
            <p:cNvSpPr/>
            <p:nvPr/>
          </p:nvSpPr>
          <p:spPr>
            <a:xfrm>
              <a:off x="5377770" y="3086098"/>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21" name="TextBox 20"/>
            <p:cNvSpPr txBox="1"/>
            <p:nvPr/>
          </p:nvSpPr>
          <p:spPr>
            <a:xfrm>
              <a:off x="5377770" y="2162556"/>
              <a:ext cx="923722" cy="369416"/>
            </a:xfrm>
            <a:prstGeom prst="rect">
              <a:avLst/>
            </a:prstGeom>
            <a:noFill/>
          </p:spPr>
          <p:txBody>
            <a:bodyPr wrap="square" rtlCol="0">
              <a:spAutoFit/>
            </a:bodyPr>
            <a:lstStyle/>
            <a:p>
              <a:r>
                <a:rPr lang="en-US" sz="1100" dirty="0" smtClean="0"/>
                <a:t>Cores</a:t>
              </a:r>
              <a:endParaRPr lang="en-US" sz="1100" dirty="0"/>
            </a:p>
          </p:txBody>
        </p:sp>
      </p:grpSp>
      <p:grpSp>
        <p:nvGrpSpPr>
          <p:cNvPr id="33" name="Group 32"/>
          <p:cNvGrpSpPr/>
          <p:nvPr/>
        </p:nvGrpSpPr>
        <p:grpSpPr>
          <a:xfrm>
            <a:off x="4155747" y="3166075"/>
            <a:ext cx="1664208" cy="1185020"/>
            <a:chOff x="4041648" y="1956816"/>
            <a:chExt cx="2350008" cy="1673352"/>
          </a:xfrm>
        </p:grpSpPr>
        <p:sp>
          <p:nvSpPr>
            <p:cNvPr id="34" name="Rounded Rectangle 33"/>
            <p:cNvSpPr/>
            <p:nvPr/>
          </p:nvSpPr>
          <p:spPr>
            <a:xfrm>
              <a:off x="4041648" y="1956816"/>
              <a:ext cx="2350008" cy="1673352"/>
            </a:xfrm>
            <a:prstGeom prst="roundRect">
              <a:avLst>
                <a:gd name="adj" fmla="val 12809"/>
              </a:avLst>
            </a:prstGeom>
          </p:spPr>
          <p:style>
            <a:lnRef idx="2">
              <a:schemeClr val="dk1"/>
            </a:lnRef>
            <a:fillRef idx="1">
              <a:schemeClr val="lt1"/>
            </a:fillRef>
            <a:effectRef idx="0">
              <a:schemeClr val="dk1"/>
            </a:effectRef>
            <a:fontRef idx="minor">
              <a:schemeClr val="dk1"/>
            </a:fontRef>
          </p:style>
          <p:txBody>
            <a:bodyPr rtlCol="0" anchor="ctr"/>
            <a:lstStyle/>
            <a:p>
              <a:pPr lvl="0"/>
              <a:endParaRPr lang="en-US" sz="1200" dirty="0"/>
            </a:p>
          </p:txBody>
        </p:sp>
        <p:sp>
          <p:nvSpPr>
            <p:cNvPr id="35" name="Flowchart: Document 34"/>
            <p:cNvSpPr/>
            <p:nvPr/>
          </p:nvSpPr>
          <p:spPr>
            <a:xfrm>
              <a:off x="4142232" y="2162556"/>
              <a:ext cx="1124712" cy="6537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Memory</a:t>
              </a:r>
              <a:endParaRPr lang="en-US" sz="1200" dirty="0"/>
            </a:p>
          </p:txBody>
        </p:sp>
        <p:sp>
          <p:nvSpPr>
            <p:cNvPr id="36" name="Can 35"/>
            <p:cNvSpPr/>
            <p:nvPr/>
          </p:nvSpPr>
          <p:spPr>
            <a:xfrm>
              <a:off x="4142232" y="2897387"/>
              <a:ext cx="1124712" cy="655057"/>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Disk</a:t>
              </a:r>
              <a:endParaRPr lang="en-US" sz="1200" dirty="0"/>
            </a:p>
          </p:txBody>
        </p:sp>
        <p:sp>
          <p:nvSpPr>
            <p:cNvPr id="37" name="Shape 36"/>
            <p:cNvSpPr/>
            <p:nvPr/>
          </p:nvSpPr>
          <p:spPr>
            <a:xfrm>
              <a:off x="5367528" y="2590587"/>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38" name="Shape 37"/>
            <p:cNvSpPr/>
            <p:nvPr/>
          </p:nvSpPr>
          <p:spPr>
            <a:xfrm>
              <a:off x="5849962" y="2567727"/>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39" name="Shape 38"/>
            <p:cNvSpPr/>
            <p:nvPr/>
          </p:nvSpPr>
          <p:spPr>
            <a:xfrm>
              <a:off x="5849962" y="3098947"/>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40" name="Shape 39"/>
            <p:cNvSpPr/>
            <p:nvPr/>
          </p:nvSpPr>
          <p:spPr>
            <a:xfrm>
              <a:off x="5377770" y="3086098"/>
              <a:ext cx="451529" cy="451529"/>
            </a:xfrm>
            <a:prstGeom prst="gear6">
              <a:avLst>
                <a:gd name="adj1" fmla="val 16688"/>
                <a:gd name="adj2" fmla="val 0"/>
              </a:avLst>
            </a:prstGeom>
          </p:spPr>
          <p:style>
            <a:lnRef idx="2">
              <a:schemeClr val="accent1"/>
            </a:lnRef>
            <a:fillRef idx="1">
              <a:schemeClr val="lt1"/>
            </a:fillRef>
            <a:effectRef idx="0">
              <a:schemeClr val="accent1"/>
            </a:effectRef>
            <a:fontRef idx="minor">
              <a:schemeClr val="dk1"/>
            </a:fontRef>
          </p:style>
          <p:txBody>
            <a:bodyPr/>
            <a:lstStyle/>
            <a:p>
              <a:endParaRPr lang="en-US" sz="900" dirty="0"/>
            </a:p>
          </p:txBody>
        </p:sp>
        <p:sp>
          <p:nvSpPr>
            <p:cNvPr id="41" name="TextBox 40"/>
            <p:cNvSpPr txBox="1"/>
            <p:nvPr/>
          </p:nvSpPr>
          <p:spPr>
            <a:xfrm>
              <a:off x="5377770" y="2162556"/>
              <a:ext cx="923722" cy="369416"/>
            </a:xfrm>
            <a:prstGeom prst="rect">
              <a:avLst/>
            </a:prstGeom>
            <a:noFill/>
          </p:spPr>
          <p:txBody>
            <a:bodyPr wrap="square" rtlCol="0">
              <a:spAutoFit/>
            </a:bodyPr>
            <a:lstStyle/>
            <a:p>
              <a:r>
                <a:rPr lang="en-US" sz="1100" dirty="0" smtClean="0"/>
                <a:t>Cores</a:t>
              </a:r>
              <a:endParaRPr lang="en-US" sz="1100" dirty="0"/>
            </a:p>
          </p:txBody>
        </p:sp>
      </p:grpSp>
      <p:cxnSp>
        <p:nvCxnSpPr>
          <p:cNvPr id="43" name="Straight Arrow Connector 42"/>
          <p:cNvCxnSpPr>
            <a:stCxn id="6" idx="3"/>
          </p:cNvCxnSpPr>
          <p:nvPr/>
        </p:nvCxnSpPr>
        <p:spPr>
          <a:xfrm flipV="1">
            <a:off x="3328416" y="2364125"/>
            <a:ext cx="827331" cy="6442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7" idx="3"/>
          </p:cNvCxnSpPr>
          <p:nvPr/>
        </p:nvCxnSpPr>
        <p:spPr>
          <a:xfrm>
            <a:off x="3328416" y="3552444"/>
            <a:ext cx="827331" cy="2061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3350302" y="4144954"/>
            <a:ext cx="812824" cy="7646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155747" y="4712345"/>
            <a:ext cx="401072"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521099804"/>
      </p:ext>
    </p:extLst>
  </p:cSld>
  <p:clrMapOvr>
    <a:masterClrMapping/>
  </p:clrMapOvr>
  <p:transition spd="slow" advTm="62164">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47675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RDD: The Lineage</a:t>
            </a:r>
            <a:endParaRPr lang="en-US" dirty="0"/>
          </a:p>
        </p:txBody>
      </p:sp>
      <p:sp>
        <p:nvSpPr>
          <p:cNvPr id="3" name="Content Placeholder 2"/>
          <p:cNvSpPr>
            <a:spLocks noGrp="1"/>
          </p:cNvSpPr>
          <p:nvPr>
            <p:ph idx="1"/>
          </p:nvPr>
        </p:nvSpPr>
        <p:spPr>
          <a:xfrm>
            <a:off x="457199" y="1133642"/>
            <a:ext cx="4087179" cy="3460981"/>
          </a:xfrm>
        </p:spPr>
        <p:txBody>
          <a:bodyPr>
            <a:normAutofit/>
          </a:bodyPr>
          <a:lstStyle/>
          <a:p>
            <a:r>
              <a:rPr lang="en-US" sz="2400" dirty="0" smtClean="0"/>
              <a:t>Downstream RDD just keeps reference (never copies) of its parent</a:t>
            </a:r>
          </a:p>
          <a:p>
            <a:r>
              <a:rPr lang="en-US" sz="2400" b="1" dirty="0" smtClean="0"/>
              <a:t>toDebugString()</a:t>
            </a:r>
            <a:r>
              <a:rPr lang="en-US" sz="2400" dirty="0" smtClean="0"/>
              <a:t> on word count RDD:</a:t>
            </a:r>
          </a:p>
          <a:p>
            <a:pPr marL="0" indent="0">
              <a:buNone/>
            </a:pPr>
            <a:endParaRPr lang="en-US" sz="2400" b="1" dirty="0"/>
          </a:p>
        </p:txBody>
      </p:sp>
      <p:pic>
        <p:nvPicPr>
          <p:cNvPr id="4" name="Picture 3" descr="spark_st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379" y="1406358"/>
            <a:ext cx="4496921" cy="3113890"/>
          </a:xfrm>
          <a:prstGeom prst="rect">
            <a:avLst/>
          </a:prstGeom>
        </p:spPr>
      </p:pic>
      <p:sp>
        <p:nvSpPr>
          <p:cNvPr id="8" name="Rectangle 1"/>
          <p:cNvSpPr>
            <a:spLocks noChangeArrowheads="1"/>
          </p:cNvSpPr>
          <p:nvPr/>
        </p:nvSpPr>
        <p:spPr bwMode="auto">
          <a:xfrm>
            <a:off x="626868" y="3273494"/>
            <a:ext cx="3917510" cy="969496"/>
          </a:xfrm>
          <a:prstGeom prst="rect">
            <a:avLst/>
          </a:prstGeom>
          <a:solidFill>
            <a:srgbClr val="EFF0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42729"/>
                </a:solidFill>
                <a:effectLst/>
                <a:latin typeface="Consolas" panose="020B0609020204030204" pitchFamily="49" charset="0"/>
              </a:rPr>
              <a:t>(2) ShuffledRDD[6] at reduceByKey at &lt;console&gt;:25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42729"/>
                </a:solidFill>
                <a:effectLst/>
                <a:latin typeface="Consolas" panose="020B0609020204030204" pitchFamily="49" charset="0"/>
              </a:rPr>
              <a:t> +-(2) MapPartitionsRDD[5] at map at &lt;console&gt;:24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solidFill>
                  <a:srgbClr val="242729"/>
                </a:solidFill>
                <a:latin typeface="Consolas" panose="020B0609020204030204" pitchFamily="49" charset="0"/>
              </a:rPr>
              <a:t> </a:t>
            </a:r>
            <a:r>
              <a:rPr kumimoji="0" lang="en-US" altLang="en-US" sz="900" b="0" i="0" u="none" strike="noStrike" cap="none" normalizeH="0" baseline="0" dirty="0" smtClean="0">
                <a:ln>
                  <a:noFill/>
                </a:ln>
                <a:solidFill>
                  <a:srgbClr val="242729"/>
                </a:solidFill>
                <a:effectLst/>
                <a:latin typeface="Consolas" panose="020B0609020204030204" pitchFamily="49" charset="0"/>
              </a:rPr>
              <a:t>| MapPartitionsRDD[4] at map at &lt;console&gt;:23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solidFill>
                  <a:srgbClr val="242729"/>
                </a:solidFill>
                <a:latin typeface="Consolas" panose="020B0609020204030204" pitchFamily="49" charset="0"/>
              </a:rPr>
              <a:t> </a:t>
            </a:r>
            <a:r>
              <a:rPr kumimoji="0" lang="en-US" altLang="en-US" sz="900" b="0" i="0" u="none" strike="noStrike" cap="none" normalizeH="0" baseline="0" dirty="0" smtClean="0">
                <a:ln>
                  <a:noFill/>
                </a:ln>
                <a:solidFill>
                  <a:srgbClr val="242729"/>
                </a:solidFill>
                <a:effectLst/>
                <a:latin typeface="Consolas" panose="020B0609020204030204" pitchFamily="49" charset="0"/>
              </a:rPr>
              <a:t>| log.txt MapPartitionsRDD[1] at textFile at &lt;console&gt;:21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smtClean="0">
                <a:solidFill>
                  <a:srgbClr val="242729"/>
                </a:solidFill>
                <a:latin typeface="Consolas" panose="020B0609020204030204" pitchFamily="49" charset="0"/>
              </a:rPr>
              <a:t> </a:t>
            </a:r>
            <a:r>
              <a:rPr kumimoji="0" lang="en-US" altLang="en-US" sz="900" b="0" i="0" u="none" strike="noStrike" cap="none" normalizeH="0" baseline="0" dirty="0" smtClean="0">
                <a:ln>
                  <a:noFill/>
                </a:ln>
                <a:solidFill>
                  <a:srgbClr val="242729"/>
                </a:solidFill>
                <a:effectLst/>
                <a:latin typeface="Consolas" panose="020B0609020204030204" pitchFamily="49" charset="0"/>
              </a:rPr>
              <a:t>| log.txt HadoopRDD[0] at textFile at &lt;console&gt;:21 [] </a:t>
            </a:r>
            <a:r>
              <a:rPr kumimoji="0" lang="en-US" altLang="en-US" sz="400" b="0" i="0" u="none" strike="noStrike" cap="none" normalizeH="0" baseline="0" dirty="0" smtClean="0">
                <a:ln>
                  <a:noFill/>
                </a:ln>
                <a:solidFill>
                  <a:schemeClr val="tx1"/>
                </a:solidFill>
                <a:effectLst/>
              </a:rPr>
              <a:t/>
            </a:r>
            <a:br>
              <a:rPr kumimoji="0" lang="en-US" altLang="en-US" sz="4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6202258"/>
      </p:ext>
    </p:extLst>
  </p:cSld>
  <p:clrMapOvr>
    <a:masterClrMapping/>
  </p:clrMapOvr>
  <p:transition spd="slow" advTm="69953">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 Dependencies</a:t>
            </a:r>
            <a:endParaRPr lang="en-US" dirty="0"/>
          </a:p>
        </p:txBody>
      </p:sp>
      <p:sp>
        <p:nvSpPr>
          <p:cNvPr id="3" name="Content Placeholder 2"/>
          <p:cNvSpPr>
            <a:spLocks noGrp="1"/>
          </p:cNvSpPr>
          <p:nvPr>
            <p:ph idx="1"/>
          </p:nvPr>
        </p:nvSpPr>
        <p:spPr>
          <a:xfrm>
            <a:off x="457200" y="1200151"/>
            <a:ext cx="3029284" cy="3394472"/>
          </a:xfrm>
        </p:spPr>
        <p:txBody>
          <a:bodyPr>
            <a:noAutofit/>
          </a:bodyPr>
          <a:lstStyle/>
          <a:p>
            <a:r>
              <a:rPr lang="en-US" sz="2000" dirty="0" smtClean="0"/>
              <a:t>Narrow dependencies:</a:t>
            </a:r>
          </a:p>
          <a:p>
            <a:pPr lvl="1"/>
            <a:r>
              <a:rPr lang="en-US" sz="1800" dirty="0" smtClean="0"/>
              <a:t>Pipelined execution</a:t>
            </a:r>
          </a:p>
          <a:p>
            <a:pPr lvl="1"/>
            <a:r>
              <a:rPr lang="en-US" sz="1800" dirty="0" smtClean="0"/>
              <a:t>Efficient recovery</a:t>
            </a:r>
          </a:p>
          <a:p>
            <a:pPr lvl="1"/>
            <a:r>
              <a:rPr lang="en-US" sz="1800" dirty="0" smtClean="0"/>
              <a:t>No shuffling</a:t>
            </a:r>
          </a:p>
          <a:p>
            <a:r>
              <a:rPr lang="en-US" sz="2000" dirty="0" smtClean="0"/>
              <a:t>Wide dependencies:</a:t>
            </a:r>
          </a:p>
          <a:p>
            <a:pPr lvl="1"/>
            <a:r>
              <a:rPr lang="en-US" sz="1800" dirty="0" smtClean="0"/>
              <a:t>Requires shuffling, unless parents are </a:t>
            </a:r>
            <a:r>
              <a:rPr lang="en-US" sz="1800" b="1" dirty="0" smtClean="0"/>
              <a:t>hash-partitioned</a:t>
            </a:r>
            <a:endParaRPr lang="en-US" sz="1800" dirty="0" smtClean="0"/>
          </a:p>
          <a:p>
            <a:pPr lvl="1"/>
            <a:r>
              <a:rPr lang="en-US" sz="1800" dirty="0" smtClean="0"/>
              <a:t>Expensive to recover </a:t>
            </a:r>
            <a:endParaRPr lang="en-US" sz="1800" dirty="0"/>
          </a:p>
        </p:txBody>
      </p:sp>
      <p:pic>
        <p:nvPicPr>
          <p:cNvPr id="1026" name="Picture 2" descr="spark-rdd-dependencies.png"/>
          <p:cNvPicPr>
            <a:picLocks noChangeAspect="1" noChangeArrowheads="1"/>
          </p:cNvPicPr>
          <p:nvPr/>
        </p:nvPicPr>
        <p:blipFill rotWithShape="1">
          <a:blip r:embed="rId3">
            <a:extLst>
              <a:ext uri="{28A0092B-C50C-407E-A947-70E740481C1C}">
                <a14:useLocalDpi xmlns:a14="http://schemas.microsoft.com/office/drawing/2010/main" val="0"/>
              </a:ext>
            </a:extLst>
          </a:blip>
          <a:srcRect b="18143"/>
          <a:stretch/>
        </p:blipFill>
        <p:spPr bwMode="auto">
          <a:xfrm>
            <a:off x="3407708" y="1177873"/>
            <a:ext cx="5279092" cy="34390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447675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690234508"/>
      </p:ext>
    </p:extLst>
  </p:cSld>
  <p:clrMapOvr>
    <a:masterClrMapping/>
  </p:clrMapOvr>
  <p:transition spd="slow" advTm="5939">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47675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Dependency Types: </a:t>
            </a:r>
            <a:r>
              <a:rPr lang="en-GB" dirty="0" smtClean="0"/>
              <a:t>Optimisations</a:t>
            </a:r>
            <a:endParaRPr lang="en-GB" dirty="0"/>
          </a:p>
        </p:txBody>
      </p:sp>
      <p:sp>
        <p:nvSpPr>
          <p:cNvPr id="3" name="Content Placeholder 2"/>
          <p:cNvSpPr>
            <a:spLocks noGrp="1"/>
          </p:cNvSpPr>
          <p:nvPr>
            <p:ph idx="1"/>
          </p:nvPr>
        </p:nvSpPr>
        <p:spPr>
          <a:xfrm>
            <a:off x="457199" y="1133642"/>
            <a:ext cx="8321041" cy="3460981"/>
          </a:xfrm>
        </p:spPr>
        <p:txBody>
          <a:bodyPr>
            <a:normAutofit/>
          </a:bodyPr>
          <a:lstStyle/>
          <a:p>
            <a:r>
              <a:rPr lang="en-US" sz="2000" dirty="0" smtClean="0"/>
              <a:t>Lazy evaluation:</a:t>
            </a:r>
          </a:p>
          <a:p>
            <a:pPr lvl="1"/>
            <a:r>
              <a:rPr lang="en-US" sz="1800" dirty="0" smtClean="0"/>
              <a:t>DAG scheduler optimizes </a:t>
            </a:r>
            <a:r>
              <a:rPr lang="en-US" sz="1800" b="1" dirty="0" smtClean="0"/>
              <a:t>Stages</a:t>
            </a:r>
            <a:r>
              <a:rPr lang="en-US" sz="1800" dirty="0" smtClean="0"/>
              <a:t> and </a:t>
            </a:r>
            <a:r>
              <a:rPr lang="en-US" sz="1800" b="1" dirty="0" smtClean="0"/>
              <a:t>Tasks</a:t>
            </a:r>
            <a:r>
              <a:rPr lang="en-US" sz="1800" dirty="0" smtClean="0"/>
              <a:t> before submitting them to the Task Scheduler</a:t>
            </a:r>
          </a:p>
          <a:p>
            <a:pPr lvl="1"/>
            <a:r>
              <a:rPr lang="en-US" sz="1800" b="1" dirty="0" smtClean="0"/>
              <a:t>Pipelining</a:t>
            </a:r>
            <a:r>
              <a:rPr lang="en-US" sz="1800" dirty="0" smtClean="0"/>
              <a:t> narrow dependencies</a:t>
            </a:r>
          </a:p>
          <a:p>
            <a:pPr lvl="1"/>
            <a:r>
              <a:rPr lang="en-US" sz="1800" b="1" dirty="0" smtClean="0"/>
              <a:t>Join plan selection </a:t>
            </a:r>
            <a:r>
              <a:rPr lang="en-US" sz="1800" dirty="0" smtClean="0"/>
              <a:t>based on partitioning</a:t>
            </a:r>
          </a:p>
          <a:p>
            <a:pPr lvl="1"/>
            <a:r>
              <a:rPr lang="en-US" sz="1800" b="1" dirty="0" smtClean="0"/>
              <a:t>Cache reuse</a:t>
            </a:r>
            <a:endParaRPr lang="en-US" sz="1800" b="1" dirty="0"/>
          </a:p>
        </p:txBody>
      </p:sp>
      <p:pic>
        <p:nvPicPr>
          <p:cNvPr id="4" name="Picture 3" descr="spark_st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281" y="1790936"/>
            <a:ext cx="3753020" cy="2598776"/>
          </a:xfrm>
          <a:prstGeom prst="rect">
            <a:avLst/>
          </a:prstGeom>
        </p:spPr>
      </p:pic>
    </p:spTree>
    <p:extLst>
      <p:ext uri="{BB962C8B-B14F-4D97-AF65-F5344CB8AC3E}">
        <p14:creationId xmlns:p14="http://schemas.microsoft.com/office/powerpoint/2010/main" val="3968637020"/>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 y="4476750"/>
            <a:ext cx="9143999" cy="666750"/>
            <a:chOff x="1" y="4476750"/>
            <a:chExt cx="9143999" cy="666750"/>
          </a:xfrm>
        </p:grpSpPr>
        <p:sp>
          <p:nvSpPr>
            <p:cNvPr id="30" name="Freeform 29"/>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31" name="Picture 30"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normAutofit/>
          </a:bodyPr>
          <a:lstStyle/>
          <a:p>
            <a:r>
              <a:rPr lang="en-US" dirty="0" smtClean="0"/>
              <a:t>RDDs: Transformations</a:t>
            </a:r>
            <a:endParaRPr lang="en-US" dirty="0"/>
          </a:p>
        </p:txBody>
      </p:sp>
      <p:grpSp>
        <p:nvGrpSpPr>
          <p:cNvPr id="10" name="Group 9"/>
          <p:cNvGrpSpPr/>
          <p:nvPr/>
        </p:nvGrpSpPr>
        <p:grpSpPr>
          <a:xfrm>
            <a:off x="377094" y="1328431"/>
            <a:ext cx="1843797" cy="2386251"/>
            <a:chOff x="566928" y="1518144"/>
            <a:chExt cx="2404872" cy="2944128"/>
          </a:xfrm>
        </p:grpSpPr>
        <p:sp>
          <p:nvSpPr>
            <p:cNvPr id="4" name="Rounded Rectangle 3"/>
            <p:cNvSpPr/>
            <p:nvPr/>
          </p:nvSpPr>
          <p:spPr>
            <a:xfrm>
              <a:off x="566928" y="1874520"/>
              <a:ext cx="2404872" cy="2587752"/>
            </a:xfrm>
            <a:prstGeom prst="roundRect">
              <a:avLst>
                <a:gd name="adj" fmla="val 129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5" name="Rounded Rectangle 4"/>
            <p:cNvSpPr/>
            <p:nvPr/>
          </p:nvSpPr>
          <p:spPr>
            <a:xfrm>
              <a:off x="786384" y="2139696"/>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Hello world</a:t>
              </a:r>
              <a:endParaRPr lang="en-US" dirty="0"/>
            </a:p>
          </p:txBody>
        </p:sp>
        <p:sp>
          <p:nvSpPr>
            <p:cNvPr id="6" name="Rounded Rectangle 5"/>
            <p:cNvSpPr/>
            <p:nvPr/>
          </p:nvSpPr>
          <p:spPr>
            <a:xfrm>
              <a:off x="786384" y="282320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Welcome to</a:t>
              </a:r>
              <a:endParaRPr lang="en-US" dirty="0"/>
            </a:p>
          </p:txBody>
        </p:sp>
        <p:sp>
          <p:nvSpPr>
            <p:cNvPr id="7" name="Rounded Rectangle 6"/>
            <p:cNvSpPr/>
            <p:nvPr/>
          </p:nvSpPr>
          <p:spPr>
            <a:xfrm>
              <a:off x="786384" y="343549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Spark</a:t>
              </a:r>
              <a:endParaRPr lang="en-US" dirty="0"/>
            </a:p>
          </p:txBody>
        </p:sp>
        <p:sp>
          <p:nvSpPr>
            <p:cNvPr id="8" name="TextBox 7"/>
            <p:cNvSpPr txBox="1"/>
            <p:nvPr/>
          </p:nvSpPr>
          <p:spPr>
            <a:xfrm>
              <a:off x="1039643" y="1518144"/>
              <a:ext cx="1355259" cy="379732"/>
            </a:xfrm>
            <a:prstGeom prst="rect">
              <a:avLst/>
            </a:prstGeom>
            <a:noFill/>
          </p:spPr>
          <p:txBody>
            <a:bodyPr wrap="none" rtlCol="0">
              <a:spAutoFit/>
            </a:bodyPr>
            <a:lstStyle/>
            <a:p>
              <a:r>
                <a:rPr lang="en-US" sz="1400" dirty="0" smtClean="0"/>
                <a:t>RDD[String]</a:t>
              </a:r>
              <a:endParaRPr lang="en-US" sz="1400" dirty="0"/>
            </a:p>
          </p:txBody>
        </p:sp>
        <p:sp>
          <p:nvSpPr>
            <p:cNvPr id="9" name="TextBox 8"/>
            <p:cNvSpPr txBox="1"/>
            <p:nvPr/>
          </p:nvSpPr>
          <p:spPr>
            <a:xfrm>
              <a:off x="1597681" y="4047909"/>
              <a:ext cx="343364" cy="369332"/>
            </a:xfrm>
            <a:prstGeom prst="rect">
              <a:avLst/>
            </a:prstGeom>
            <a:noFill/>
          </p:spPr>
          <p:txBody>
            <a:bodyPr wrap="none" rtlCol="0">
              <a:spAutoFit/>
            </a:bodyPr>
            <a:lstStyle/>
            <a:p>
              <a:r>
                <a:rPr lang="en-US" dirty="0" smtClean="0"/>
                <a:t>…</a:t>
              </a:r>
              <a:endParaRPr lang="en-US" dirty="0"/>
            </a:p>
          </p:txBody>
        </p:sp>
      </p:grpSp>
      <p:grpSp>
        <p:nvGrpSpPr>
          <p:cNvPr id="11" name="Group 10"/>
          <p:cNvGrpSpPr/>
          <p:nvPr/>
        </p:nvGrpSpPr>
        <p:grpSpPr>
          <a:xfrm>
            <a:off x="2613396" y="920908"/>
            <a:ext cx="1843797" cy="2771793"/>
            <a:chOff x="566928" y="1572123"/>
            <a:chExt cx="2404872" cy="2890149"/>
          </a:xfrm>
        </p:grpSpPr>
        <p:sp>
          <p:nvSpPr>
            <p:cNvPr id="12" name="Rounded Rectangle 11"/>
            <p:cNvSpPr/>
            <p:nvPr/>
          </p:nvSpPr>
          <p:spPr>
            <a:xfrm>
              <a:off x="566928" y="1874520"/>
              <a:ext cx="2404872" cy="2587752"/>
            </a:xfrm>
            <a:prstGeom prst="roundRect">
              <a:avLst>
                <a:gd name="adj" fmla="val 129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13" name="Rounded Rectangle 12"/>
            <p:cNvSpPr/>
            <p:nvPr/>
          </p:nvSpPr>
          <p:spPr>
            <a:xfrm>
              <a:off x="786384" y="2139696"/>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Hello</a:t>
              </a:r>
              <a:endParaRPr lang="en-US" dirty="0"/>
            </a:p>
          </p:txBody>
        </p:sp>
        <p:sp>
          <p:nvSpPr>
            <p:cNvPr id="14" name="Rounded Rectangle 13"/>
            <p:cNvSpPr/>
            <p:nvPr/>
          </p:nvSpPr>
          <p:spPr>
            <a:xfrm>
              <a:off x="786384" y="282320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word</a:t>
              </a:r>
              <a:endParaRPr lang="en-US" dirty="0"/>
            </a:p>
          </p:txBody>
        </p:sp>
        <p:sp>
          <p:nvSpPr>
            <p:cNvPr id="15" name="Rounded Rectangle 14"/>
            <p:cNvSpPr/>
            <p:nvPr/>
          </p:nvSpPr>
          <p:spPr>
            <a:xfrm>
              <a:off x="786384" y="343549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Welcome</a:t>
              </a:r>
              <a:endParaRPr lang="en-US" dirty="0"/>
            </a:p>
          </p:txBody>
        </p:sp>
        <p:sp>
          <p:nvSpPr>
            <p:cNvPr id="16" name="TextBox 15"/>
            <p:cNvSpPr txBox="1"/>
            <p:nvPr/>
          </p:nvSpPr>
          <p:spPr>
            <a:xfrm>
              <a:off x="1069389" y="1572123"/>
              <a:ext cx="1355259" cy="320919"/>
            </a:xfrm>
            <a:prstGeom prst="rect">
              <a:avLst/>
            </a:prstGeom>
            <a:noFill/>
          </p:spPr>
          <p:txBody>
            <a:bodyPr wrap="none" rtlCol="0">
              <a:spAutoFit/>
            </a:bodyPr>
            <a:lstStyle/>
            <a:p>
              <a:r>
                <a:rPr lang="en-US" sz="1400" dirty="0" smtClean="0"/>
                <a:t>RDD[String]</a:t>
              </a:r>
              <a:endParaRPr lang="en-US" sz="1400" dirty="0"/>
            </a:p>
          </p:txBody>
        </p:sp>
        <p:sp>
          <p:nvSpPr>
            <p:cNvPr id="17" name="TextBox 16"/>
            <p:cNvSpPr txBox="1"/>
            <p:nvPr/>
          </p:nvSpPr>
          <p:spPr>
            <a:xfrm>
              <a:off x="1597681" y="4047909"/>
              <a:ext cx="343364" cy="369332"/>
            </a:xfrm>
            <a:prstGeom prst="rect">
              <a:avLst/>
            </a:prstGeom>
            <a:noFill/>
          </p:spPr>
          <p:txBody>
            <a:bodyPr wrap="none" rtlCol="0">
              <a:spAutoFit/>
            </a:bodyPr>
            <a:lstStyle/>
            <a:p>
              <a:r>
                <a:rPr lang="en-US" dirty="0" smtClean="0"/>
                <a:t>…</a:t>
              </a:r>
              <a:endParaRPr lang="en-US" dirty="0"/>
            </a:p>
          </p:txBody>
        </p:sp>
      </p:grpSp>
      <p:sp>
        <p:nvSpPr>
          <p:cNvPr id="18" name="TextBox 17"/>
          <p:cNvSpPr txBox="1"/>
          <p:nvPr/>
        </p:nvSpPr>
        <p:spPr>
          <a:xfrm>
            <a:off x="1778588" y="3736984"/>
            <a:ext cx="1061124" cy="307777"/>
          </a:xfrm>
          <a:prstGeom prst="rect">
            <a:avLst/>
          </a:prstGeom>
          <a:noFill/>
        </p:spPr>
        <p:txBody>
          <a:bodyPr wrap="none" rtlCol="0">
            <a:spAutoFit/>
          </a:bodyPr>
          <a:lstStyle/>
          <a:p>
            <a:r>
              <a:rPr lang="en-US" sz="1400" b="1" dirty="0" smtClean="0"/>
              <a:t>.flatMap(…)</a:t>
            </a:r>
            <a:endParaRPr lang="en-US" sz="1400" b="1" dirty="0"/>
          </a:p>
        </p:txBody>
      </p:sp>
      <p:grpSp>
        <p:nvGrpSpPr>
          <p:cNvPr id="20" name="Group 19"/>
          <p:cNvGrpSpPr/>
          <p:nvPr/>
        </p:nvGrpSpPr>
        <p:grpSpPr>
          <a:xfrm>
            <a:off x="4849698" y="902879"/>
            <a:ext cx="1843796" cy="2765114"/>
            <a:chOff x="566928" y="1579087"/>
            <a:chExt cx="2404872" cy="2883185"/>
          </a:xfrm>
        </p:grpSpPr>
        <p:sp>
          <p:nvSpPr>
            <p:cNvPr id="21" name="Rounded Rectangle 20"/>
            <p:cNvSpPr/>
            <p:nvPr/>
          </p:nvSpPr>
          <p:spPr>
            <a:xfrm>
              <a:off x="566928" y="1874520"/>
              <a:ext cx="2404872" cy="2587752"/>
            </a:xfrm>
            <a:prstGeom prst="roundRect">
              <a:avLst>
                <a:gd name="adj" fmla="val 129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22" name="Rounded Rectangle 21"/>
            <p:cNvSpPr/>
            <p:nvPr/>
          </p:nvSpPr>
          <p:spPr>
            <a:xfrm>
              <a:off x="786384" y="2139696"/>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&lt;Hello, 1L&gt;</a:t>
              </a:r>
              <a:endParaRPr lang="en-US" dirty="0"/>
            </a:p>
          </p:txBody>
        </p:sp>
        <p:sp>
          <p:nvSpPr>
            <p:cNvPr id="23" name="Rounded Rectangle 22"/>
            <p:cNvSpPr/>
            <p:nvPr/>
          </p:nvSpPr>
          <p:spPr>
            <a:xfrm>
              <a:off x="786384" y="282320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&lt;word, 1L&gt;</a:t>
              </a:r>
              <a:endParaRPr lang="en-US" dirty="0"/>
            </a:p>
          </p:txBody>
        </p:sp>
        <p:sp>
          <p:nvSpPr>
            <p:cNvPr id="24" name="Rounded Rectangle 23"/>
            <p:cNvSpPr/>
            <p:nvPr/>
          </p:nvSpPr>
          <p:spPr>
            <a:xfrm>
              <a:off x="786384" y="343549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&lt;Welcome, 1L&gt;</a:t>
              </a:r>
              <a:endParaRPr lang="en-US" sz="1600" dirty="0"/>
            </a:p>
          </p:txBody>
        </p:sp>
        <p:sp>
          <p:nvSpPr>
            <p:cNvPr id="25" name="TextBox 24"/>
            <p:cNvSpPr txBox="1"/>
            <p:nvPr/>
          </p:nvSpPr>
          <p:spPr>
            <a:xfrm>
              <a:off x="786384" y="1579087"/>
              <a:ext cx="1924461" cy="320919"/>
            </a:xfrm>
            <a:prstGeom prst="rect">
              <a:avLst/>
            </a:prstGeom>
            <a:noFill/>
          </p:spPr>
          <p:txBody>
            <a:bodyPr wrap="none" rtlCol="0">
              <a:spAutoFit/>
            </a:bodyPr>
            <a:lstStyle/>
            <a:p>
              <a:r>
                <a:rPr lang="en-US" sz="1400" dirty="0" smtClean="0"/>
                <a:t>RDD[String, Long]</a:t>
              </a:r>
              <a:endParaRPr lang="en-US" sz="1400" dirty="0"/>
            </a:p>
          </p:txBody>
        </p:sp>
        <p:sp>
          <p:nvSpPr>
            <p:cNvPr id="26" name="TextBox 25"/>
            <p:cNvSpPr txBox="1"/>
            <p:nvPr/>
          </p:nvSpPr>
          <p:spPr>
            <a:xfrm>
              <a:off x="1597681" y="4047909"/>
              <a:ext cx="343364" cy="369332"/>
            </a:xfrm>
            <a:prstGeom prst="rect">
              <a:avLst/>
            </a:prstGeom>
            <a:noFill/>
          </p:spPr>
          <p:txBody>
            <a:bodyPr wrap="none" rtlCol="0">
              <a:spAutoFit/>
            </a:bodyPr>
            <a:lstStyle/>
            <a:p>
              <a:r>
                <a:rPr lang="en-US" dirty="0" smtClean="0"/>
                <a:t>…</a:t>
              </a:r>
              <a:endParaRPr lang="en-US" dirty="0"/>
            </a:p>
          </p:txBody>
        </p:sp>
      </p:grpSp>
      <p:sp>
        <p:nvSpPr>
          <p:cNvPr id="27" name="TextBox 26"/>
          <p:cNvSpPr txBox="1"/>
          <p:nvPr/>
        </p:nvSpPr>
        <p:spPr>
          <a:xfrm>
            <a:off x="4123049" y="3717939"/>
            <a:ext cx="1262077" cy="307777"/>
          </a:xfrm>
          <a:prstGeom prst="rect">
            <a:avLst/>
          </a:prstGeom>
          <a:noFill/>
        </p:spPr>
        <p:txBody>
          <a:bodyPr wrap="none" rtlCol="0">
            <a:spAutoFit/>
          </a:bodyPr>
          <a:lstStyle/>
          <a:p>
            <a:r>
              <a:rPr lang="en-US" sz="1400" b="1" dirty="0" smtClean="0"/>
              <a:t>.mapToPair(…)</a:t>
            </a:r>
            <a:endParaRPr lang="en-US" sz="1400" b="1" dirty="0"/>
          </a:p>
        </p:txBody>
      </p:sp>
      <p:sp>
        <p:nvSpPr>
          <p:cNvPr id="28" name="TextBox 27"/>
          <p:cNvSpPr txBox="1"/>
          <p:nvPr/>
        </p:nvSpPr>
        <p:spPr>
          <a:xfrm>
            <a:off x="545349" y="4047833"/>
            <a:ext cx="7788424" cy="646331"/>
          </a:xfrm>
          <a:prstGeom prst="rect">
            <a:avLst/>
          </a:prstGeom>
          <a:noFill/>
        </p:spPr>
        <p:txBody>
          <a:bodyPr wrap="square" rtlCol="0">
            <a:spAutoFit/>
          </a:bodyPr>
          <a:lstStyle/>
          <a:p>
            <a:r>
              <a:rPr lang="en-US" b="1" dirty="0" smtClean="0"/>
              <a:t>Transformations</a:t>
            </a:r>
            <a:r>
              <a:rPr lang="en-US" dirty="0" smtClean="0"/>
              <a:t> represent the logic applied on the data. The actual execution doesn’t happen until you perform an </a:t>
            </a:r>
            <a:r>
              <a:rPr lang="en-US" b="1" dirty="0" smtClean="0"/>
              <a:t>Action</a:t>
            </a:r>
            <a:r>
              <a:rPr lang="en-US" dirty="0" smtClean="0"/>
              <a:t>.</a:t>
            </a:r>
            <a:endParaRPr lang="en-US" b="1" dirty="0"/>
          </a:p>
        </p:txBody>
      </p:sp>
      <p:grpSp>
        <p:nvGrpSpPr>
          <p:cNvPr id="32" name="Group 31"/>
          <p:cNvGrpSpPr/>
          <p:nvPr/>
        </p:nvGrpSpPr>
        <p:grpSpPr>
          <a:xfrm>
            <a:off x="6963369" y="868471"/>
            <a:ext cx="1843796" cy="2767192"/>
            <a:chOff x="566928" y="1576920"/>
            <a:chExt cx="2404872" cy="2885352"/>
          </a:xfrm>
        </p:grpSpPr>
        <p:sp>
          <p:nvSpPr>
            <p:cNvPr id="33" name="Rounded Rectangle 32"/>
            <p:cNvSpPr/>
            <p:nvPr/>
          </p:nvSpPr>
          <p:spPr>
            <a:xfrm>
              <a:off x="566928" y="1874520"/>
              <a:ext cx="2404872" cy="2587752"/>
            </a:xfrm>
            <a:prstGeom prst="roundRect">
              <a:avLst>
                <a:gd name="adj" fmla="val 1290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t>
              </a:r>
              <a:endParaRPr lang="en-US" dirty="0"/>
            </a:p>
          </p:txBody>
        </p:sp>
        <p:sp>
          <p:nvSpPr>
            <p:cNvPr id="34" name="Rounded Rectangle 33"/>
            <p:cNvSpPr/>
            <p:nvPr/>
          </p:nvSpPr>
          <p:spPr>
            <a:xfrm>
              <a:off x="786384" y="2139696"/>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&lt;Hello, 20L&gt;</a:t>
              </a:r>
              <a:endParaRPr lang="en-US" dirty="0"/>
            </a:p>
          </p:txBody>
        </p:sp>
        <p:sp>
          <p:nvSpPr>
            <p:cNvPr id="35" name="Rounded Rectangle 34"/>
            <p:cNvSpPr/>
            <p:nvPr/>
          </p:nvSpPr>
          <p:spPr>
            <a:xfrm>
              <a:off x="786384" y="282320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&lt;word, 10L&gt;</a:t>
              </a:r>
              <a:endParaRPr lang="en-US" dirty="0"/>
            </a:p>
          </p:txBody>
        </p:sp>
        <p:sp>
          <p:nvSpPr>
            <p:cNvPr id="36" name="Rounded Rectangle 35"/>
            <p:cNvSpPr/>
            <p:nvPr/>
          </p:nvSpPr>
          <p:spPr>
            <a:xfrm>
              <a:off x="786384" y="3435499"/>
              <a:ext cx="1965960" cy="4754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&lt;Welcome, 1L&gt;</a:t>
              </a:r>
              <a:endParaRPr lang="en-US" sz="1600" dirty="0"/>
            </a:p>
          </p:txBody>
        </p:sp>
        <p:sp>
          <p:nvSpPr>
            <p:cNvPr id="37" name="TextBox 36"/>
            <p:cNvSpPr txBox="1"/>
            <p:nvPr/>
          </p:nvSpPr>
          <p:spPr>
            <a:xfrm>
              <a:off x="950751" y="1576920"/>
              <a:ext cx="1924461" cy="320919"/>
            </a:xfrm>
            <a:prstGeom prst="rect">
              <a:avLst/>
            </a:prstGeom>
            <a:noFill/>
          </p:spPr>
          <p:txBody>
            <a:bodyPr wrap="none" rtlCol="0">
              <a:spAutoFit/>
            </a:bodyPr>
            <a:lstStyle/>
            <a:p>
              <a:r>
                <a:rPr lang="en-US" sz="1400" dirty="0" smtClean="0"/>
                <a:t>RDD[String, Long]</a:t>
              </a:r>
              <a:endParaRPr lang="en-US" sz="1400" dirty="0"/>
            </a:p>
          </p:txBody>
        </p:sp>
        <p:sp>
          <p:nvSpPr>
            <p:cNvPr id="38" name="TextBox 37"/>
            <p:cNvSpPr txBox="1"/>
            <p:nvPr/>
          </p:nvSpPr>
          <p:spPr>
            <a:xfrm>
              <a:off x="1597681" y="4047909"/>
              <a:ext cx="343364" cy="369332"/>
            </a:xfrm>
            <a:prstGeom prst="rect">
              <a:avLst/>
            </a:prstGeom>
            <a:noFill/>
          </p:spPr>
          <p:txBody>
            <a:bodyPr wrap="none" rtlCol="0">
              <a:spAutoFit/>
            </a:bodyPr>
            <a:lstStyle/>
            <a:p>
              <a:r>
                <a:rPr lang="en-US" dirty="0" smtClean="0"/>
                <a:t>…</a:t>
              </a:r>
              <a:endParaRPr lang="en-US" dirty="0"/>
            </a:p>
          </p:txBody>
        </p:sp>
      </p:grpSp>
      <p:sp>
        <p:nvSpPr>
          <p:cNvPr id="39" name="TextBox 38"/>
          <p:cNvSpPr txBox="1"/>
          <p:nvPr/>
        </p:nvSpPr>
        <p:spPr>
          <a:xfrm>
            <a:off x="6195353" y="3689912"/>
            <a:ext cx="1434367" cy="307777"/>
          </a:xfrm>
          <a:prstGeom prst="rect">
            <a:avLst/>
          </a:prstGeom>
          <a:noFill/>
        </p:spPr>
        <p:txBody>
          <a:bodyPr wrap="none" rtlCol="0">
            <a:spAutoFit/>
          </a:bodyPr>
          <a:lstStyle/>
          <a:p>
            <a:r>
              <a:rPr lang="en-US" sz="1400" b="1" dirty="0" smtClean="0"/>
              <a:t>.reduceByKey(…)</a:t>
            </a:r>
            <a:endParaRPr lang="en-US" sz="1400" b="1" dirty="0"/>
          </a:p>
        </p:txBody>
      </p:sp>
      <p:cxnSp>
        <p:nvCxnSpPr>
          <p:cNvPr id="45" name="Elbow Connector 44"/>
          <p:cNvCxnSpPr/>
          <p:nvPr/>
        </p:nvCxnSpPr>
        <p:spPr>
          <a:xfrm>
            <a:off x="3587929" y="3714632"/>
            <a:ext cx="551822" cy="197076"/>
          </a:xfrm>
          <a:prstGeom prst="bentConnector3">
            <a:avLst>
              <a:gd name="adj1" fmla="val 194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a:off x="1271302" y="3717294"/>
            <a:ext cx="551822" cy="197076"/>
          </a:xfrm>
          <a:prstGeom prst="bentConnector3">
            <a:avLst>
              <a:gd name="adj1" fmla="val 194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a:off x="5936948" y="3667993"/>
            <a:ext cx="275911" cy="216184"/>
          </a:xfrm>
          <a:prstGeom prst="bentConnector3">
            <a:avLst>
              <a:gd name="adj1" fmla="val 305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18" idx="3"/>
          </p:cNvCxnSpPr>
          <p:nvPr/>
        </p:nvCxnSpPr>
        <p:spPr>
          <a:xfrm flipV="1">
            <a:off x="2839712" y="3692701"/>
            <a:ext cx="429268" cy="198172"/>
          </a:xfrm>
          <a:prstGeom prst="bentConnector3">
            <a:avLst>
              <a:gd name="adj1" fmla="val 9970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5286686" y="3676534"/>
            <a:ext cx="429268" cy="198172"/>
          </a:xfrm>
          <a:prstGeom prst="bentConnector3">
            <a:avLst>
              <a:gd name="adj1" fmla="val 9970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Elbow Connector 63"/>
          <p:cNvCxnSpPr/>
          <p:nvPr/>
        </p:nvCxnSpPr>
        <p:spPr>
          <a:xfrm flipV="1">
            <a:off x="7566110" y="3667993"/>
            <a:ext cx="429268" cy="198172"/>
          </a:xfrm>
          <a:prstGeom prst="bentConnector3">
            <a:avLst>
              <a:gd name="adj1" fmla="val 9970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152589"/>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RDDs: Actions</a:t>
            </a:r>
            <a:endParaRPr lang="en-US" dirty="0"/>
          </a:p>
        </p:txBody>
      </p:sp>
      <p:sp>
        <p:nvSpPr>
          <p:cNvPr id="3" name="Content Placeholder 2"/>
          <p:cNvSpPr>
            <a:spLocks noGrp="1"/>
          </p:cNvSpPr>
          <p:nvPr>
            <p:ph idx="1"/>
          </p:nvPr>
        </p:nvSpPr>
        <p:spPr/>
        <p:txBody>
          <a:bodyPr>
            <a:normAutofit/>
          </a:bodyPr>
          <a:lstStyle/>
          <a:p>
            <a:r>
              <a:rPr lang="en-US" sz="2000" dirty="0" smtClean="0"/>
              <a:t>Examples: </a:t>
            </a:r>
            <a:r>
              <a:rPr lang="en-US" sz="2000" i="1" dirty="0" smtClean="0"/>
              <a:t>count()</a:t>
            </a:r>
            <a:r>
              <a:rPr lang="en-US" sz="2000" dirty="0" smtClean="0"/>
              <a:t>, </a:t>
            </a:r>
            <a:r>
              <a:rPr lang="en-US" sz="2000" i="1" dirty="0" smtClean="0"/>
              <a:t>saveAsText()</a:t>
            </a:r>
            <a:r>
              <a:rPr lang="en-US" sz="2000" dirty="0" smtClean="0"/>
              <a:t>, </a:t>
            </a:r>
            <a:r>
              <a:rPr lang="en-US" sz="2000" i="1" dirty="0" smtClean="0"/>
              <a:t>reduce(), collect()</a:t>
            </a:r>
            <a:endParaRPr lang="en-US" sz="2000" dirty="0" smtClean="0"/>
          </a:p>
        </p:txBody>
      </p:sp>
      <p:pic>
        <p:nvPicPr>
          <p:cNvPr id="4098" name="Picture 2" descr="https://trongkhoanguyenblog.files.wordpress.com/2014/11/schedule-proce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987" y="1701166"/>
            <a:ext cx="5788025" cy="319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353930"/>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Roboto Light"/>
                <a:ea typeface="Roboto Black" panose="02000000000000000000" pitchFamily="2" charset="0"/>
                <a:cs typeface="Roboto Light"/>
              </a:rPr>
              <a:t>Caching and Storage</a:t>
            </a:r>
            <a:endParaRPr lang="en-US" sz="5400" dirty="0">
              <a:solidFill>
                <a:schemeClr val="bg1"/>
              </a:solidFill>
              <a:latin typeface="Roboto Light"/>
              <a:ea typeface="Roboto Black" panose="02000000000000000000" pitchFamily="2" charset="0"/>
              <a:cs typeface="Roboto Light"/>
            </a:endParaRPr>
          </a:p>
        </p:txBody>
      </p:sp>
    </p:spTree>
    <p:extLst>
      <p:ext uri="{BB962C8B-B14F-4D97-AF65-F5344CB8AC3E}">
        <p14:creationId xmlns:p14="http://schemas.microsoft.com/office/powerpoint/2010/main" val="1992998858"/>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Caching Basics: Block Manager</a:t>
            </a:r>
            <a:endParaRPr lang="en-US" dirty="0"/>
          </a:p>
        </p:txBody>
      </p:sp>
      <p:sp>
        <p:nvSpPr>
          <p:cNvPr id="5" name="Content Placeholder 4"/>
          <p:cNvSpPr>
            <a:spLocks noGrp="1"/>
          </p:cNvSpPr>
          <p:nvPr>
            <p:ph idx="1"/>
          </p:nvPr>
        </p:nvSpPr>
        <p:spPr>
          <a:xfrm>
            <a:off x="3131820" y="1200151"/>
            <a:ext cx="5554980" cy="3394472"/>
          </a:xfrm>
        </p:spPr>
        <p:txBody>
          <a:bodyPr>
            <a:normAutofit/>
          </a:bodyPr>
          <a:lstStyle/>
          <a:p>
            <a:r>
              <a:rPr lang="en-US" sz="1600" b="1" dirty="0"/>
              <a:t>Write-once” key-value store</a:t>
            </a:r>
          </a:p>
          <a:p>
            <a:pPr lvl="1"/>
            <a:r>
              <a:rPr lang="en-US" sz="1400" dirty="0" smtClean="0"/>
              <a:t>One </a:t>
            </a:r>
            <a:r>
              <a:rPr lang="en-US" sz="1400" dirty="0"/>
              <a:t>node per worker</a:t>
            </a:r>
          </a:p>
          <a:p>
            <a:pPr lvl="1"/>
            <a:r>
              <a:rPr lang="en-US" sz="1400" dirty="0" smtClean="0"/>
              <a:t>No </a:t>
            </a:r>
            <a:r>
              <a:rPr lang="en-US" sz="1400" dirty="0"/>
              <a:t>updates, data is </a:t>
            </a:r>
            <a:r>
              <a:rPr lang="en-US" sz="1400" dirty="0" smtClean="0"/>
              <a:t>immutable</a:t>
            </a:r>
          </a:p>
          <a:p>
            <a:r>
              <a:rPr lang="en-US" sz="1600" b="1" dirty="0"/>
              <a:t>Main tasks </a:t>
            </a:r>
          </a:p>
          <a:p>
            <a:pPr lvl="1"/>
            <a:r>
              <a:rPr lang="en-US" sz="1400" dirty="0" smtClean="0"/>
              <a:t>Serves </a:t>
            </a:r>
            <a:r>
              <a:rPr lang="en-US" sz="1400" dirty="0"/>
              <a:t>shuffle data (local or remote connections) and cached </a:t>
            </a:r>
            <a:r>
              <a:rPr lang="en-US" sz="1400" dirty="0" smtClean="0"/>
              <a:t>RDDs</a:t>
            </a:r>
          </a:p>
          <a:p>
            <a:pPr lvl="1"/>
            <a:r>
              <a:rPr lang="en-US" sz="1400" dirty="0" smtClean="0"/>
              <a:t> </a:t>
            </a:r>
            <a:r>
              <a:rPr lang="en-US" sz="1400" dirty="0"/>
              <a:t>Tracks the “Storage Level” (RAM, disk) for each block </a:t>
            </a:r>
          </a:p>
          <a:p>
            <a:pPr lvl="1"/>
            <a:r>
              <a:rPr lang="en-US" sz="1400" dirty="0" smtClean="0"/>
              <a:t>Spills </a:t>
            </a:r>
            <a:r>
              <a:rPr lang="en-US" sz="1400" dirty="0"/>
              <a:t>data to disk if memory is insufficient </a:t>
            </a:r>
          </a:p>
          <a:p>
            <a:pPr lvl="1"/>
            <a:r>
              <a:rPr lang="en-US" sz="1400" dirty="0" smtClean="0"/>
              <a:t>Handles </a:t>
            </a:r>
            <a:r>
              <a:rPr lang="en-US" sz="1400" dirty="0"/>
              <a:t>data replication, if required </a:t>
            </a:r>
          </a:p>
        </p:txBody>
      </p:sp>
      <p:pic>
        <p:nvPicPr>
          <p:cNvPr id="8" name="Picture 7"/>
          <p:cNvPicPr>
            <a:picLocks noChangeAspect="1"/>
          </p:cNvPicPr>
          <p:nvPr/>
        </p:nvPicPr>
        <p:blipFill rotWithShape="1">
          <a:blip r:embed="rId3"/>
          <a:srcRect l="5376" t="4117" r="8844" b="1764"/>
          <a:stretch/>
        </p:blipFill>
        <p:spPr>
          <a:xfrm>
            <a:off x="822959" y="1200151"/>
            <a:ext cx="1965961" cy="3179451"/>
          </a:xfrm>
          <a:prstGeom prst="rect">
            <a:avLst/>
          </a:prstGeom>
        </p:spPr>
      </p:pic>
      <p:pic>
        <p:nvPicPr>
          <p:cNvPr id="9" name="Picture 8"/>
          <p:cNvPicPr>
            <a:picLocks noChangeAspect="1"/>
          </p:cNvPicPr>
          <p:nvPr/>
        </p:nvPicPr>
        <p:blipFill>
          <a:blip r:embed="rId4"/>
          <a:stretch>
            <a:fillRect/>
          </a:stretch>
        </p:blipFill>
        <p:spPr>
          <a:xfrm>
            <a:off x="6431280" y="892890"/>
            <a:ext cx="2426970" cy="1415733"/>
          </a:xfrm>
          <a:prstGeom prst="rect">
            <a:avLst/>
          </a:prstGeom>
        </p:spPr>
      </p:pic>
      <p:grpSp>
        <p:nvGrpSpPr>
          <p:cNvPr id="10" name="Group 9"/>
          <p:cNvGrpSpPr/>
          <p:nvPr/>
        </p:nvGrpSpPr>
        <p:grpSpPr>
          <a:xfrm>
            <a:off x="1" y="4476750"/>
            <a:ext cx="9143999" cy="666750"/>
            <a:chOff x="1" y="4476750"/>
            <a:chExt cx="9143999" cy="666750"/>
          </a:xfrm>
        </p:grpSpPr>
        <p:sp>
          <p:nvSpPr>
            <p:cNvPr id="11" name="Freeform 10"/>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2" name="Picture 11" descr="adcs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404435187"/>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326817" y="-61058"/>
            <a:ext cx="9144000" cy="857250"/>
          </a:xfrm>
          <a:prstGeom prst="rect">
            <a:avLst/>
          </a:prstGeom>
        </p:spPr>
        <p:txBody>
          <a:bodyPr vert="horz" lIns="0" tIns="45719" rIns="91438" bIns="45719" rtlCol="0" anchor="ctr">
            <a:normAutofit/>
          </a:bodyPr>
          <a:lstStyle>
            <a:lvl1pPr algn="l" defTabSz="609585" rtl="0" eaLnBrk="1" latinLnBrk="0" hangingPunct="1">
              <a:spcBef>
                <a:spcPct val="0"/>
              </a:spcBef>
              <a:buNone/>
              <a:defRPr sz="2800" b="0" i="0" kern="1200" spc="0">
                <a:solidFill>
                  <a:schemeClr val="accent5"/>
                </a:solidFill>
                <a:latin typeface="Helvetica Neue Light"/>
                <a:ea typeface="+mj-ea"/>
                <a:cs typeface="Helvetica Neue Light"/>
              </a:defRPr>
            </a:lvl1pPr>
          </a:lstStyle>
          <a:p>
            <a:r>
              <a:rPr lang="en-US" sz="2100" b="1" dirty="0" smtClean="0">
                <a:solidFill>
                  <a:schemeClr val="bg1"/>
                </a:solidFill>
                <a:latin typeface="Arial"/>
                <a:cs typeface="Arial"/>
              </a:rPr>
              <a:t>Understanding Relationships in the Catalogue</a:t>
            </a:r>
            <a:endParaRPr lang="en-US" sz="2100" b="1" dirty="0">
              <a:solidFill>
                <a:schemeClr val="bg1"/>
              </a:solidFill>
              <a:latin typeface="Arial"/>
              <a:cs typeface="Arial"/>
            </a:endParaRPr>
          </a:p>
        </p:txBody>
      </p:sp>
      <p:pic>
        <p:nvPicPr>
          <p:cNvPr id="83" name="Picture 82"/>
          <p:cNvPicPr>
            <a:picLocks noChangeAspect="1"/>
          </p:cNvPicPr>
          <p:nvPr/>
        </p:nvPicPr>
        <p:blipFill>
          <a:blip r:embed="rId3"/>
          <a:stretch>
            <a:fillRect/>
          </a:stretch>
        </p:blipFill>
        <p:spPr>
          <a:xfrm>
            <a:off x="-3225" y="653112"/>
            <a:ext cx="9147225" cy="4490389"/>
          </a:xfrm>
          <a:prstGeom prst="rect">
            <a:avLst/>
          </a:prstGeom>
        </p:spPr>
      </p:pic>
    </p:spTree>
    <p:extLst>
      <p:ext uri="{BB962C8B-B14F-4D97-AF65-F5344CB8AC3E}">
        <p14:creationId xmlns:p14="http://schemas.microsoft.com/office/powerpoint/2010/main" val="62668765"/>
      </p:ext>
    </p:extLst>
  </p:cSld>
  <p:clrMapOvr>
    <a:masterClrMapping/>
  </p:clrMapOvr>
  <p:transition spd="slow" advTm="545">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1" y="4476750"/>
            <a:ext cx="9143999" cy="666750"/>
            <a:chOff x="1" y="4476750"/>
            <a:chExt cx="9143999" cy="666750"/>
          </a:xfrm>
        </p:grpSpPr>
        <p:sp>
          <p:nvSpPr>
            <p:cNvPr id="35" name="Freeform 3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36" name="Picture 35"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RDDs: Storage Levels</a:t>
            </a:r>
            <a:endParaRPr lang="en-US" dirty="0"/>
          </a:p>
        </p:txBody>
      </p:sp>
      <p:grpSp>
        <p:nvGrpSpPr>
          <p:cNvPr id="26" name="Group 25"/>
          <p:cNvGrpSpPr/>
          <p:nvPr/>
        </p:nvGrpSpPr>
        <p:grpSpPr>
          <a:xfrm>
            <a:off x="861060" y="773822"/>
            <a:ext cx="1440180" cy="3895543"/>
            <a:chOff x="861060" y="897437"/>
            <a:chExt cx="1440180" cy="3895543"/>
          </a:xfrm>
        </p:grpSpPr>
        <p:sp>
          <p:nvSpPr>
            <p:cNvPr id="19" name="Rounded Rectangle 18"/>
            <p:cNvSpPr/>
            <p:nvPr/>
          </p:nvSpPr>
          <p:spPr>
            <a:xfrm>
              <a:off x="861060" y="1158240"/>
              <a:ext cx="1440180" cy="3634740"/>
            </a:xfrm>
            <a:prstGeom prst="roundRect">
              <a:avLst>
                <a:gd name="adj" fmla="val 6939"/>
              </a:avLst>
            </a:prstGeom>
          </p:spPr>
          <p:style>
            <a:lnRef idx="2">
              <a:schemeClr val="accent2"/>
            </a:lnRef>
            <a:fillRef idx="1">
              <a:schemeClr val="lt1"/>
            </a:fillRef>
            <a:effectRef idx="0">
              <a:schemeClr val="accent2"/>
            </a:effectRef>
            <a:fontRef idx="minor">
              <a:schemeClr val="dk1"/>
            </a:fontRef>
          </p:style>
          <p:txBody>
            <a:bodyPr rtlCol="0" anchor="t"/>
            <a:lstStyle/>
            <a:p>
              <a:pPr algn="ctr"/>
              <a:endParaRPr lang="en-US" sz="2400" dirty="0" smtClean="0"/>
            </a:p>
            <a:p>
              <a:pPr algn="ctr"/>
              <a:endParaRPr lang="en-US" sz="2400" dirty="0" smtClean="0"/>
            </a:p>
            <a:p>
              <a:pPr algn="ctr"/>
              <a:r>
                <a:rPr lang="en-US" sz="2400" dirty="0" smtClean="0"/>
                <a:t>…</a:t>
              </a:r>
            </a:p>
            <a:p>
              <a:pPr algn="ctr"/>
              <a:endParaRPr lang="en-US" sz="2400" dirty="0"/>
            </a:p>
            <a:p>
              <a:pPr algn="ctr"/>
              <a:endParaRPr lang="en-US" sz="2400" dirty="0" smtClean="0"/>
            </a:p>
            <a:p>
              <a:pPr algn="ctr"/>
              <a:endParaRPr lang="en-US" sz="2400" dirty="0"/>
            </a:p>
            <a:p>
              <a:pPr algn="ctr"/>
              <a:r>
                <a:rPr lang="en-US" sz="2400" dirty="0" smtClean="0"/>
                <a:t>….</a:t>
              </a:r>
              <a:endParaRPr lang="en-US" sz="2400" dirty="0"/>
            </a:p>
          </p:txBody>
        </p:sp>
        <p:grpSp>
          <p:nvGrpSpPr>
            <p:cNvPr id="10" name="Group 9"/>
            <p:cNvGrpSpPr/>
            <p:nvPr/>
          </p:nvGrpSpPr>
          <p:grpSpPr>
            <a:xfrm>
              <a:off x="937260" y="1276828"/>
              <a:ext cx="1287780" cy="754380"/>
              <a:chOff x="937260" y="1531620"/>
              <a:chExt cx="1287780" cy="754380"/>
            </a:xfrm>
          </p:grpSpPr>
          <p:sp>
            <p:nvSpPr>
              <p:cNvPr id="11" name="Rounded Rectangle 10"/>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2" name="Rounded Rectangle 11"/>
              <p:cNvSpPr/>
              <p:nvPr/>
            </p:nvSpPr>
            <p:spPr>
              <a:xfrm>
                <a:off x="1021080" y="1604010"/>
                <a:ext cx="1120140" cy="259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b="1" dirty="0" smtClean="0"/>
                  <a:t>…</a:t>
                </a:r>
                <a:endParaRPr lang="en-US" b="1" dirty="0"/>
              </a:p>
            </p:txBody>
          </p:sp>
        </p:grpSp>
        <p:grpSp>
          <p:nvGrpSpPr>
            <p:cNvPr id="13" name="Group 12"/>
            <p:cNvGrpSpPr/>
            <p:nvPr/>
          </p:nvGrpSpPr>
          <p:grpSpPr>
            <a:xfrm>
              <a:off x="937260" y="2377200"/>
              <a:ext cx="1287780" cy="1108471"/>
              <a:chOff x="937260" y="1531620"/>
              <a:chExt cx="1287780" cy="754380"/>
            </a:xfrm>
          </p:grpSpPr>
          <p:sp>
            <p:nvSpPr>
              <p:cNvPr id="14" name="Rounded Rectangle 13"/>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5" name="Rounded Rectangle 14"/>
              <p:cNvSpPr/>
              <p:nvPr/>
            </p:nvSpPr>
            <p:spPr>
              <a:xfrm>
                <a:off x="1021080" y="1604010"/>
                <a:ext cx="1120140" cy="1870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b="1" dirty="0" smtClean="0"/>
                  <a:t>…</a:t>
                </a:r>
                <a:endParaRPr lang="en-US" b="1" dirty="0"/>
              </a:p>
            </p:txBody>
          </p:sp>
          <p:sp>
            <p:nvSpPr>
              <p:cNvPr id="23" name="Rounded Rectangle 22"/>
              <p:cNvSpPr/>
              <p:nvPr/>
            </p:nvSpPr>
            <p:spPr>
              <a:xfrm>
                <a:off x="1021080" y="1855738"/>
                <a:ext cx="1120140" cy="1870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b="1" dirty="0" smtClean="0"/>
                  <a:t>…</a:t>
                </a:r>
                <a:endParaRPr lang="en-US" b="1" dirty="0"/>
              </a:p>
            </p:txBody>
          </p:sp>
        </p:grpSp>
        <p:grpSp>
          <p:nvGrpSpPr>
            <p:cNvPr id="20" name="Group 19"/>
            <p:cNvGrpSpPr/>
            <p:nvPr/>
          </p:nvGrpSpPr>
          <p:grpSpPr>
            <a:xfrm>
              <a:off x="937260" y="3908582"/>
              <a:ext cx="1287780" cy="754380"/>
              <a:chOff x="937260" y="1531620"/>
              <a:chExt cx="1287780" cy="754380"/>
            </a:xfrm>
          </p:grpSpPr>
          <p:sp>
            <p:nvSpPr>
              <p:cNvPr id="21" name="Rounded Rectangle 20"/>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22" name="Rounded Rectangle 21"/>
              <p:cNvSpPr/>
              <p:nvPr/>
            </p:nvSpPr>
            <p:spPr>
              <a:xfrm>
                <a:off x="1021080" y="1604010"/>
                <a:ext cx="1120140" cy="259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b="1" dirty="0" smtClean="0"/>
                  <a:t>…</a:t>
                </a:r>
                <a:endParaRPr lang="en-US" b="1" dirty="0"/>
              </a:p>
            </p:txBody>
          </p:sp>
        </p:grpSp>
        <p:sp>
          <p:nvSpPr>
            <p:cNvPr id="25" name="TextBox 24"/>
            <p:cNvSpPr txBox="1"/>
            <p:nvPr/>
          </p:nvSpPr>
          <p:spPr>
            <a:xfrm>
              <a:off x="1341120" y="897437"/>
              <a:ext cx="482824" cy="307777"/>
            </a:xfrm>
            <a:prstGeom prst="rect">
              <a:avLst/>
            </a:prstGeom>
            <a:noFill/>
          </p:spPr>
          <p:txBody>
            <a:bodyPr wrap="none" rtlCol="0">
              <a:spAutoFit/>
            </a:bodyPr>
            <a:lstStyle/>
            <a:p>
              <a:r>
                <a:rPr lang="en-US" sz="1400" dirty="0" smtClean="0">
                  <a:latin typeface="Consolas" panose="020B0609020204030204" pitchFamily="49" charset="0"/>
                </a:rPr>
                <a:t>RDD</a:t>
              </a:r>
              <a:endParaRPr lang="en-US" sz="1400" dirty="0">
                <a:latin typeface="Consolas" panose="020B0609020204030204" pitchFamily="49" charset="0"/>
              </a:endParaRPr>
            </a:p>
          </p:txBody>
        </p:sp>
      </p:grpSp>
      <p:sp>
        <p:nvSpPr>
          <p:cNvPr id="29" name="TextBox 28"/>
          <p:cNvSpPr txBox="1"/>
          <p:nvPr/>
        </p:nvSpPr>
        <p:spPr>
          <a:xfrm>
            <a:off x="2695052" y="1159261"/>
            <a:ext cx="2560320"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smtClean="0">
                <a:latin typeface="Consolas" panose="020B0609020204030204" pitchFamily="49" charset="0"/>
                <a:cs typeface="Courier New" panose="02070309020205020404" pitchFamily="49" charset="0"/>
              </a:rPr>
              <a:t>.</a:t>
            </a:r>
            <a:r>
              <a:rPr lang="en-US" sz="1400" b="1" dirty="0" smtClean="0">
                <a:solidFill>
                  <a:schemeClr val="tx2">
                    <a:lumMod val="60000"/>
                    <a:lumOff val="40000"/>
                  </a:schemeClr>
                </a:solidFill>
                <a:latin typeface="Consolas" panose="020B0609020204030204" pitchFamily="49" charset="0"/>
                <a:cs typeface="Courier New" panose="02070309020205020404" pitchFamily="49" charset="0"/>
              </a:rPr>
              <a:t>cache</a:t>
            </a:r>
            <a:r>
              <a:rPr lang="en-US" sz="1400" b="1" dirty="0" smtClean="0">
                <a:latin typeface="Consolas" panose="020B0609020204030204" pitchFamily="49" charset="0"/>
                <a:cs typeface="Courier New" panose="02070309020205020404" pitchFamily="49" charset="0"/>
              </a:rPr>
              <a:t>()</a:t>
            </a:r>
            <a:endParaRPr lang="en-US" sz="1400" b="1" dirty="0">
              <a:latin typeface="Consolas" panose="020B0609020204030204" pitchFamily="49" charset="0"/>
              <a:cs typeface="Courier New" panose="02070309020205020404" pitchFamily="49" charset="0"/>
            </a:endParaRPr>
          </a:p>
        </p:txBody>
      </p:sp>
      <p:sp>
        <p:nvSpPr>
          <p:cNvPr id="30" name="TextBox 29"/>
          <p:cNvSpPr txBox="1"/>
          <p:nvPr/>
        </p:nvSpPr>
        <p:spPr>
          <a:xfrm>
            <a:off x="2695052" y="1677414"/>
            <a:ext cx="2560320" cy="34051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smtClean="0">
                <a:latin typeface="Consolas" panose="020B0609020204030204" pitchFamily="49" charset="0"/>
                <a:cs typeface="Courier New" panose="02070309020205020404" pitchFamily="49" charset="0"/>
              </a:rPr>
              <a:t>.</a:t>
            </a:r>
            <a:r>
              <a:rPr lang="en-US" sz="1400" b="1" dirty="0" smtClean="0">
                <a:solidFill>
                  <a:schemeClr val="tx2">
                    <a:lumMod val="60000"/>
                    <a:lumOff val="40000"/>
                  </a:schemeClr>
                </a:solidFill>
                <a:latin typeface="Consolas" panose="020B0609020204030204" pitchFamily="49" charset="0"/>
                <a:cs typeface="Courier New" panose="02070309020205020404" pitchFamily="49" charset="0"/>
              </a:rPr>
              <a:t>persist</a:t>
            </a:r>
            <a:r>
              <a:rPr lang="en-US" sz="1400" b="1" dirty="0" smtClean="0">
                <a:latin typeface="Consolas" panose="020B0609020204030204" pitchFamily="49" charset="0"/>
                <a:cs typeface="Courier New" panose="02070309020205020404" pitchFamily="49" charset="0"/>
              </a:rPr>
              <a:t>(storageLevel)</a:t>
            </a:r>
            <a:endParaRPr lang="en-US" sz="1400" b="1" dirty="0">
              <a:latin typeface="Consolas" panose="020B0609020204030204" pitchFamily="49" charset="0"/>
              <a:cs typeface="Courier New" panose="02070309020205020404" pitchFamily="49" charset="0"/>
            </a:endParaRPr>
          </a:p>
        </p:txBody>
      </p:sp>
      <p:sp>
        <p:nvSpPr>
          <p:cNvPr id="31" name="TextBox 30"/>
          <p:cNvSpPr txBox="1"/>
          <p:nvPr/>
        </p:nvSpPr>
        <p:spPr>
          <a:xfrm>
            <a:off x="2621280" y="2278140"/>
            <a:ext cx="2796540" cy="2446824"/>
          </a:xfrm>
          <a:prstGeom prst="rect">
            <a:avLst/>
          </a:prstGeom>
          <a:noFill/>
        </p:spPr>
        <p:txBody>
          <a:bodyPr wrap="square" rtlCol="0">
            <a:spAutoFit/>
          </a:bodyPr>
          <a:lstStyle/>
          <a:p>
            <a:r>
              <a:rPr lang="en-US" sz="1600" b="1" u="sng" dirty="0" smtClean="0"/>
              <a:t>StorageLevel: </a:t>
            </a:r>
          </a:p>
          <a:p>
            <a:r>
              <a:rPr lang="en-US" sz="900" dirty="0" smtClean="0"/>
              <a:t>(</a:t>
            </a:r>
            <a:r>
              <a:rPr lang="en-US" sz="900" dirty="0" smtClean="0">
                <a:latin typeface="Consolas" panose="020B0609020204030204" pitchFamily="49" charset="0"/>
              </a:rPr>
              <a:t>org.apache.spark.storage.StorageLevel</a:t>
            </a:r>
            <a:r>
              <a:rPr lang="en-US" sz="900" dirty="0" smtClean="0"/>
              <a:t>)</a:t>
            </a:r>
            <a:endParaRPr lang="en-US" sz="900" b="1" u="sng" dirty="0" smtClean="0"/>
          </a:p>
          <a:p>
            <a:endParaRPr lang="en-US" sz="1600" dirty="0" smtClean="0"/>
          </a:p>
          <a:p>
            <a:r>
              <a:rPr lang="en-US" sz="1600" dirty="0" smtClean="0">
                <a:latin typeface="Consolas" panose="020B0609020204030204" pitchFamily="49" charset="0"/>
              </a:rPr>
              <a:t>MEMORY_ONLY</a:t>
            </a:r>
          </a:p>
          <a:p>
            <a:r>
              <a:rPr lang="en-US" sz="1600" dirty="0" smtClean="0">
                <a:latin typeface="Consolas" panose="020B0609020204030204" pitchFamily="49" charset="0"/>
              </a:rPr>
              <a:t>MEMORY_ONLY_SER</a:t>
            </a:r>
          </a:p>
          <a:p>
            <a:r>
              <a:rPr lang="en-US" sz="1600" dirty="0" smtClean="0">
                <a:latin typeface="Consolas" panose="020B0609020204030204" pitchFamily="49" charset="0"/>
              </a:rPr>
              <a:t>MEMORY_AND_DISK</a:t>
            </a:r>
          </a:p>
          <a:p>
            <a:r>
              <a:rPr lang="en-US" sz="1600" dirty="0" smtClean="0">
                <a:latin typeface="Consolas" panose="020B0609020204030204" pitchFamily="49" charset="0"/>
              </a:rPr>
              <a:t>MEMORY_AND_DISK_SER</a:t>
            </a:r>
          </a:p>
          <a:p>
            <a:r>
              <a:rPr lang="en-US" sz="1600" dirty="0" smtClean="0">
                <a:latin typeface="Consolas" panose="020B0609020204030204" pitchFamily="49" charset="0"/>
              </a:rPr>
              <a:t>DISK_ONLY</a:t>
            </a:r>
          </a:p>
          <a:p>
            <a:r>
              <a:rPr lang="en-US" sz="1600" dirty="0" smtClean="0">
                <a:latin typeface="Consolas" panose="020B0609020204030204" pitchFamily="49" charset="0"/>
              </a:rPr>
              <a:t>OFF_HEAP</a:t>
            </a:r>
          </a:p>
          <a:p>
            <a:r>
              <a:rPr lang="en-US" sz="1600" dirty="0" smtClean="0">
                <a:latin typeface="Consolas" panose="020B0609020204030204" pitchFamily="49" charset="0"/>
              </a:rPr>
              <a:t>…</a:t>
            </a:r>
            <a:endParaRPr lang="en-US" sz="1600" dirty="0">
              <a:latin typeface="Consolas" panose="020B0609020204030204" pitchFamily="49" charset="0"/>
            </a:endParaRPr>
          </a:p>
        </p:txBody>
      </p:sp>
      <p:sp>
        <p:nvSpPr>
          <p:cNvPr id="32" name="TextBox 31"/>
          <p:cNvSpPr txBox="1"/>
          <p:nvPr/>
        </p:nvSpPr>
        <p:spPr>
          <a:xfrm>
            <a:off x="5417820" y="1109426"/>
            <a:ext cx="2970685" cy="369332"/>
          </a:xfrm>
          <a:prstGeom prst="rect">
            <a:avLst/>
          </a:prstGeom>
          <a:noFill/>
        </p:spPr>
        <p:txBody>
          <a:bodyPr wrap="none" rtlCol="0">
            <a:spAutoFit/>
          </a:bodyPr>
          <a:lstStyle/>
          <a:p>
            <a:r>
              <a:rPr lang="en-US" dirty="0" smtClean="0">
                <a:latin typeface="Consolas" panose="020B0609020204030204" pitchFamily="49" charset="0"/>
              </a:rPr>
              <a:t>= persist(MEMORY_ONLY)</a:t>
            </a:r>
            <a:endParaRPr lang="en-US" dirty="0">
              <a:latin typeface="Consolas" panose="020B0609020204030204" pitchFamily="49" charset="0"/>
            </a:endParaRPr>
          </a:p>
        </p:txBody>
      </p:sp>
      <p:sp>
        <p:nvSpPr>
          <p:cNvPr id="33" name="TextBox 32"/>
          <p:cNvSpPr txBox="1"/>
          <p:nvPr/>
        </p:nvSpPr>
        <p:spPr>
          <a:xfrm>
            <a:off x="5646420" y="2352262"/>
            <a:ext cx="1803827" cy="369332"/>
          </a:xfrm>
          <a:prstGeom prst="rect">
            <a:avLst/>
          </a:prstGeom>
          <a:noFill/>
        </p:spPr>
        <p:txBody>
          <a:bodyPr wrap="none" rtlCol="0">
            <a:spAutoFit/>
          </a:bodyPr>
          <a:lstStyle/>
          <a:p>
            <a:r>
              <a:rPr lang="en-US" dirty="0" smtClean="0">
                <a:latin typeface="+mj-lt"/>
              </a:rPr>
              <a:t>(lazy persistence)</a:t>
            </a:r>
            <a:endParaRPr lang="en-US" dirty="0">
              <a:latin typeface="+mj-lt"/>
            </a:endParaRPr>
          </a:p>
        </p:txBody>
      </p:sp>
      <p:sp>
        <p:nvSpPr>
          <p:cNvPr id="37" name="Rounded Rectangle 36"/>
          <p:cNvSpPr/>
          <p:nvPr/>
        </p:nvSpPr>
        <p:spPr>
          <a:xfrm rot="20389592">
            <a:off x="5255372" y="2996296"/>
            <a:ext cx="2980745" cy="73152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Caching </a:t>
            </a:r>
            <a:r>
              <a:rPr lang="en-US" b="1" dirty="0" smtClean="0"/>
              <a:t>RDDs</a:t>
            </a:r>
            <a:r>
              <a:rPr lang="en-US" dirty="0" smtClean="0"/>
              <a:t> can cause OOM!</a:t>
            </a:r>
            <a:endParaRPr lang="en-US" dirty="0"/>
          </a:p>
        </p:txBody>
      </p:sp>
    </p:spTree>
    <p:extLst>
      <p:ext uri="{BB962C8B-B14F-4D97-AF65-F5344CB8AC3E}">
        <p14:creationId xmlns:p14="http://schemas.microsoft.com/office/powerpoint/2010/main" val="39473591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Roboto Light"/>
                <a:ea typeface="Roboto Black" panose="02000000000000000000" pitchFamily="2" charset="0"/>
                <a:cs typeface="Roboto Light"/>
              </a:rPr>
              <a:t>Data Shuffling</a:t>
            </a:r>
            <a:endParaRPr lang="en-US" sz="5400" dirty="0">
              <a:solidFill>
                <a:schemeClr val="bg1"/>
              </a:solidFill>
              <a:latin typeface="Roboto Light"/>
              <a:ea typeface="Roboto Black" panose="02000000000000000000" pitchFamily="2" charset="0"/>
              <a:cs typeface="Roboto Light"/>
            </a:endParaRPr>
          </a:p>
        </p:txBody>
      </p:sp>
    </p:spTree>
    <p:extLst>
      <p:ext uri="{BB962C8B-B14F-4D97-AF65-F5344CB8AC3E}">
        <p14:creationId xmlns:p14="http://schemas.microsoft.com/office/powerpoint/2010/main" val="1146822969"/>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Spark Shuffle Mechanism</a:t>
            </a:r>
            <a:endParaRPr lang="en-US" dirty="0"/>
          </a:p>
        </p:txBody>
      </p:sp>
      <p:sp>
        <p:nvSpPr>
          <p:cNvPr id="5" name="Content Placeholder 4"/>
          <p:cNvSpPr>
            <a:spLocks noGrp="1"/>
          </p:cNvSpPr>
          <p:nvPr>
            <p:ph idx="1"/>
          </p:nvPr>
        </p:nvSpPr>
        <p:spPr/>
        <p:txBody>
          <a:bodyPr>
            <a:noAutofit/>
          </a:bodyPr>
          <a:lstStyle/>
          <a:p>
            <a:r>
              <a:rPr lang="en-US" sz="1800" b="1" dirty="0" smtClean="0"/>
              <a:t>Same concept as for Hadoop MapReduce:</a:t>
            </a:r>
          </a:p>
          <a:p>
            <a:pPr lvl="1"/>
            <a:r>
              <a:rPr lang="en-US" sz="1600" dirty="0" smtClean="0"/>
              <a:t>Store intermediate result on local file-system</a:t>
            </a:r>
          </a:p>
          <a:p>
            <a:pPr lvl="1"/>
            <a:r>
              <a:rPr lang="en-US" sz="1600" dirty="0" smtClean="0"/>
              <a:t>Partitioning of intermediate data</a:t>
            </a:r>
          </a:p>
          <a:p>
            <a:pPr lvl="1"/>
            <a:r>
              <a:rPr lang="en-GB" sz="1600" dirty="0" smtClean="0"/>
              <a:t>Serialisation</a:t>
            </a:r>
            <a:r>
              <a:rPr lang="en-US" sz="1600" dirty="0" smtClean="0"/>
              <a:t>/</a:t>
            </a:r>
            <a:r>
              <a:rPr lang="en-GB" sz="1600" dirty="0" smtClean="0"/>
              <a:t>Deserialisation</a:t>
            </a:r>
          </a:p>
          <a:p>
            <a:pPr lvl="1"/>
            <a:r>
              <a:rPr lang="en-US" sz="1600" dirty="0" smtClean="0"/>
              <a:t>Pulling data over the network</a:t>
            </a:r>
          </a:p>
          <a:p>
            <a:r>
              <a:rPr lang="en-US" sz="1800" b="1" dirty="0" smtClean="0"/>
              <a:t>Transformation requiring a shuffle phase:</a:t>
            </a:r>
          </a:p>
          <a:p>
            <a:pPr lvl="1"/>
            <a:r>
              <a:rPr lang="en-US" sz="1600" dirty="0" smtClean="0">
                <a:latin typeface="Consolas" panose="020B0609020204030204" pitchFamily="49" charset="0"/>
              </a:rPr>
              <a:t>groupByKey(), reduceByKey(), sortByKey()</a:t>
            </a:r>
          </a:p>
          <a:p>
            <a:pPr lvl="1"/>
            <a:r>
              <a:rPr lang="en-US" sz="1600" dirty="0" smtClean="0">
                <a:latin typeface="Consolas" panose="020B0609020204030204" pitchFamily="49" charset="0"/>
              </a:rPr>
              <a:t>join()</a:t>
            </a:r>
            <a:r>
              <a:rPr lang="en-US" sz="1600" dirty="0" smtClean="0"/>
              <a:t> operations</a:t>
            </a:r>
          </a:p>
          <a:p>
            <a:pPr lvl="1"/>
            <a:r>
              <a:rPr lang="en-US" sz="1600" dirty="0">
                <a:latin typeface="Consolas" panose="020B0609020204030204" pitchFamily="49" charset="0"/>
              </a:rPr>
              <a:t>repartition</a:t>
            </a:r>
            <a:r>
              <a:rPr lang="en-US" sz="1600" dirty="0" smtClean="0">
                <a:latin typeface="Consolas" panose="020B0609020204030204" pitchFamily="49" charset="0"/>
              </a:rPr>
              <a:t>()*</a:t>
            </a:r>
          </a:p>
          <a:p>
            <a:r>
              <a:rPr lang="en-US" sz="2000" b="1" dirty="0" smtClean="0"/>
              <a:t>Shuffle behavior:</a:t>
            </a:r>
            <a:r>
              <a:rPr lang="en-US" sz="2000" dirty="0" smtClean="0"/>
              <a:t> sort-based shuffle and hash-based shuffle</a:t>
            </a:r>
            <a:endParaRPr lang="en-US" sz="2000" dirty="0"/>
          </a:p>
        </p:txBody>
      </p:sp>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663357374"/>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Sort-based Shuffling</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sort based shuff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64" y="1126839"/>
            <a:ext cx="6315008" cy="299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63880"/>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1" y="4476750"/>
            <a:ext cx="9143999" cy="666750"/>
            <a:chOff x="1" y="4476750"/>
            <a:chExt cx="9143999" cy="666750"/>
          </a:xfrm>
        </p:grpSpPr>
        <p:sp>
          <p:nvSpPr>
            <p:cNvPr id="111" name="Freeform 110"/>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12" name="Picture 111"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Shuffling in Action</a:t>
            </a:r>
            <a:endParaRPr lang="en-US" dirty="0"/>
          </a:p>
        </p:txBody>
      </p:sp>
      <p:grpSp>
        <p:nvGrpSpPr>
          <p:cNvPr id="42" name="Group 41"/>
          <p:cNvGrpSpPr/>
          <p:nvPr/>
        </p:nvGrpSpPr>
        <p:grpSpPr>
          <a:xfrm>
            <a:off x="796320" y="1253430"/>
            <a:ext cx="1569660" cy="2792790"/>
            <a:chOff x="796320" y="1253430"/>
            <a:chExt cx="1569660" cy="2792790"/>
          </a:xfrm>
        </p:grpSpPr>
        <p:grpSp>
          <p:nvGrpSpPr>
            <p:cNvPr id="11" name="Group 10"/>
            <p:cNvGrpSpPr/>
            <p:nvPr/>
          </p:nvGrpSpPr>
          <p:grpSpPr>
            <a:xfrm>
              <a:off x="937260" y="1531620"/>
              <a:ext cx="1287780" cy="754380"/>
              <a:chOff x="937260" y="1531620"/>
              <a:chExt cx="1287780" cy="754380"/>
            </a:xfrm>
          </p:grpSpPr>
          <p:sp>
            <p:nvSpPr>
              <p:cNvPr id="4" name="Rounded Rectangle 3"/>
              <p:cNvSpPr/>
              <p:nvPr/>
            </p:nvSpPr>
            <p:spPr>
              <a:xfrm>
                <a:off x="937260" y="1531620"/>
                <a:ext cx="1287780" cy="754380"/>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ounded Rectangle 4"/>
              <p:cNvSpPr/>
              <p:nvPr/>
            </p:nvSpPr>
            <p:spPr>
              <a:xfrm>
                <a:off x="1032510" y="160020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hello</a:t>
                </a:r>
                <a:endParaRPr lang="en-US" sz="1600" dirty="0"/>
              </a:p>
            </p:txBody>
          </p:sp>
          <p:sp>
            <p:nvSpPr>
              <p:cNvPr id="7" name="Rounded Rectangle 6"/>
              <p:cNvSpPr/>
              <p:nvPr/>
            </p:nvSpPr>
            <p:spPr>
              <a:xfrm>
                <a:off x="1043940" y="192786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word</a:t>
                </a:r>
                <a:endParaRPr lang="en-US" sz="1600" dirty="0"/>
              </a:p>
            </p:txBody>
          </p:sp>
          <p:sp>
            <p:nvSpPr>
              <p:cNvPr id="8" name="Rounded Rectangle 7"/>
              <p:cNvSpPr/>
              <p:nvPr/>
            </p:nvSpPr>
            <p:spPr>
              <a:xfrm>
                <a:off x="1828800" y="192595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9" name="Rounded Rectangle 8"/>
              <p:cNvSpPr/>
              <p:nvPr/>
            </p:nvSpPr>
            <p:spPr>
              <a:xfrm>
                <a:off x="1828800" y="159829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grpSp>
        <p:grpSp>
          <p:nvGrpSpPr>
            <p:cNvPr id="12" name="Group 11"/>
            <p:cNvGrpSpPr/>
            <p:nvPr/>
          </p:nvGrpSpPr>
          <p:grpSpPr>
            <a:xfrm>
              <a:off x="937260" y="2415540"/>
              <a:ext cx="1287780" cy="754380"/>
              <a:chOff x="937260" y="1531620"/>
              <a:chExt cx="1287780" cy="754380"/>
            </a:xfrm>
          </p:grpSpPr>
          <p:sp>
            <p:nvSpPr>
              <p:cNvPr id="13" name="Rounded Rectangle 12"/>
              <p:cNvSpPr/>
              <p:nvPr/>
            </p:nvSpPr>
            <p:spPr>
              <a:xfrm>
                <a:off x="937260" y="1531620"/>
                <a:ext cx="1287780" cy="754380"/>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Rounded Rectangle 13"/>
              <p:cNvSpPr/>
              <p:nvPr/>
            </p:nvSpPr>
            <p:spPr>
              <a:xfrm>
                <a:off x="1032510" y="160020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hello</a:t>
                </a:r>
                <a:endParaRPr lang="en-US" sz="1600" dirty="0"/>
              </a:p>
            </p:txBody>
          </p:sp>
          <p:sp>
            <p:nvSpPr>
              <p:cNvPr id="15" name="Rounded Rectangle 14"/>
              <p:cNvSpPr/>
              <p:nvPr/>
            </p:nvSpPr>
            <p:spPr>
              <a:xfrm>
                <a:off x="1043940" y="192786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spark</a:t>
                </a:r>
                <a:endParaRPr lang="en-US" sz="1600" dirty="0"/>
              </a:p>
            </p:txBody>
          </p:sp>
          <p:sp>
            <p:nvSpPr>
              <p:cNvPr id="16" name="Rounded Rectangle 15"/>
              <p:cNvSpPr/>
              <p:nvPr/>
            </p:nvSpPr>
            <p:spPr>
              <a:xfrm>
                <a:off x="1828800" y="192595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17" name="Rounded Rectangle 16"/>
              <p:cNvSpPr/>
              <p:nvPr/>
            </p:nvSpPr>
            <p:spPr>
              <a:xfrm>
                <a:off x="1828800" y="159829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grpSp>
        <p:grpSp>
          <p:nvGrpSpPr>
            <p:cNvPr id="18" name="Group 17"/>
            <p:cNvGrpSpPr/>
            <p:nvPr/>
          </p:nvGrpSpPr>
          <p:grpSpPr>
            <a:xfrm>
              <a:off x="937260" y="3291840"/>
              <a:ext cx="1287780" cy="754380"/>
              <a:chOff x="937260" y="1531620"/>
              <a:chExt cx="1287780" cy="754380"/>
            </a:xfrm>
          </p:grpSpPr>
          <p:sp>
            <p:nvSpPr>
              <p:cNvPr id="19" name="Rounded Rectangle 18"/>
              <p:cNvSpPr/>
              <p:nvPr/>
            </p:nvSpPr>
            <p:spPr>
              <a:xfrm>
                <a:off x="937260" y="1531620"/>
                <a:ext cx="1287780" cy="754380"/>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0" name="Rounded Rectangle 19"/>
              <p:cNvSpPr/>
              <p:nvPr/>
            </p:nvSpPr>
            <p:spPr>
              <a:xfrm>
                <a:off x="1032510" y="160020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java</a:t>
                </a:r>
                <a:endParaRPr lang="en-US" sz="1600" dirty="0"/>
              </a:p>
            </p:txBody>
          </p:sp>
          <p:sp>
            <p:nvSpPr>
              <p:cNvPr id="21" name="Rounded Rectangle 20"/>
              <p:cNvSpPr/>
              <p:nvPr/>
            </p:nvSpPr>
            <p:spPr>
              <a:xfrm>
                <a:off x="1043940" y="192786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sql</a:t>
                </a:r>
                <a:endParaRPr lang="en-US" sz="1600" dirty="0"/>
              </a:p>
            </p:txBody>
          </p:sp>
          <p:sp>
            <p:nvSpPr>
              <p:cNvPr id="22" name="Rounded Rectangle 21"/>
              <p:cNvSpPr/>
              <p:nvPr/>
            </p:nvSpPr>
            <p:spPr>
              <a:xfrm>
                <a:off x="1828800" y="192595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23" name="Rounded Rectangle 22"/>
              <p:cNvSpPr/>
              <p:nvPr/>
            </p:nvSpPr>
            <p:spPr>
              <a:xfrm>
                <a:off x="1828800" y="159829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grpSp>
        <p:sp>
          <p:nvSpPr>
            <p:cNvPr id="41" name="TextBox 40"/>
            <p:cNvSpPr txBox="1"/>
            <p:nvPr/>
          </p:nvSpPr>
          <p:spPr>
            <a:xfrm>
              <a:off x="796320" y="1253430"/>
              <a:ext cx="1569660" cy="261610"/>
            </a:xfrm>
            <a:prstGeom prst="rect">
              <a:avLst/>
            </a:prstGeom>
            <a:noFill/>
          </p:spPr>
          <p:txBody>
            <a:bodyPr wrap="none" rtlCol="0">
              <a:spAutoFit/>
            </a:bodyPr>
            <a:lstStyle/>
            <a:p>
              <a:r>
                <a:rPr lang="en-US" sz="1100" dirty="0" smtClean="0">
                  <a:latin typeface="Consolas" panose="020B0609020204030204" pitchFamily="49" charset="0"/>
                  <a:cs typeface="Courier New" panose="02070309020205020404" pitchFamily="49" charset="0"/>
                </a:rPr>
                <a:t>RDD[(String, Long]</a:t>
              </a:r>
              <a:endParaRPr lang="en-US" sz="1100" dirty="0">
                <a:latin typeface="Consolas" panose="020B0609020204030204" pitchFamily="49" charset="0"/>
                <a:cs typeface="Courier New" panose="02070309020205020404" pitchFamily="49" charset="0"/>
              </a:endParaRPr>
            </a:p>
          </p:txBody>
        </p:sp>
      </p:grpSp>
      <p:grpSp>
        <p:nvGrpSpPr>
          <p:cNvPr id="89" name="Group 88"/>
          <p:cNvGrpSpPr/>
          <p:nvPr/>
        </p:nvGrpSpPr>
        <p:grpSpPr>
          <a:xfrm>
            <a:off x="3402449" y="1230869"/>
            <a:ext cx="2339102" cy="2409586"/>
            <a:chOff x="3402449" y="1230869"/>
            <a:chExt cx="2339102" cy="2409586"/>
          </a:xfrm>
        </p:grpSpPr>
        <p:grpSp>
          <p:nvGrpSpPr>
            <p:cNvPr id="53" name="Group 52"/>
            <p:cNvGrpSpPr/>
            <p:nvPr/>
          </p:nvGrpSpPr>
          <p:grpSpPr>
            <a:xfrm>
              <a:off x="3611880" y="1548765"/>
              <a:ext cx="1744980" cy="1110615"/>
              <a:chOff x="3611880" y="1548765"/>
              <a:chExt cx="1744980" cy="1110615"/>
            </a:xfrm>
          </p:grpSpPr>
          <p:sp>
            <p:nvSpPr>
              <p:cNvPr id="25" name="Rounded Rectangle 24"/>
              <p:cNvSpPr/>
              <p:nvPr/>
            </p:nvSpPr>
            <p:spPr>
              <a:xfrm>
                <a:off x="3611880" y="1548765"/>
                <a:ext cx="1744980" cy="1110615"/>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6" name="Rounded Rectangle 25"/>
              <p:cNvSpPr/>
              <p:nvPr/>
            </p:nvSpPr>
            <p:spPr>
              <a:xfrm>
                <a:off x="3707130" y="1617345"/>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hello</a:t>
                </a:r>
                <a:endParaRPr lang="en-US" sz="1600" dirty="0"/>
              </a:p>
            </p:txBody>
          </p:sp>
          <p:sp>
            <p:nvSpPr>
              <p:cNvPr id="27" name="Rounded Rectangle 26"/>
              <p:cNvSpPr/>
              <p:nvPr/>
            </p:nvSpPr>
            <p:spPr>
              <a:xfrm>
                <a:off x="3718560" y="1945005"/>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spark</a:t>
                </a:r>
                <a:endParaRPr lang="en-US" sz="1600" dirty="0"/>
              </a:p>
            </p:txBody>
          </p:sp>
          <p:sp>
            <p:nvSpPr>
              <p:cNvPr id="28" name="Rounded Rectangle 27"/>
              <p:cNvSpPr/>
              <p:nvPr/>
            </p:nvSpPr>
            <p:spPr>
              <a:xfrm>
                <a:off x="4503420" y="1943100"/>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29" name="Rounded Rectangle 28"/>
              <p:cNvSpPr/>
              <p:nvPr/>
            </p:nvSpPr>
            <p:spPr>
              <a:xfrm>
                <a:off x="4503420" y="1615440"/>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30" name="Rounded Rectangle 29"/>
              <p:cNvSpPr/>
              <p:nvPr/>
            </p:nvSpPr>
            <p:spPr>
              <a:xfrm>
                <a:off x="4899660" y="1615440"/>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31" name="Rounded Rectangle 30"/>
              <p:cNvSpPr/>
              <p:nvPr/>
            </p:nvSpPr>
            <p:spPr>
              <a:xfrm>
                <a:off x="3718560" y="2295525"/>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sql</a:t>
                </a:r>
                <a:endParaRPr lang="en-US" sz="1600" dirty="0"/>
              </a:p>
            </p:txBody>
          </p:sp>
          <p:sp>
            <p:nvSpPr>
              <p:cNvPr id="32" name="Rounded Rectangle 31"/>
              <p:cNvSpPr/>
              <p:nvPr/>
            </p:nvSpPr>
            <p:spPr>
              <a:xfrm>
                <a:off x="4503420" y="2293620"/>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grpSp>
        <p:sp>
          <p:nvSpPr>
            <p:cNvPr id="33" name="Rounded Rectangle 32"/>
            <p:cNvSpPr/>
            <p:nvPr/>
          </p:nvSpPr>
          <p:spPr>
            <a:xfrm>
              <a:off x="3611880" y="2827020"/>
              <a:ext cx="1744980" cy="813435"/>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4" name="Rounded Rectangle 33"/>
            <p:cNvSpPr/>
            <p:nvPr/>
          </p:nvSpPr>
          <p:spPr>
            <a:xfrm>
              <a:off x="3707130" y="289560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world</a:t>
              </a:r>
              <a:endParaRPr lang="en-US" sz="1600" dirty="0"/>
            </a:p>
          </p:txBody>
        </p:sp>
        <p:sp>
          <p:nvSpPr>
            <p:cNvPr id="35" name="Rounded Rectangle 34"/>
            <p:cNvSpPr/>
            <p:nvPr/>
          </p:nvSpPr>
          <p:spPr>
            <a:xfrm>
              <a:off x="3718560" y="322326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java</a:t>
              </a:r>
              <a:endParaRPr lang="en-US" sz="1600" dirty="0"/>
            </a:p>
          </p:txBody>
        </p:sp>
        <p:sp>
          <p:nvSpPr>
            <p:cNvPr id="36" name="Rounded Rectangle 35"/>
            <p:cNvSpPr/>
            <p:nvPr/>
          </p:nvSpPr>
          <p:spPr>
            <a:xfrm>
              <a:off x="4503420" y="322135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37" name="Rounded Rectangle 36"/>
            <p:cNvSpPr/>
            <p:nvPr/>
          </p:nvSpPr>
          <p:spPr>
            <a:xfrm>
              <a:off x="4503420" y="289369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51" name="TextBox 50"/>
            <p:cNvSpPr txBox="1"/>
            <p:nvPr/>
          </p:nvSpPr>
          <p:spPr>
            <a:xfrm>
              <a:off x="3402449" y="1230869"/>
              <a:ext cx="2339102" cy="261610"/>
            </a:xfrm>
            <a:prstGeom prst="rect">
              <a:avLst/>
            </a:prstGeom>
            <a:noFill/>
          </p:spPr>
          <p:txBody>
            <a:bodyPr wrap="none" rtlCol="0">
              <a:spAutoFit/>
            </a:bodyPr>
            <a:lstStyle/>
            <a:p>
              <a:r>
                <a:rPr lang="en-US" sz="1100" dirty="0" smtClean="0">
                  <a:latin typeface="Consolas" panose="020B0609020204030204" pitchFamily="49" charset="0"/>
                  <a:cs typeface="Courier New" panose="02070309020205020404" pitchFamily="49" charset="0"/>
                </a:rPr>
                <a:t>RDD[(String, Iterator[Long]]</a:t>
              </a:r>
              <a:endParaRPr lang="en-US" sz="1100" dirty="0">
                <a:latin typeface="Consolas" panose="020B0609020204030204" pitchFamily="49" charset="0"/>
                <a:cs typeface="Courier New" panose="02070309020205020404" pitchFamily="49" charset="0"/>
              </a:endParaRPr>
            </a:p>
          </p:txBody>
        </p:sp>
      </p:grpSp>
      <p:grpSp>
        <p:nvGrpSpPr>
          <p:cNvPr id="96" name="Group 95"/>
          <p:cNvGrpSpPr/>
          <p:nvPr/>
        </p:nvGrpSpPr>
        <p:grpSpPr>
          <a:xfrm>
            <a:off x="6654195" y="1233770"/>
            <a:ext cx="1569660" cy="2397160"/>
            <a:chOff x="6654195" y="1233770"/>
            <a:chExt cx="1569660" cy="2397160"/>
          </a:xfrm>
        </p:grpSpPr>
        <p:sp>
          <p:nvSpPr>
            <p:cNvPr id="54" name="Rounded Rectangle 53"/>
            <p:cNvSpPr/>
            <p:nvPr/>
          </p:nvSpPr>
          <p:spPr>
            <a:xfrm>
              <a:off x="6762750" y="1546860"/>
              <a:ext cx="1352550" cy="1110615"/>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5" name="Rounded Rectangle 54"/>
            <p:cNvSpPr/>
            <p:nvPr/>
          </p:nvSpPr>
          <p:spPr>
            <a:xfrm>
              <a:off x="6858000" y="161544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hello</a:t>
              </a:r>
              <a:endParaRPr lang="en-US" sz="1600" dirty="0"/>
            </a:p>
          </p:txBody>
        </p:sp>
        <p:sp>
          <p:nvSpPr>
            <p:cNvPr id="56" name="Rounded Rectangle 55"/>
            <p:cNvSpPr/>
            <p:nvPr/>
          </p:nvSpPr>
          <p:spPr>
            <a:xfrm>
              <a:off x="6869430" y="194310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spark</a:t>
              </a:r>
              <a:endParaRPr lang="en-US" sz="1600" dirty="0"/>
            </a:p>
          </p:txBody>
        </p:sp>
        <p:sp>
          <p:nvSpPr>
            <p:cNvPr id="57" name="Rounded Rectangle 56"/>
            <p:cNvSpPr/>
            <p:nvPr/>
          </p:nvSpPr>
          <p:spPr>
            <a:xfrm>
              <a:off x="7654290" y="194119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58" name="Rounded Rectangle 57"/>
            <p:cNvSpPr/>
            <p:nvPr/>
          </p:nvSpPr>
          <p:spPr>
            <a:xfrm>
              <a:off x="7654290" y="1613535"/>
              <a:ext cx="316230" cy="2819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a:t>2</a:t>
              </a:r>
            </a:p>
          </p:txBody>
        </p:sp>
        <p:sp>
          <p:nvSpPr>
            <p:cNvPr id="60" name="Rounded Rectangle 59"/>
            <p:cNvSpPr/>
            <p:nvPr/>
          </p:nvSpPr>
          <p:spPr>
            <a:xfrm>
              <a:off x="6869430" y="2293620"/>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sql</a:t>
              </a:r>
              <a:endParaRPr lang="en-US" sz="1600" dirty="0"/>
            </a:p>
          </p:txBody>
        </p:sp>
        <p:sp>
          <p:nvSpPr>
            <p:cNvPr id="61" name="Rounded Rectangle 60"/>
            <p:cNvSpPr/>
            <p:nvPr/>
          </p:nvSpPr>
          <p:spPr>
            <a:xfrm>
              <a:off x="7654290" y="2291715"/>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62" name="Rounded Rectangle 61"/>
            <p:cNvSpPr/>
            <p:nvPr/>
          </p:nvSpPr>
          <p:spPr>
            <a:xfrm>
              <a:off x="6789420" y="2817495"/>
              <a:ext cx="1341120" cy="813435"/>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3" name="Rounded Rectangle 62"/>
            <p:cNvSpPr/>
            <p:nvPr/>
          </p:nvSpPr>
          <p:spPr>
            <a:xfrm>
              <a:off x="6884670" y="2886075"/>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world</a:t>
              </a:r>
              <a:endParaRPr lang="en-US" sz="1600" dirty="0"/>
            </a:p>
          </p:txBody>
        </p:sp>
        <p:sp>
          <p:nvSpPr>
            <p:cNvPr id="64" name="Rounded Rectangle 63"/>
            <p:cNvSpPr/>
            <p:nvPr/>
          </p:nvSpPr>
          <p:spPr>
            <a:xfrm>
              <a:off x="6896100" y="3213735"/>
              <a:ext cx="716280" cy="281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java</a:t>
              </a:r>
              <a:endParaRPr lang="en-US" sz="1600" dirty="0"/>
            </a:p>
          </p:txBody>
        </p:sp>
        <p:sp>
          <p:nvSpPr>
            <p:cNvPr id="65" name="Rounded Rectangle 64"/>
            <p:cNvSpPr/>
            <p:nvPr/>
          </p:nvSpPr>
          <p:spPr>
            <a:xfrm>
              <a:off x="7680960" y="3211830"/>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66" name="Rounded Rectangle 65"/>
            <p:cNvSpPr/>
            <p:nvPr/>
          </p:nvSpPr>
          <p:spPr>
            <a:xfrm>
              <a:off x="7680960" y="2884170"/>
              <a:ext cx="316230" cy="281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1</a:t>
              </a:r>
              <a:endParaRPr lang="en-US" sz="1600" dirty="0"/>
            </a:p>
          </p:txBody>
        </p:sp>
        <p:sp>
          <p:nvSpPr>
            <p:cNvPr id="69" name="TextBox 68"/>
            <p:cNvSpPr txBox="1"/>
            <p:nvPr/>
          </p:nvSpPr>
          <p:spPr>
            <a:xfrm>
              <a:off x="6654195" y="1233770"/>
              <a:ext cx="1569660" cy="261610"/>
            </a:xfrm>
            <a:prstGeom prst="rect">
              <a:avLst/>
            </a:prstGeom>
            <a:noFill/>
          </p:spPr>
          <p:txBody>
            <a:bodyPr wrap="none" rtlCol="0">
              <a:spAutoFit/>
            </a:bodyPr>
            <a:lstStyle/>
            <a:p>
              <a:r>
                <a:rPr lang="en-US" sz="1100" dirty="0" smtClean="0">
                  <a:latin typeface="Consolas" panose="020B0609020204030204" pitchFamily="49" charset="0"/>
                  <a:cs typeface="Courier New" panose="02070309020205020404" pitchFamily="49" charset="0"/>
                </a:rPr>
                <a:t>RDD[(String, Long]</a:t>
              </a:r>
              <a:endParaRPr lang="en-US" sz="1100" dirty="0">
                <a:latin typeface="Consolas" panose="020B0609020204030204" pitchFamily="49" charset="0"/>
                <a:cs typeface="Courier New" panose="02070309020205020404" pitchFamily="49" charset="0"/>
              </a:endParaRPr>
            </a:p>
          </p:txBody>
        </p:sp>
      </p:grpSp>
      <p:grpSp>
        <p:nvGrpSpPr>
          <p:cNvPr id="88" name="Group 87"/>
          <p:cNvGrpSpPr/>
          <p:nvPr/>
        </p:nvGrpSpPr>
        <p:grpSpPr>
          <a:xfrm>
            <a:off x="2212657" y="1174583"/>
            <a:ext cx="1422083" cy="3153577"/>
            <a:chOff x="2212657" y="1174583"/>
            <a:chExt cx="1422083" cy="3153577"/>
          </a:xfrm>
        </p:grpSpPr>
        <p:cxnSp>
          <p:nvCxnSpPr>
            <p:cNvPr id="71" name="Straight Connector 70"/>
            <p:cNvCxnSpPr/>
            <p:nvPr/>
          </p:nvCxnSpPr>
          <p:spPr>
            <a:xfrm>
              <a:off x="2817495" y="1174583"/>
              <a:ext cx="40005" cy="3153577"/>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2212657" y="1754505"/>
              <a:ext cx="14220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225040" y="2102167"/>
              <a:ext cx="1409700" cy="92297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a:endCxn id="25" idx="1"/>
            </p:cNvCxnSpPr>
            <p:nvPr/>
          </p:nvCxnSpPr>
          <p:spPr>
            <a:xfrm flipV="1">
              <a:off x="2212657" y="2104073"/>
              <a:ext cx="1399223" cy="93059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3" name="Straight Arrow Connector 82"/>
            <p:cNvCxnSpPr/>
            <p:nvPr/>
          </p:nvCxnSpPr>
          <p:spPr>
            <a:xfrm flipV="1">
              <a:off x="2274540" y="1835467"/>
              <a:ext cx="1325880" cy="79676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p:nvPr/>
          </p:nvCxnSpPr>
          <p:spPr>
            <a:xfrm flipV="1">
              <a:off x="2212657" y="2445782"/>
              <a:ext cx="1387763" cy="15516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7" name="Straight Arrow Connector 86"/>
            <p:cNvCxnSpPr>
              <a:stCxn id="19" idx="3"/>
            </p:cNvCxnSpPr>
            <p:nvPr/>
          </p:nvCxnSpPr>
          <p:spPr>
            <a:xfrm flipV="1">
              <a:off x="2225040" y="3384232"/>
              <a:ext cx="1360170" cy="2847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8" name="Rounded Rectangle 67"/>
            <p:cNvSpPr/>
            <p:nvPr/>
          </p:nvSpPr>
          <p:spPr>
            <a:xfrm>
              <a:off x="2320290" y="2573655"/>
              <a:ext cx="1101120" cy="3638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b="1" dirty="0" smtClean="0">
                  <a:solidFill>
                    <a:schemeClr val="tx2">
                      <a:lumMod val="60000"/>
                      <a:lumOff val="40000"/>
                    </a:schemeClr>
                  </a:solidFill>
                  <a:latin typeface="Consolas" panose="020B0609020204030204" pitchFamily="49" charset="0"/>
                </a:rPr>
                <a:t>.groupByKey</a:t>
              </a:r>
              <a:endParaRPr lang="en-US" sz="1100" b="1" dirty="0">
                <a:solidFill>
                  <a:schemeClr val="tx2">
                    <a:lumMod val="60000"/>
                    <a:lumOff val="40000"/>
                  </a:schemeClr>
                </a:solidFill>
                <a:latin typeface="Consolas" panose="020B0609020204030204" pitchFamily="49" charset="0"/>
              </a:endParaRPr>
            </a:p>
          </p:txBody>
        </p:sp>
      </p:grpSp>
      <p:grpSp>
        <p:nvGrpSpPr>
          <p:cNvPr id="97" name="Group 96"/>
          <p:cNvGrpSpPr/>
          <p:nvPr/>
        </p:nvGrpSpPr>
        <p:grpSpPr>
          <a:xfrm>
            <a:off x="5453016" y="2597467"/>
            <a:ext cx="1167826" cy="1584259"/>
            <a:chOff x="5453016" y="2597467"/>
            <a:chExt cx="1167826" cy="1584259"/>
          </a:xfrm>
        </p:grpSpPr>
        <p:sp>
          <p:nvSpPr>
            <p:cNvPr id="90" name="TextBox 89"/>
            <p:cNvSpPr txBox="1"/>
            <p:nvPr/>
          </p:nvSpPr>
          <p:spPr>
            <a:xfrm>
              <a:off x="5453017" y="3291840"/>
              <a:ext cx="1167825" cy="276999"/>
            </a:xfrm>
            <a:prstGeom prst="rect">
              <a:avLst/>
            </a:prstGeom>
            <a:noFill/>
          </p:spPr>
          <p:txBody>
            <a:bodyPr wrap="square" rtlCol="0">
              <a:spAutoFit/>
            </a:bodyPr>
            <a:lstStyle/>
            <a:p>
              <a:r>
                <a:rPr lang="en-US" sz="1200" b="1" dirty="0" smtClean="0">
                  <a:latin typeface="Consolas" panose="020B0609020204030204" pitchFamily="49" charset="0"/>
                </a:rPr>
                <a:t>_.reduce(…)</a:t>
              </a:r>
              <a:endParaRPr lang="en-US" sz="1200" b="1" dirty="0">
                <a:latin typeface="Consolas" panose="020B0609020204030204" pitchFamily="49" charset="0"/>
              </a:endParaRPr>
            </a:p>
          </p:txBody>
        </p:sp>
        <p:grpSp>
          <p:nvGrpSpPr>
            <p:cNvPr id="95" name="Group 94"/>
            <p:cNvGrpSpPr/>
            <p:nvPr/>
          </p:nvGrpSpPr>
          <p:grpSpPr>
            <a:xfrm>
              <a:off x="5486370" y="2597467"/>
              <a:ext cx="1101120" cy="1301890"/>
              <a:chOff x="5486370" y="2597467"/>
              <a:chExt cx="1101120" cy="1301890"/>
            </a:xfrm>
          </p:grpSpPr>
          <p:sp>
            <p:nvSpPr>
              <p:cNvPr id="67" name="Rounded Rectangle 66"/>
              <p:cNvSpPr/>
              <p:nvPr/>
            </p:nvSpPr>
            <p:spPr>
              <a:xfrm>
                <a:off x="5486370" y="2597467"/>
                <a:ext cx="1101120" cy="3638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b="1" dirty="0" smtClean="0">
                    <a:solidFill>
                      <a:schemeClr val="tx2">
                        <a:lumMod val="60000"/>
                        <a:lumOff val="40000"/>
                      </a:schemeClr>
                    </a:solidFill>
                    <a:latin typeface="Consolas" panose="020B0609020204030204" pitchFamily="49" charset="0"/>
                  </a:rPr>
                  <a:t>.mapValues</a:t>
                </a:r>
                <a:endParaRPr lang="en-US" sz="1100" b="1" dirty="0">
                  <a:solidFill>
                    <a:schemeClr val="tx2">
                      <a:lumMod val="60000"/>
                      <a:lumOff val="40000"/>
                    </a:schemeClr>
                  </a:solidFill>
                  <a:latin typeface="Consolas" panose="020B0609020204030204" pitchFamily="49" charset="0"/>
                </a:endParaRPr>
              </a:p>
            </p:txBody>
          </p:sp>
          <p:cxnSp>
            <p:nvCxnSpPr>
              <p:cNvPr id="92" name="Straight Arrow Connector 91"/>
              <p:cNvCxnSpPr>
                <a:stCxn id="67" idx="2"/>
              </p:cNvCxnSpPr>
              <p:nvPr/>
            </p:nvCxnSpPr>
            <p:spPr>
              <a:xfrm>
                <a:off x="6036930" y="2961322"/>
                <a:ext cx="0" cy="3305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6069299" y="3568839"/>
                <a:ext cx="0" cy="3305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94" name="TextBox 93"/>
            <p:cNvSpPr txBox="1"/>
            <p:nvPr/>
          </p:nvSpPr>
          <p:spPr>
            <a:xfrm>
              <a:off x="5453016" y="3927810"/>
              <a:ext cx="1167825" cy="253916"/>
            </a:xfrm>
            <a:prstGeom prst="rect">
              <a:avLst/>
            </a:prstGeom>
            <a:noFill/>
          </p:spPr>
          <p:txBody>
            <a:bodyPr wrap="square" rtlCol="0">
              <a:spAutoFit/>
            </a:bodyPr>
            <a:lstStyle/>
            <a:p>
              <a:pPr algn="ctr"/>
              <a:r>
                <a:rPr lang="en-US" sz="1050" b="1" dirty="0" smtClean="0">
                  <a:latin typeface="Consolas" panose="020B0609020204030204" pitchFamily="49" charset="0"/>
                </a:rPr>
                <a:t>(a,b) =&gt; a+b</a:t>
              </a:r>
              <a:endParaRPr lang="en-US" sz="1050" b="1" dirty="0">
                <a:latin typeface="Consolas" panose="020B0609020204030204" pitchFamily="49" charset="0"/>
              </a:endParaRPr>
            </a:p>
          </p:txBody>
        </p:sp>
      </p:grpSp>
      <p:grpSp>
        <p:nvGrpSpPr>
          <p:cNvPr id="103" name="Group 102"/>
          <p:cNvGrpSpPr/>
          <p:nvPr/>
        </p:nvGrpSpPr>
        <p:grpSpPr>
          <a:xfrm>
            <a:off x="1581150" y="3630930"/>
            <a:ext cx="5878830" cy="1277152"/>
            <a:chOff x="1581150" y="3630930"/>
            <a:chExt cx="5878830" cy="1277152"/>
          </a:xfrm>
        </p:grpSpPr>
        <p:sp>
          <p:nvSpPr>
            <p:cNvPr id="98" name="TextBox 97"/>
            <p:cNvSpPr txBox="1"/>
            <p:nvPr/>
          </p:nvSpPr>
          <p:spPr>
            <a:xfrm>
              <a:off x="2653665" y="4499459"/>
              <a:ext cx="4000530" cy="4086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Consolas" panose="020B0609020204030204" pitchFamily="49" charset="0"/>
                </a:rPr>
                <a:t>.</a:t>
              </a:r>
              <a:r>
                <a:rPr lang="en-US" b="1" dirty="0" smtClean="0">
                  <a:solidFill>
                    <a:schemeClr val="tx2">
                      <a:lumMod val="60000"/>
                      <a:lumOff val="40000"/>
                    </a:schemeClr>
                  </a:solidFill>
                  <a:latin typeface="Consolas" panose="020B0609020204030204" pitchFamily="49" charset="0"/>
                </a:rPr>
                <a:t>reduceByKey</a:t>
              </a:r>
              <a:r>
                <a:rPr lang="en-US" b="1" dirty="0" smtClean="0">
                  <a:latin typeface="Consolas" panose="020B0609020204030204" pitchFamily="49" charset="0"/>
                </a:rPr>
                <a:t>((a, b) =&gt; a + b)</a:t>
              </a:r>
              <a:endParaRPr lang="en-US" b="1" dirty="0">
                <a:latin typeface="Consolas" panose="020B0609020204030204" pitchFamily="49" charset="0"/>
              </a:endParaRPr>
            </a:p>
          </p:txBody>
        </p:sp>
        <p:cxnSp>
          <p:nvCxnSpPr>
            <p:cNvPr id="100" name="Elbow Connector 99"/>
            <p:cNvCxnSpPr>
              <a:stCxn id="19" idx="2"/>
              <a:endCxn id="98" idx="1"/>
            </p:cNvCxnSpPr>
            <p:nvPr/>
          </p:nvCxnSpPr>
          <p:spPr>
            <a:xfrm rot="16200000" flipH="1">
              <a:off x="1788632" y="3838737"/>
              <a:ext cx="657551" cy="107251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Elbow Connector 101"/>
            <p:cNvCxnSpPr>
              <a:stCxn id="98" idx="3"/>
              <a:endCxn id="62" idx="2"/>
            </p:cNvCxnSpPr>
            <p:nvPr/>
          </p:nvCxnSpPr>
          <p:spPr>
            <a:xfrm flipV="1">
              <a:off x="6654195" y="3630930"/>
              <a:ext cx="805785" cy="107284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5798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Essence of big data processing frameworks: </a:t>
            </a:r>
            <a:r>
              <a:rPr lang="en-US" sz="2400" b="1" dirty="0" smtClean="0"/>
              <a:t>sort</a:t>
            </a:r>
            <a:r>
              <a:rPr lang="en-US" sz="2400" dirty="0" smtClean="0"/>
              <a:t>, </a:t>
            </a:r>
            <a:r>
              <a:rPr lang="en-US" sz="2400" b="1" dirty="0" smtClean="0"/>
              <a:t>aggregation</a:t>
            </a:r>
            <a:r>
              <a:rPr lang="en-US" sz="2400" dirty="0" smtClean="0"/>
              <a:t> and </a:t>
            </a:r>
            <a:r>
              <a:rPr lang="en-US" sz="2400" b="1" dirty="0" smtClean="0"/>
              <a:t>join</a:t>
            </a:r>
          </a:p>
          <a:p>
            <a:r>
              <a:rPr lang="en-US" sz="2400" dirty="0" smtClean="0"/>
              <a:t>Spark requires all the keys to be in memory for a sort-based shuffle:</a:t>
            </a:r>
          </a:p>
          <a:p>
            <a:pPr lvl="1"/>
            <a:r>
              <a:rPr lang="en-US" sz="2000" dirty="0" smtClean="0"/>
              <a:t>Under-partitioned data will cause OOM</a:t>
            </a:r>
          </a:p>
          <a:p>
            <a:r>
              <a:rPr lang="en-US" sz="2400" dirty="0" smtClean="0"/>
              <a:t>Parallelism of a join is determined by:</a:t>
            </a:r>
          </a:p>
          <a:p>
            <a:pPr lvl="1"/>
            <a:r>
              <a:rPr lang="en-US" sz="2000" dirty="0" smtClean="0"/>
              <a:t>Number of partitions of upstream RDDs</a:t>
            </a:r>
          </a:p>
          <a:p>
            <a:pPr lvl="1"/>
            <a:r>
              <a:rPr lang="en-US" sz="2000" b="1" dirty="0" smtClean="0">
                <a:latin typeface="Consolas" panose="020B0609020204030204" pitchFamily="49" charset="0"/>
              </a:rPr>
              <a:t>spark.default.parallelism</a:t>
            </a:r>
            <a:r>
              <a:rPr lang="en-US" sz="2000" dirty="0" smtClean="0"/>
              <a:t> setting for RDDs</a:t>
            </a:r>
          </a:p>
          <a:p>
            <a:pPr lvl="1"/>
            <a:r>
              <a:rPr lang="en-US" sz="2000" b="1" dirty="0" smtClean="0">
                <a:latin typeface="Consolas" panose="020B0609020204030204" pitchFamily="49" charset="0"/>
              </a:rPr>
              <a:t>spark.sql.shuffle.partitions</a:t>
            </a:r>
            <a:r>
              <a:rPr lang="en-US" sz="2000" dirty="0" smtClean="0"/>
              <a:t> for Spark SQL</a:t>
            </a:r>
            <a:endParaRPr lang="en-US" sz="2000" dirty="0"/>
          </a:p>
        </p:txBody>
      </p:sp>
      <p:sp>
        <p:nvSpPr>
          <p:cNvPr id="2" name="Title 1"/>
          <p:cNvSpPr>
            <a:spLocks noGrp="1"/>
          </p:cNvSpPr>
          <p:nvPr>
            <p:ph type="title"/>
          </p:nvPr>
        </p:nvSpPr>
        <p:spPr/>
        <p:txBody>
          <a:bodyPr/>
          <a:lstStyle/>
          <a:p>
            <a:r>
              <a:rPr lang="en-US" dirty="0" smtClean="0"/>
              <a:t>Partitioning your Data</a:t>
            </a:r>
            <a:endParaRPr lang="en-US" dirty="0"/>
          </a:p>
        </p:txBody>
      </p:sp>
      <p:grpSp>
        <p:nvGrpSpPr>
          <p:cNvPr id="4" name="Group 3"/>
          <p:cNvGrpSpPr/>
          <p:nvPr/>
        </p:nvGrpSpPr>
        <p:grpSpPr>
          <a:xfrm>
            <a:off x="1" y="4476750"/>
            <a:ext cx="9143999" cy="666750"/>
            <a:chOff x="1" y="4476750"/>
            <a:chExt cx="9143999" cy="666750"/>
          </a:xfrm>
        </p:grpSpPr>
        <p:sp>
          <p:nvSpPr>
            <p:cNvPr id="5" name="Freeform 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6" name="Picture 5" descr="adcs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117134224"/>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Roboto Light"/>
                <a:ea typeface="Roboto Black" panose="02000000000000000000" pitchFamily="2" charset="0"/>
                <a:cs typeface="Roboto Light"/>
              </a:rPr>
              <a:t>Spark SQL</a:t>
            </a:r>
            <a:endParaRPr lang="en-US" sz="5400" dirty="0">
              <a:solidFill>
                <a:schemeClr val="bg1"/>
              </a:solidFill>
              <a:latin typeface="Roboto Light"/>
              <a:ea typeface="Roboto Black" panose="02000000000000000000" pitchFamily="2" charset="0"/>
              <a:cs typeface="Roboto Light"/>
            </a:endParaRPr>
          </a:p>
        </p:txBody>
      </p:sp>
    </p:spTree>
    <p:extLst>
      <p:ext uri="{BB962C8B-B14F-4D97-AF65-F5344CB8AC3E}">
        <p14:creationId xmlns:p14="http://schemas.microsoft.com/office/powerpoint/2010/main" val="660130259"/>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 y="4476750"/>
            <a:ext cx="9143999" cy="666750"/>
            <a:chOff x="1" y="4476750"/>
            <a:chExt cx="9143999" cy="666750"/>
          </a:xfrm>
        </p:grpSpPr>
        <p:sp>
          <p:nvSpPr>
            <p:cNvPr id="21" name="Freeform 20"/>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22" name="Picture 21"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Spark Dataset</a:t>
            </a:r>
            <a:endParaRPr lang="en-US" dirty="0"/>
          </a:p>
        </p:txBody>
      </p:sp>
      <p:grpSp>
        <p:nvGrpSpPr>
          <p:cNvPr id="4" name="Group 3"/>
          <p:cNvGrpSpPr/>
          <p:nvPr/>
        </p:nvGrpSpPr>
        <p:grpSpPr>
          <a:xfrm>
            <a:off x="861060" y="856449"/>
            <a:ext cx="1453500" cy="3881496"/>
            <a:chOff x="861060" y="911484"/>
            <a:chExt cx="1453500" cy="3881496"/>
          </a:xfrm>
        </p:grpSpPr>
        <p:sp>
          <p:nvSpPr>
            <p:cNvPr id="5" name="Rounded Rectangle 4"/>
            <p:cNvSpPr/>
            <p:nvPr/>
          </p:nvSpPr>
          <p:spPr>
            <a:xfrm>
              <a:off x="861060" y="1158240"/>
              <a:ext cx="1440180" cy="3634740"/>
            </a:xfrm>
            <a:prstGeom prst="roundRect">
              <a:avLst>
                <a:gd name="adj" fmla="val 6939"/>
              </a:avLst>
            </a:prstGeom>
          </p:spPr>
          <p:style>
            <a:lnRef idx="2">
              <a:schemeClr val="accent2"/>
            </a:lnRef>
            <a:fillRef idx="1">
              <a:schemeClr val="lt1"/>
            </a:fillRef>
            <a:effectRef idx="0">
              <a:schemeClr val="accent2"/>
            </a:effectRef>
            <a:fontRef idx="minor">
              <a:schemeClr val="dk1"/>
            </a:fontRef>
          </p:style>
          <p:txBody>
            <a:bodyPr rtlCol="0" anchor="t"/>
            <a:lstStyle/>
            <a:p>
              <a:pPr algn="ctr"/>
              <a:endParaRPr lang="en-US" sz="2400" dirty="0" smtClean="0"/>
            </a:p>
            <a:p>
              <a:pPr algn="ctr"/>
              <a:endParaRPr lang="en-US" sz="2400" dirty="0" smtClean="0"/>
            </a:p>
            <a:p>
              <a:pPr algn="ctr"/>
              <a:r>
                <a:rPr lang="en-US" sz="2400" dirty="0" smtClean="0"/>
                <a:t>…</a:t>
              </a:r>
            </a:p>
            <a:p>
              <a:pPr algn="ctr"/>
              <a:endParaRPr lang="en-US" sz="2400" dirty="0"/>
            </a:p>
            <a:p>
              <a:pPr algn="ctr"/>
              <a:endParaRPr lang="en-US" sz="2400" dirty="0" smtClean="0"/>
            </a:p>
            <a:p>
              <a:pPr algn="ctr"/>
              <a:endParaRPr lang="en-US" sz="2400" dirty="0"/>
            </a:p>
            <a:p>
              <a:pPr algn="ctr"/>
              <a:r>
                <a:rPr lang="en-US" sz="2400" dirty="0" smtClean="0"/>
                <a:t>….</a:t>
              </a:r>
              <a:endParaRPr lang="en-US" sz="2400" dirty="0"/>
            </a:p>
          </p:txBody>
        </p:sp>
        <p:grpSp>
          <p:nvGrpSpPr>
            <p:cNvPr id="6" name="Group 5"/>
            <p:cNvGrpSpPr/>
            <p:nvPr/>
          </p:nvGrpSpPr>
          <p:grpSpPr>
            <a:xfrm>
              <a:off x="937260" y="1276828"/>
              <a:ext cx="1287780" cy="754380"/>
              <a:chOff x="937260" y="1531620"/>
              <a:chExt cx="1287780" cy="754380"/>
            </a:xfrm>
          </p:grpSpPr>
          <p:sp>
            <p:nvSpPr>
              <p:cNvPr id="15" name="Rounded Rectangle 14"/>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6" name="Rounded Rectangle 15"/>
              <p:cNvSpPr/>
              <p:nvPr/>
            </p:nvSpPr>
            <p:spPr>
              <a:xfrm>
                <a:off x="1021080" y="1604010"/>
                <a:ext cx="1120140" cy="259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smtClean="0"/>
                  <a:t>Row</a:t>
                </a:r>
                <a:endParaRPr lang="en-US" sz="1200" b="1" dirty="0"/>
              </a:p>
            </p:txBody>
          </p:sp>
        </p:grpSp>
        <p:grpSp>
          <p:nvGrpSpPr>
            <p:cNvPr id="7" name="Group 6"/>
            <p:cNvGrpSpPr/>
            <p:nvPr/>
          </p:nvGrpSpPr>
          <p:grpSpPr>
            <a:xfrm>
              <a:off x="937260" y="2377200"/>
              <a:ext cx="1287780" cy="1108471"/>
              <a:chOff x="937260" y="1531620"/>
              <a:chExt cx="1287780" cy="754380"/>
            </a:xfrm>
          </p:grpSpPr>
          <p:sp>
            <p:nvSpPr>
              <p:cNvPr id="12" name="Rounded Rectangle 11"/>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3" name="Rounded Rectangle 12"/>
              <p:cNvSpPr/>
              <p:nvPr/>
            </p:nvSpPr>
            <p:spPr>
              <a:xfrm>
                <a:off x="1021080" y="1604010"/>
                <a:ext cx="1120140" cy="1870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smtClean="0"/>
                  <a:t>Row</a:t>
                </a:r>
                <a:endParaRPr lang="en-US" sz="1200" b="1" dirty="0"/>
              </a:p>
            </p:txBody>
          </p:sp>
          <p:sp>
            <p:nvSpPr>
              <p:cNvPr id="14" name="Rounded Rectangle 13"/>
              <p:cNvSpPr/>
              <p:nvPr/>
            </p:nvSpPr>
            <p:spPr>
              <a:xfrm>
                <a:off x="1021080" y="1855738"/>
                <a:ext cx="1120140" cy="1870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a:t>Row</a:t>
                </a:r>
              </a:p>
            </p:txBody>
          </p:sp>
        </p:grpSp>
        <p:grpSp>
          <p:nvGrpSpPr>
            <p:cNvPr id="8" name="Group 7"/>
            <p:cNvGrpSpPr/>
            <p:nvPr/>
          </p:nvGrpSpPr>
          <p:grpSpPr>
            <a:xfrm>
              <a:off x="937260" y="3908582"/>
              <a:ext cx="1287780" cy="754380"/>
              <a:chOff x="937260" y="1531620"/>
              <a:chExt cx="1287780" cy="754380"/>
            </a:xfrm>
          </p:grpSpPr>
          <p:sp>
            <p:nvSpPr>
              <p:cNvPr id="10" name="Rounded Rectangle 9"/>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1" name="Rounded Rectangle 10"/>
              <p:cNvSpPr/>
              <p:nvPr/>
            </p:nvSpPr>
            <p:spPr>
              <a:xfrm>
                <a:off x="1021080" y="1604010"/>
                <a:ext cx="1120140" cy="259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a:t>Row</a:t>
                </a:r>
              </a:p>
            </p:txBody>
          </p:sp>
        </p:grpSp>
        <p:sp>
          <p:nvSpPr>
            <p:cNvPr id="9" name="TextBox 8"/>
            <p:cNvSpPr txBox="1"/>
            <p:nvPr/>
          </p:nvSpPr>
          <p:spPr>
            <a:xfrm>
              <a:off x="937260" y="911484"/>
              <a:ext cx="1377300" cy="307777"/>
            </a:xfrm>
            <a:prstGeom prst="rect">
              <a:avLst/>
            </a:prstGeom>
            <a:noFill/>
          </p:spPr>
          <p:txBody>
            <a:bodyPr wrap="none" rtlCol="0">
              <a:spAutoFit/>
            </a:bodyPr>
            <a:lstStyle/>
            <a:p>
              <a:r>
                <a:rPr lang="en-US" sz="1400" dirty="0" smtClean="0">
                  <a:latin typeface="Consolas" panose="020B0609020204030204" pitchFamily="49" charset="0"/>
                </a:rPr>
                <a:t>Dataset&lt;Row&gt;</a:t>
              </a:r>
              <a:endParaRPr lang="en-US" sz="1400" dirty="0">
                <a:latin typeface="Consolas" panose="020B0609020204030204" pitchFamily="49" charset="0"/>
              </a:endParaRPr>
            </a:p>
          </p:txBody>
        </p:sp>
      </p:grpSp>
      <p:sp>
        <p:nvSpPr>
          <p:cNvPr id="17" name="TextBox 16"/>
          <p:cNvSpPr txBox="1"/>
          <p:nvPr/>
        </p:nvSpPr>
        <p:spPr>
          <a:xfrm>
            <a:off x="2849880" y="1225603"/>
            <a:ext cx="4983480" cy="578882"/>
          </a:xfrm>
          <a:prstGeom prst="round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RDD of </a:t>
            </a:r>
            <a:r>
              <a:rPr lang="en-US" sz="2800" b="1" dirty="0" smtClean="0"/>
              <a:t>Row </a:t>
            </a:r>
            <a:r>
              <a:rPr lang="en-US" sz="2800" dirty="0" smtClean="0"/>
              <a:t>+ </a:t>
            </a:r>
            <a:r>
              <a:rPr lang="en-US" sz="2800" b="1" dirty="0" smtClean="0"/>
              <a:t>Schema</a:t>
            </a:r>
            <a:endParaRPr lang="en-US" sz="2800" b="1" dirty="0"/>
          </a:p>
        </p:txBody>
      </p:sp>
      <p:sp>
        <p:nvSpPr>
          <p:cNvPr id="18" name="TextBox 17"/>
          <p:cNvSpPr txBox="1"/>
          <p:nvPr/>
        </p:nvSpPr>
        <p:spPr>
          <a:xfrm>
            <a:off x="2849880" y="2219536"/>
            <a:ext cx="4983480" cy="578882"/>
          </a:xfrm>
          <a:prstGeom prst="round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Query with </a:t>
            </a:r>
            <a:r>
              <a:rPr lang="en-US" sz="2800" b="1" dirty="0" smtClean="0"/>
              <a:t>SQL</a:t>
            </a:r>
            <a:r>
              <a:rPr lang="en-US" sz="2800" dirty="0" smtClean="0"/>
              <a:t> or </a:t>
            </a:r>
            <a:r>
              <a:rPr lang="en-US" sz="2800" b="1" dirty="0" smtClean="0"/>
              <a:t>Dataset API</a:t>
            </a:r>
            <a:endParaRPr lang="en-US" sz="2800" b="1" dirty="0"/>
          </a:p>
        </p:txBody>
      </p:sp>
      <p:sp>
        <p:nvSpPr>
          <p:cNvPr id="19" name="TextBox 18"/>
          <p:cNvSpPr txBox="1"/>
          <p:nvPr/>
        </p:nvSpPr>
        <p:spPr>
          <a:xfrm>
            <a:off x="2849880" y="3141195"/>
            <a:ext cx="4983480" cy="1055608"/>
          </a:xfrm>
          <a:prstGeom prst="round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Support for </a:t>
            </a:r>
            <a:r>
              <a:rPr lang="en-US" sz="2800" b="1" dirty="0" smtClean="0"/>
              <a:t>Reflection</a:t>
            </a:r>
            <a:r>
              <a:rPr lang="en-US" sz="2800" dirty="0" smtClean="0"/>
              <a:t>, </a:t>
            </a:r>
            <a:r>
              <a:rPr lang="en-US" sz="2800" b="1" dirty="0" smtClean="0"/>
              <a:t>JSON</a:t>
            </a:r>
            <a:r>
              <a:rPr lang="en-US" sz="2800" dirty="0" smtClean="0"/>
              <a:t>, </a:t>
            </a:r>
            <a:r>
              <a:rPr lang="en-US" sz="2800" b="1" dirty="0" smtClean="0"/>
              <a:t>Parquet</a:t>
            </a:r>
            <a:r>
              <a:rPr lang="en-US" sz="2800" dirty="0" smtClean="0"/>
              <a:t>, </a:t>
            </a:r>
            <a:r>
              <a:rPr lang="en-US" sz="2800" b="1" dirty="0" smtClean="0"/>
              <a:t>CSV</a:t>
            </a:r>
            <a:r>
              <a:rPr lang="en-US" sz="2800" dirty="0" smtClean="0"/>
              <a:t>, </a:t>
            </a:r>
            <a:r>
              <a:rPr lang="en-US" sz="2800" b="1" dirty="0" smtClean="0"/>
              <a:t>Arvo</a:t>
            </a:r>
            <a:r>
              <a:rPr lang="en-US" sz="2800" dirty="0" smtClean="0"/>
              <a:t>…</a:t>
            </a:r>
            <a:endParaRPr lang="en-US" sz="2800" b="1" dirty="0"/>
          </a:p>
        </p:txBody>
      </p:sp>
    </p:spTree>
    <p:extLst>
      <p:ext uri="{BB962C8B-B14F-4D97-AF65-F5344CB8AC3E}">
        <p14:creationId xmlns:p14="http://schemas.microsoft.com/office/powerpoint/2010/main" val="2180811433"/>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 y="4476750"/>
            <a:ext cx="9143999" cy="666750"/>
            <a:chOff x="1" y="4476750"/>
            <a:chExt cx="9143999" cy="666750"/>
          </a:xfrm>
        </p:grpSpPr>
        <p:sp>
          <p:nvSpPr>
            <p:cNvPr id="21" name="Freeform 20"/>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22" name="Picture 21"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Spark Dataset</a:t>
            </a:r>
            <a:endParaRPr lang="en-US" dirty="0"/>
          </a:p>
        </p:txBody>
      </p:sp>
      <p:grpSp>
        <p:nvGrpSpPr>
          <p:cNvPr id="4" name="Group 3"/>
          <p:cNvGrpSpPr/>
          <p:nvPr/>
        </p:nvGrpSpPr>
        <p:grpSpPr>
          <a:xfrm>
            <a:off x="861060" y="856449"/>
            <a:ext cx="1453500" cy="3881496"/>
            <a:chOff x="861060" y="911484"/>
            <a:chExt cx="1453500" cy="3881496"/>
          </a:xfrm>
        </p:grpSpPr>
        <p:sp>
          <p:nvSpPr>
            <p:cNvPr id="5" name="Rounded Rectangle 4"/>
            <p:cNvSpPr/>
            <p:nvPr/>
          </p:nvSpPr>
          <p:spPr>
            <a:xfrm>
              <a:off x="861060" y="1158240"/>
              <a:ext cx="1440180" cy="3634740"/>
            </a:xfrm>
            <a:prstGeom prst="roundRect">
              <a:avLst>
                <a:gd name="adj" fmla="val 6939"/>
              </a:avLst>
            </a:prstGeom>
          </p:spPr>
          <p:style>
            <a:lnRef idx="2">
              <a:schemeClr val="accent2"/>
            </a:lnRef>
            <a:fillRef idx="1">
              <a:schemeClr val="lt1"/>
            </a:fillRef>
            <a:effectRef idx="0">
              <a:schemeClr val="accent2"/>
            </a:effectRef>
            <a:fontRef idx="minor">
              <a:schemeClr val="dk1"/>
            </a:fontRef>
          </p:style>
          <p:txBody>
            <a:bodyPr rtlCol="0" anchor="t"/>
            <a:lstStyle/>
            <a:p>
              <a:pPr algn="ctr"/>
              <a:endParaRPr lang="en-US" sz="2400" dirty="0" smtClean="0"/>
            </a:p>
            <a:p>
              <a:pPr algn="ctr"/>
              <a:endParaRPr lang="en-US" sz="2400" dirty="0" smtClean="0"/>
            </a:p>
            <a:p>
              <a:pPr algn="ctr"/>
              <a:r>
                <a:rPr lang="en-US" sz="2400" dirty="0" smtClean="0"/>
                <a:t>…</a:t>
              </a:r>
            </a:p>
            <a:p>
              <a:pPr algn="ctr"/>
              <a:endParaRPr lang="en-US" sz="2400" dirty="0"/>
            </a:p>
            <a:p>
              <a:pPr algn="ctr"/>
              <a:endParaRPr lang="en-US" sz="2400" dirty="0" smtClean="0"/>
            </a:p>
            <a:p>
              <a:pPr algn="ctr"/>
              <a:endParaRPr lang="en-US" sz="2400" dirty="0"/>
            </a:p>
            <a:p>
              <a:pPr algn="ctr"/>
              <a:r>
                <a:rPr lang="en-US" sz="2400" dirty="0" smtClean="0"/>
                <a:t>….</a:t>
              </a:r>
              <a:endParaRPr lang="en-US" sz="2400" dirty="0"/>
            </a:p>
          </p:txBody>
        </p:sp>
        <p:grpSp>
          <p:nvGrpSpPr>
            <p:cNvPr id="6" name="Group 5"/>
            <p:cNvGrpSpPr/>
            <p:nvPr/>
          </p:nvGrpSpPr>
          <p:grpSpPr>
            <a:xfrm>
              <a:off x="937260" y="1276828"/>
              <a:ext cx="1287780" cy="754380"/>
              <a:chOff x="937260" y="1531620"/>
              <a:chExt cx="1287780" cy="754380"/>
            </a:xfrm>
          </p:grpSpPr>
          <p:sp>
            <p:nvSpPr>
              <p:cNvPr id="15" name="Rounded Rectangle 14"/>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6" name="Rounded Rectangle 15"/>
              <p:cNvSpPr/>
              <p:nvPr/>
            </p:nvSpPr>
            <p:spPr>
              <a:xfrm>
                <a:off x="1021080" y="1604010"/>
                <a:ext cx="1120140" cy="259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smtClean="0"/>
                  <a:t>Row</a:t>
                </a:r>
                <a:endParaRPr lang="en-US" sz="1200" b="1" dirty="0"/>
              </a:p>
            </p:txBody>
          </p:sp>
        </p:grpSp>
        <p:grpSp>
          <p:nvGrpSpPr>
            <p:cNvPr id="7" name="Group 6"/>
            <p:cNvGrpSpPr/>
            <p:nvPr/>
          </p:nvGrpSpPr>
          <p:grpSpPr>
            <a:xfrm>
              <a:off x="937260" y="2377200"/>
              <a:ext cx="1287780" cy="1108471"/>
              <a:chOff x="937260" y="1531620"/>
              <a:chExt cx="1287780" cy="754380"/>
            </a:xfrm>
          </p:grpSpPr>
          <p:sp>
            <p:nvSpPr>
              <p:cNvPr id="12" name="Rounded Rectangle 11"/>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3" name="Rounded Rectangle 12"/>
              <p:cNvSpPr/>
              <p:nvPr/>
            </p:nvSpPr>
            <p:spPr>
              <a:xfrm>
                <a:off x="1021080" y="1604010"/>
                <a:ext cx="1120140" cy="1870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smtClean="0"/>
                  <a:t>Row</a:t>
                </a:r>
                <a:endParaRPr lang="en-US" sz="1200" b="1" dirty="0"/>
              </a:p>
            </p:txBody>
          </p:sp>
          <p:sp>
            <p:nvSpPr>
              <p:cNvPr id="14" name="Rounded Rectangle 13"/>
              <p:cNvSpPr/>
              <p:nvPr/>
            </p:nvSpPr>
            <p:spPr>
              <a:xfrm>
                <a:off x="1021080" y="1855738"/>
                <a:ext cx="1120140" cy="1870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a:t>Row</a:t>
                </a:r>
              </a:p>
            </p:txBody>
          </p:sp>
        </p:grpSp>
        <p:grpSp>
          <p:nvGrpSpPr>
            <p:cNvPr id="8" name="Group 7"/>
            <p:cNvGrpSpPr/>
            <p:nvPr/>
          </p:nvGrpSpPr>
          <p:grpSpPr>
            <a:xfrm>
              <a:off x="937260" y="3908582"/>
              <a:ext cx="1287780" cy="754380"/>
              <a:chOff x="937260" y="1531620"/>
              <a:chExt cx="1287780" cy="754380"/>
            </a:xfrm>
          </p:grpSpPr>
          <p:sp>
            <p:nvSpPr>
              <p:cNvPr id="10" name="Rounded Rectangle 9"/>
              <p:cNvSpPr/>
              <p:nvPr/>
            </p:nvSpPr>
            <p:spPr>
              <a:xfrm>
                <a:off x="937260" y="1531620"/>
                <a:ext cx="1287780" cy="7543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2400" b="1" dirty="0" smtClean="0"/>
                  <a:t>…</a:t>
                </a:r>
                <a:endParaRPr lang="en-US" sz="2400" b="1" dirty="0"/>
              </a:p>
            </p:txBody>
          </p:sp>
          <p:sp>
            <p:nvSpPr>
              <p:cNvPr id="11" name="Rounded Rectangle 10"/>
              <p:cNvSpPr/>
              <p:nvPr/>
            </p:nvSpPr>
            <p:spPr>
              <a:xfrm>
                <a:off x="1021080" y="1604010"/>
                <a:ext cx="1120140" cy="259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sz="1200" b="1" dirty="0"/>
                  <a:t>Row</a:t>
                </a:r>
              </a:p>
            </p:txBody>
          </p:sp>
        </p:grpSp>
        <p:sp>
          <p:nvSpPr>
            <p:cNvPr id="9" name="TextBox 8"/>
            <p:cNvSpPr txBox="1"/>
            <p:nvPr/>
          </p:nvSpPr>
          <p:spPr>
            <a:xfrm>
              <a:off x="937260" y="911484"/>
              <a:ext cx="1377300" cy="307777"/>
            </a:xfrm>
            <a:prstGeom prst="rect">
              <a:avLst/>
            </a:prstGeom>
            <a:noFill/>
          </p:spPr>
          <p:txBody>
            <a:bodyPr wrap="none" rtlCol="0">
              <a:spAutoFit/>
            </a:bodyPr>
            <a:lstStyle/>
            <a:p>
              <a:r>
                <a:rPr lang="en-US" sz="1400" dirty="0" smtClean="0">
                  <a:latin typeface="Consolas" panose="020B0609020204030204" pitchFamily="49" charset="0"/>
                </a:rPr>
                <a:t>Dataset&lt;Row&gt;</a:t>
              </a:r>
              <a:endParaRPr lang="en-US" sz="1400" dirty="0">
                <a:latin typeface="Consolas" panose="020B0609020204030204" pitchFamily="49" charset="0"/>
              </a:endParaRPr>
            </a:p>
          </p:txBody>
        </p:sp>
      </p:grpSp>
      <p:sp>
        <p:nvSpPr>
          <p:cNvPr id="17" name="TextBox 16"/>
          <p:cNvSpPr txBox="1"/>
          <p:nvPr/>
        </p:nvSpPr>
        <p:spPr>
          <a:xfrm>
            <a:off x="2849880" y="1225603"/>
            <a:ext cx="5539740" cy="3198733"/>
          </a:xfrm>
          <a:prstGeom prst="roundRect">
            <a:avLst>
              <a:gd name="adj" fmla="val 5727"/>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dirty="0" smtClean="0">
                <a:latin typeface="Consolas" panose="020B0609020204030204" pitchFamily="49" charset="0"/>
              </a:rPr>
              <a:t>case class </a:t>
            </a:r>
            <a:r>
              <a:rPr lang="en-US" sz="1400" dirty="0" smtClean="0">
                <a:latin typeface="Consolas" panose="020B0609020204030204" pitchFamily="49" charset="0"/>
              </a:rPr>
              <a:t>Word(text: String, n: Long)</a:t>
            </a:r>
          </a:p>
          <a:p>
            <a:r>
              <a:rPr lang="en-US" sz="1400" b="1" dirty="0" smtClean="0">
                <a:latin typeface="Consolas" panose="020B0609020204030204" pitchFamily="49" charset="0"/>
              </a:rPr>
              <a:t>val</a:t>
            </a:r>
            <a:r>
              <a:rPr lang="en-US" sz="1400" dirty="0" smtClean="0">
                <a:latin typeface="Consolas" panose="020B0609020204030204" pitchFamily="49" charset="0"/>
              </a:rPr>
              <a:t> wordsFreq = freq.</a:t>
            </a:r>
            <a:r>
              <a:rPr lang="en-US" sz="1400" dirty="0" smtClean="0">
                <a:solidFill>
                  <a:schemeClr val="tx2">
                    <a:lumMod val="60000"/>
                    <a:lumOff val="40000"/>
                  </a:schemeClr>
                </a:solidFill>
                <a:latin typeface="Consolas" panose="020B0609020204030204" pitchFamily="49" charset="0"/>
              </a:rPr>
              <a:t>map</a:t>
            </a:r>
            <a:r>
              <a:rPr lang="en-US" sz="1400" dirty="0" smtClean="0">
                <a:latin typeface="Consolas" panose="020B0609020204030204" pitchFamily="49" charset="0"/>
              </a:rPr>
              <a:t> {</a:t>
            </a:r>
          </a:p>
          <a:p>
            <a:r>
              <a:rPr lang="en-US" sz="1400" dirty="0">
                <a:latin typeface="Consolas" panose="020B0609020204030204" pitchFamily="49" charset="0"/>
              </a:rPr>
              <a:t> </a:t>
            </a:r>
            <a:r>
              <a:rPr lang="en-US" sz="1400" dirty="0" smtClean="0">
                <a:latin typeface="Consolas" panose="020B0609020204030204" pitchFamily="49" charset="0"/>
              </a:rPr>
              <a:t>   case (text, count) =&gt; Word(text, count)</a:t>
            </a:r>
          </a:p>
          <a:p>
            <a:r>
              <a:rPr lang="en-US" sz="1400" dirty="0" smtClean="0">
                <a:latin typeface="Consolas" panose="020B0609020204030204" pitchFamily="49" charset="0"/>
              </a:rPr>
              <a:t>}.toDF() </a:t>
            </a:r>
            <a:r>
              <a:rPr lang="en-US" sz="1400" dirty="0" smtClean="0">
                <a:solidFill>
                  <a:schemeClr val="bg1">
                    <a:lumMod val="65000"/>
                  </a:schemeClr>
                </a:solidFill>
                <a:latin typeface="Consolas" panose="020B0609020204030204" pitchFamily="49" charset="0"/>
              </a:rPr>
              <a:t>// Dataset&lt;Word&gt;</a:t>
            </a:r>
          </a:p>
          <a:p>
            <a:r>
              <a:rPr lang="en-US" sz="1400" dirty="0">
                <a:latin typeface="Consolas" panose="020B0609020204030204" pitchFamily="49" charset="0"/>
              </a:rPr>
              <a:t>wordsFreq</a:t>
            </a:r>
            <a:r>
              <a:rPr lang="en-US" sz="1400" dirty="0" smtClean="0">
                <a:latin typeface="Consolas" panose="020B0609020204030204" pitchFamily="49" charset="0"/>
              </a:rPr>
              <a:t>.createOrReplaceTempView(“</a:t>
            </a:r>
            <a:r>
              <a:rPr lang="en-US" sz="1400" dirty="0">
                <a:latin typeface="Consolas" panose="020B0609020204030204" pitchFamily="49" charset="0"/>
              </a:rPr>
              <a:t>wordsFreq</a:t>
            </a:r>
            <a:r>
              <a:rPr lang="en-US" sz="1400" dirty="0" smtClean="0">
                <a:latin typeface="Consolas" panose="020B0609020204030204" pitchFamily="49" charset="0"/>
              </a:rPr>
              <a:t>”)</a:t>
            </a:r>
          </a:p>
          <a:p>
            <a:endParaRPr lang="en-US" sz="1400" dirty="0">
              <a:latin typeface="Consolas" panose="020B0609020204030204" pitchFamily="49" charset="0"/>
            </a:endParaRPr>
          </a:p>
          <a:p>
            <a:endParaRPr lang="en-US" sz="1400" b="1" dirty="0" smtClean="0">
              <a:latin typeface="Consolas" panose="020B0609020204030204" pitchFamily="49" charset="0"/>
            </a:endParaRPr>
          </a:p>
          <a:p>
            <a:r>
              <a:rPr lang="en-US" sz="1400" dirty="0">
                <a:solidFill>
                  <a:schemeClr val="bg1">
                    <a:lumMod val="65000"/>
                  </a:schemeClr>
                </a:solidFill>
                <a:latin typeface="Consolas" panose="020B0609020204030204" pitchFamily="49" charset="0"/>
              </a:rPr>
              <a:t>//Dataset&lt;Row&gt;</a:t>
            </a:r>
          </a:p>
          <a:p>
            <a:r>
              <a:rPr lang="en-US" sz="1400" b="1" dirty="0" smtClean="0">
                <a:latin typeface="Consolas" panose="020B0609020204030204" pitchFamily="49" charset="0"/>
              </a:rPr>
              <a:t>val</a:t>
            </a:r>
            <a:r>
              <a:rPr lang="en-US" sz="1400" dirty="0" smtClean="0">
                <a:latin typeface="Consolas" panose="020B0609020204030204" pitchFamily="49" charset="0"/>
              </a:rPr>
              <a:t> topWords = sparkSession.sql(“</a:t>
            </a:r>
            <a:r>
              <a:rPr lang="en-US" sz="1400" b="1" dirty="0" smtClean="0">
                <a:solidFill>
                  <a:srgbClr val="008000"/>
                </a:solidFill>
                <a:latin typeface="Consolas" panose="020B0609020204030204" pitchFamily="49" charset="0"/>
              </a:rPr>
              <a:t>select</a:t>
            </a:r>
            <a:r>
              <a:rPr lang="en-US" sz="1400" dirty="0" smtClean="0">
                <a:solidFill>
                  <a:srgbClr val="008000"/>
                </a:solidFill>
                <a:latin typeface="Consolas" panose="020B0609020204030204" pitchFamily="49" charset="0"/>
              </a:rPr>
              <a:t> text, n</a:t>
            </a:r>
          </a:p>
          <a:p>
            <a:r>
              <a:rPr lang="en-US" sz="1400" dirty="0" smtClean="0">
                <a:solidFill>
                  <a:srgbClr val="008000"/>
                </a:solidFill>
                <a:latin typeface="Consolas" panose="020B0609020204030204" pitchFamily="49" charset="0"/>
              </a:rPr>
              <a:t>                                 </a:t>
            </a:r>
            <a:r>
              <a:rPr lang="en-US" sz="1400" b="1" dirty="0" smtClean="0">
                <a:solidFill>
                  <a:srgbClr val="008000"/>
                </a:solidFill>
                <a:latin typeface="Consolas" panose="020B0609020204030204" pitchFamily="49" charset="0"/>
              </a:rPr>
              <a:t>from</a:t>
            </a:r>
            <a:r>
              <a:rPr lang="en-US" sz="1400" dirty="0" smtClean="0">
                <a:solidFill>
                  <a:srgbClr val="008000"/>
                </a:solidFill>
                <a:latin typeface="Consolas" panose="020B0609020204030204" pitchFamily="49" charset="0"/>
              </a:rPr>
              <a:t> wordsFreq</a:t>
            </a:r>
          </a:p>
          <a:p>
            <a:r>
              <a:rPr lang="en-US" sz="1400" dirty="0" smtClean="0">
                <a:solidFill>
                  <a:srgbClr val="008000"/>
                </a:solidFill>
                <a:latin typeface="Consolas" panose="020B0609020204030204" pitchFamily="49" charset="0"/>
              </a:rPr>
              <a:t>                                 </a:t>
            </a:r>
            <a:r>
              <a:rPr lang="en-US" sz="1400" b="1" dirty="0">
                <a:solidFill>
                  <a:srgbClr val="008000"/>
                </a:solidFill>
                <a:latin typeface="Consolas" panose="020B0609020204030204" pitchFamily="49" charset="0"/>
              </a:rPr>
              <a:t>o</a:t>
            </a:r>
            <a:r>
              <a:rPr lang="en-US" sz="1400" b="1" dirty="0" smtClean="0">
                <a:solidFill>
                  <a:srgbClr val="008000"/>
                </a:solidFill>
                <a:latin typeface="Consolas" panose="020B0609020204030204" pitchFamily="49" charset="0"/>
              </a:rPr>
              <a:t>rder by </a:t>
            </a:r>
            <a:r>
              <a:rPr lang="en-US" sz="1400" dirty="0" smtClean="0">
                <a:solidFill>
                  <a:srgbClr val="008000"/>
                </a:solidFill>
                <a:latin typeface="Consolas" panose="020B0609020204030204" pitchFamily="49" charset="0"/>
              </a:rPr>
              <a:t>n </a:t>
            </a:r>
            <a:r>
              <a:rPr lang="en-US" sz="1400" b="1" dirty="0" smtClean="0">
                <a:solidFill>
                  <a:srgbClr val="008000"/>
                </a:solidFill>
                <a:latin typeface="Consolas" panose="020B0609020204030204" pitchFamily="49" charset="0"/>
              </a:rPr>
              <a:t>desc</a:t>
            </a:r>
          </a:p>
          <a:p>
            <a:r>
              <a:rPr lang="en-US" sz="1400" dirty="0" smtClean="0">
                <a:solidFill>
                  <a:srgbClr val="008000"/>
                </a:solidFill>
                <a:latin typeface="Consolas" panose="020B0609020204030204" pitchFamily="49" charset="0"/>
              </a:rPr>
              <a:t>                                 </a:t>
            </a:r>
            <a:r>
              <a:rPr lang="en-US" sz="1400" b="1" dirty="0" smtClean="0">
                <a:solidFill>
                  <a:srgbClr val="008000"/>
                </a:solidFill>
                <a:latin typeface="Consolas" panose="020B0609020204030204" pitchFamily="49" charset="0"/>
              </a:rPr>
              <a:t>limit</a:t>
            </a:r>
            <a:r>
              <a:rPr lang="en-US" sz="1400" dirty="0" smtClean="0">
                <a:solidFill>
                  <a:srgbClr val="008000"/>
                </a:solidFill>
                <a:latin typeface="Consolas" panose="020B0609020204030204" pitchFamily="49" charset="0"/>
              </a:rPr>
              <a:t> 20</a:t>
            </a:r>
            <a:r>
              <a:rPr lang="en-US" sz="1400" dirty="0" smtClean="0">
                <a:latin typeface="Consolas" panose="020B0609020204030204" pitchFamily="49" charset="0"/>
              </a:rPr>
              <a:t>”)</a:t>
            </a:r>
            <a:endParaRPr lang="en-US" sz="1400" dirty="0">
              <a:latin typeface="Consolas" panose="020B0609020204030204" pitchFamily="49" charset="0"/>
            </a:endParaRPr>
          </a:p>
          <a:p>
            <a:r>
              <a:rPr lang="en-US" sz="1400" dirty="0" smtClean="0">
                <a:latin typeface="Consolas" panose="020B0609020204030204" pitchFamily="49" charset="0"/>
              </a:rPr>
              <a:t>topWords.</a:t>
            </a:r>
            <a:r>
              <a:rPr lang="en-US" sz="1400" b="1" dirty="0" smtClean="0">
                <a:solidFill>
                  <a:schemeClr val="accent2"/>
                </a:solidFill>
                <a:latin typeface="Consolas" panose="020B0609020204030204" pitchFamily="49" charset="0"/>
              </a:rPr>
              <a:t>collect</a:t>
            </a:r>
            <a:r>
              <a:rPr lang="en-US" sz="1400" dirty="0" smtClean="0">
                <a:latin typeface="Consolas" panose="020B0609020204030204" pitchFamily="49" charset="0"/>
              </a:rPr>
              <a:t>().foreach(println)</a:t>
            </a:r>
          </a:p>
          <a:p>
            <a:endParaRPr lang="en-US" sz="1400" b="1" dirty="0">
              <a:latin typeface="Consolas" panose="020B0609020204030204" pitchFamily="49" charset="0"/>
            </a:endParaRPr>
          </a:p>
        </p:txBody>
      </p:sp>
    </p:spTree>
    <p:extLst>
      <p:ext uri="{BB962C8B-B14F-4D97-AF65-F5344CB8AC3E}">
        <p14:creationId xmlns:p14="http://schemas.microsoft.com/office/powerpoint/2010/main" val="3606054873"/>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SQL Engine</a:t>
            </a:r>
            <a:endParaRPr lang="en-US" dirty="0"/>
          </a:p>
        </p:txBody>
      </p:sp>
      <p:sp>
        <p:nvSpPr>
          <p:cNvPr id="3" name="Content Placeholder 2"/>
          <p:cNvSpPr>
            <a:spLocks noGrp="1"/>
          </p:cNvSpPr>
          <p:nvPr>
            <p:ph idx="1"/>
          </p:nvPr>
        </p:nvSpPr>
        <p:spPr/>
        <p:txBody>
          <a:bodyPr>
            <a:normAutofit/>
          </a:bodyPr>
          <a:lstStyle/>
          <a:p>
            <a:r>
              <a:rPr lang="en-US" sz="2400" dirty="0" smtClean="0"/>
              <a:t>Data with Schema allows low-level </a:t>
            </a:r>
            <a:r>
              <a:rPr lang="en-US" sz="2400" dirty="0" err="1" smtClean="0"/>
              <a:t>optimisation</a:t>
            </a:r>
            <a:endParaRPr lang="en-US" sz="2400" dirty="0" smtClean="0"/>
          </a:p>
          <a:p>
            <a:pPr lvl="1"/>
            <a:r>
              <a:rPr lang="en-US" sz="2000" dirty="0" smtClean="0"/>
              <a:t>Objects are stored in binary format</a:t>
            </a:r>
          </a:p>
          <a:p>
            <a:r>
              <a:rPr lang="en-US" sz="2400" dirty="0"/>
              <a:t>Code generation to translate the query to byte code</a:t>
            </a:r>
          </a:p>
          <a:p>
            <a:endParaRPr lang="en-US" sz="2400" dirty="0"/>
          </a:p>
        </p:txBody>
      </p:sp>
      <p:pic>
        <p:nvPicPr>
          <p:cNvPr id="23556" name="Picture 4" descr="http://4.bp.blogspot.com/-LiEQ5w8AEWk/VchjTB-B0CI/AAAAAAAAAgk/VIpJHh3ahpQ/s1600/SparkSQ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31" y="2505959"/>
            <a:ext cx="8022538" cy="185135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57314499"/>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4"/>
          <a:stretch>
            <a:fillRect/>
          </a:stretch>
        </p:blipFill>
        <p:spPr>
          <a:xfrm rot="208492">
            <a:off x="5076825" y="3055752"/>
            <a:ext cx="1819275" cy="1560698"/>
          </a:xfrm>
          <a:prstGeom prst="rect">
            <a:avLst/>
          </a:prstGeom>
        </p:spPr>
      </p:pic>
      <p:pic>
        <p:nvPicPr>
          <p:cNvPr id="65" name="Picture 64"/>
          <p:cNvPicPr>
            <a:picLocks noChangeAspect="1"/>
          </p:cNvPicPr>
          <p:nvPr/>
        </p:nvPicPr>
        <p:blipFill>
          <a:blip r:embed="rId5"/>
          <a:stretch>
            <a:fillRect/>
          </a:stretch>
        </p:blipFill>
        <p:spPr>
          <a:xfrm>
            <a:off x="2712743" y="839185"/>
            <a:ext cx="2338334" cy="1832748"/>
          </a:xfrm>
          <a:prstGeom prst="rect">
            <a:avLst/>
          </a:prstGeom>
        </p:spPr>
      </p:pic>
      <p:pic>
        <p:nvPicPr>
          <p:cNvPr id="39" name="Picture 38"/>
          <p:cNvPicPr>
            <a:picLocks noChangeAspect="1"/>
          </p:cNvPicPr>
          <p:nvPr/>
        </p:nvPicPr>
        <p:blipFill>
          <a:blip r:embed="rId6"/>
          <a:stretch>
            <a:fillRect/>
          </a:stretch>
        </p:blipFill>
        <p:spPr>
          <a:xfrm>
            <a:off x="3350997" y="3860801"/>
            <a:ext cx="2414804" cy="853424"/>
          </a:xfrm>
          <a:prstGeom prst="rect">
            <a:avLst/>
          </a:prstGeom>
        </p:spPr>
      </p:pic>
      <p:pic>
        <p:nvPicPr>
          <p:cNvPr id="40" name="Picture 39"/>
          <p:cNvPicPr>
            <a:picLocks noChangeAspect="1"/>
          </p:cNvPicPr>
          <p:nvPr/>
        </p:nvPicPr>
        <p:blipFill>
          <a:blip r:embed="rId7"/>
          <a:stretch>
            <a:fillRect/>
          </a:stretch>
        </p:blipFill>
        <p:spPr>
          <a:xfrm>
            <a:off x="3305174" y="2826286"/>
            <a:ext cx="542925" cy="776801"/>
          </a:xfrm>
          <a:prstGeom prst="rect">
            <a:avLst/>
          </a:prstGeom>
        </p:spPr>
      </p:pic>
      <p:pic>
        <p:nvPicPr>
          <p:cNvPr id="42" name="Picture 41"/>
          <p:cNvPicPr>
            <a:picLocks noChangeAspect="1"/>
          </p:cNvPicPr>
          <p:nvPr/>
        </p:nvPicPr>
        <p:blipFill>
          <a:blip r:embed="rId8"/>
          <a:stretch>
            <a:fillRect/>
          </a:stretch>
        </p:blipFill>
        <p:spPr>
          <a:xfrm>
            <a:off x="1835150" y="2749041"/>
            <a:ext cx="1657350" cy="248159"/>
          </a:xfrm>
          <a:prstGeom prst="rect">
            <a:avLst/>
          </a:prstGeom>
        </p:spPr>
      </p:pic>
      <p:pic>
        <p:nvPicPr>
          <p:cNvPr id="43" name="Picture 42"/>
          <p:cNvPicPr>
            <a:picLocks noChangeAspect="1"/>
          </p:cNvPicPr>
          <p:nvPr/>
        </p:nvPicPr>
        <p:blipFill>
          <a:blip r:embed="rId9"/>
          <a:stretch>
            <a:fillRect/>
          </a:stretch>
        </p:blipFill>
        <p:spPr>
          <a:xfrm>
            <a:off x="4435887" y="1773284"/>
            <a:ext cx="1190625" cy="839898"/>
          </a:xfrm>
          <a:prstGeom prst="rect">
            <a:avLst/>
          </a:prstGeom>
        </p:spPr>
      </p:pic>
      <p:pic>
        <p:nvPicPr>
          <p:cNvPr id="44" name="Picture 43"/>
          <p:cNvPicPr>
            <a:picLocks noChangeAspect="1"/>
          </p:cNvPicPr>
          <p:nvPr/>
        </p:nvPicPr>
        <p:blipFill>
          <a:blip r:embed="rId10"/>
          <a:stretch>
            <a:fillRect/>
          </a:stretch>
        </p:blipFill>
        <p:spPr>
          <a:xfrm>
            <a:off x="3318987" y="1880326"/>
            <a:ext cx="2422540" cy="1927225"/>
          </a:xfrm>
          <a:prstGeom prst="rect">
            <a:avLst/>
          </a:prstGeom>
        </p:spPr>
      </p:pic>
      <p:pic>
        <p:nvPicPr>
          <p:cNvPr id="45" name="Picture 44"/>
          <p:cNvPicPr>
            <a:picLocks noChangeAspect="1"/>
          </p:cNvPicPr>
          <p:nvPr/>
        </p:nvPicPr>
        <p:blipFill>
          <a:blip r:embed="rId11"/>
          <a:stretch>
            <a:fillRect/>
          </a:stretch>
        </p:blipFill>
        <p:spPr>
          <a:xfrm>
            <a:off x="5978525" y="1831975"/>
            <a:ext cx="1285875" cy="921088"/>
          </a:xfrm>
          <a:prstGeom prst="rect">
            <a:avLst/>
          </a:prstGeom>
        </p:spPr>
      </p:pic>
      <p:sp>
        <p:nvSpPr>
          <p:cNvPr id="48" name="TextBox 47"/>
          <p:cNvSpPr txBox="1"/>
          <p:nvPr/>
        </p:nvSpPr>
        <p:spPr>
          <a:xfrm>
            <a:off x="314617" y="2643418"/>
            <a:ext cx="1290867" cy="300082"/>
          </a:xfrm>
          <a:prstGeom prst="rect">
            <a:avLst/>
          </a:prstGeom>
          <a:noFill/>
        </p:spPr>
        <p:txBody>
          <a:bodyPr wrap="none" rtlCol="0">
            <a:spAutoFit/>
          </a:bodyPr>
          <a:lstStyle/>
          <a:p>
            <a:pPr algn="ctr"/>
            <a:r>
              <a:rPr lang="en-US" sz="1350" b="1" dirty="0">
                <a:solidFill>
                  <a:srgbClr val="232F3E"/>
                </a:solidFill>
                <a:latin typeface="Arial"/>
                <a:cs typeface="Arial"/>
              </a:rPr>
              <a:t>AWARENESS</a:t>
            </a:r>
          </a:p>
        </p:txBody>
      </p:sp>
      <p:sp>
        <p:nvSpPr>
          <p:cNvPr id="49" name="TextBox 48"/>
          <p:cNvSpPr txBox="1"/>
          <p:nvPr/>
        </p:nvSpPr>
        <p:spPr>
          <a:xfrm>
            <a:off x="3039386" y="2068474"/>
            <a:ext cx="1624164" cy="300082"/>
          </a:xfrm>
          <a:prstGeom prst="rect">
            <a:avLst/>
          </a:prstGeom>
          <a:noFill/>
        </p:spPr>
        <p:txBody>
          <a:bodyPr wrap="none" rtlCol="0">
            <a:spAutoFit/>
          </a:bodyPr>
          <a:lstStyle/>
          <a:p>
            <a:pPr algn="ctr"/>
            <a:r>
              <a:rPr lang="en-US" sz="1350" b="1" dirty="0">
                <a:solidFill>
                  <a:srgbClr val="232F3E"/>
                </a:solidFill>
                <a:latin typeface="Arial"/>
                <a:cs typeface="Arial"/>
              </a:rPr>
              <a:t>CONSIDERATION</a:t>
            </a:r>
          </a:p>
        </p:txBody>
      </p:sp>
      <p:sp>
        <p:nvSpPr>
          <p:cNvPr id="50" name="TextBox 49"/>
          <p:cNvSpPr txBox="1"/>
          <p:nvPr/>
        </p:nvSpPr>
        <p:spPr>
          <a:xfrm>
            <a:off x="5916715" y="1472477"/>
            <a:ext cx="1156086" cy="300082"/>
          </a:xfrm>
          <a:prstGeom prst="rect">
            <a:avLst/>
          </a:prstGeom>
          <a:noFill/>
        </p:spPr>
        <p:txBody>
          <a:bodyPr wrap="none" rtlCol="0">
            <a:spAutoFit/>
          </a:bodyPr>
          <a:lstStyle/>
          <a:p>
            <a:pPr algn="ctr"/>
            <a:r>
              <a:rPr lang="en-US" sz="1350" b="1" dirty="0">
                <a:solidFill>
                  <a:srgbClr val="232F3E"/>
                </a:solidFill>
                <a:latin typeface="Arial"/>
                <a:cs typeface="Arial"/>
              </a:rPr>
              <a:t>PURCHASE</a:t>
            </a:r>
          </a:p>
        </p:txBody>
      </p:sp>
      <p:sp>
        <p:nvSpPr>
          <p:cNvPr id="51" name="TextBox 50"/>
          <p:cNvSpPr txBox="1"/>
          <p:nvPr/>
        </p:nvSpPr>
        <p:spPr>
          <a:xfrm>
            <a:off x="5414831" y="4165469"/>
            <a:ext cx="1143263" cy="300082"/>
          </a:xfrm>
          <a:prstGeom prst="rect">
            <a:avLst/>
          </a:prstGeom>
          <a:noFill/>
        </p:spPr>
        <p:txBody>
          <a:bodyPr wrap="none" rtlCol="0">
            <a:spAutoFit/>
          </a:bodyPr>
          <a:lstStyle/>
          <a:p>
            <a:pPr algn="ctr"/>
            <a:r>
              <a:rPr lang="en-US" sz="1350" b="1" dirty="0">
                <a:solidFill>
                  <a:srgbClr val="232F3E"/>
                </a:solidFill>
                <a:latin typeface="Arial"/>
                <a:cs typeface="Arial"/>
              </a:rPr>
              <a:t>ADVOCATE</a:t>
            </a:r>
          </a:p>
        </p:txBody>
      </p:sp>
      <p:sp>
        <p:nvSpPr>
          <p:cNvPr id="52" name="TextBox 51"/>
          <p:cNvSpPr txBox="1"/>
          <p:nvPr/>
        </p:nvSpPr>
        <p:spPr>
          <a:xfrm>
            <a:off x="7607584" y="2643418"/>
            <a:ext cx="1300356" cy="300082"/>
          </a:xfrm>
          <a:prstGeom prst="rect">
            <a:avLst/>
          </a:prstGeom>
          <a:noFill/>
        </p:spPr>
        <p:txBody>
          <a:bodyPr wrap="none" rtlCol="0">
            <a:spAutoFit/>
          </a:bodyPr>
          <a:lstStyle/>
          <a:p>
            <a:pPr algn="ctr"/>
            <a:r>
              <a:rPr lang="en-US" sz="1350" b="1" dirty="0">
                <a:solidFill>
                  <a:srgbClr val="232F3E"/>
                </a:solidFill>
                <a:latin typeface="Arial"/>
                <a:cs typeface="Arial"/>
              </a:rPr>
              <a:t>EXPERIENCE</a:t>
            </a:r>
          </a:p>
        </p:txBody>
      </p:sp>
      <p:sp>
        <p:nvSpPr>
          <p:cNvPr id="53" name="Oval 52"/>
          <p:cNvSpPr/>
          <p:nvPr/>
        </p:nvSpPr>
        <p:spPr>
          <a:xfrm>
            <a:off x="1604636" y="2739282"/>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4" name="Oval 53"/>
          <p:cNvSpPr/>
          <p:nvPr/>
        </p:nvSpPr>
        <p:spPr>
          <a:xfrm>
            <a:off x="3065778" y="3706186"/>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5" name="Oval 54"/>
          <p:cNvSpPr/>
          <p:nvPr/>
        </p:nvSpPr>
        <p:spPr>
          <a:xfrm>
            <a:off x="3791858" y="2563186"/>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6" name="Oval 55"/>
          <p:cNvSpPr/>
          <p:nvPr/>
        </p:nvSpPr>
        <p:spPr>
          <a:xfrm>
            <a:off x="5753303" y="1554241"/>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7" name="Oval 56"/>
          <p:cNvSpPr/>
          <p:nvPr/>
        </p:nvSpPr>
        <p:spPr>
          <a:xfrm>
            <a:off x="5950858" y="4566963"/>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8" name="Oval 57"/>
          <p:cNvSpPr/>
          <p:nvPr/>
        </p:nvSpPr>
        <p:spPr>
          <a:xfrm>
            <a:off x="7425469" y="2739282"/>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9" name="Picture 58" descr="awarenes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9901" y="1967431"/>
            <a:ext cx="943610" cy="639509"/>
          </a:xfrm>
          <a:prstGeom prst="rect">
            <a:avLst/>
          </a:prstGeom>
        </p:spPr>
      </p:pic>
      <p:pic>
        <p:nvPicPr>
          <p:cNvPr id="60" name="Picture 59" descr="advocat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5151" y="3388027"/>
            <a:ext cx="805805" cy="696138"/>
          </a:xfrm>
          <a:prstGeom prst="rect">
            <a:avLst/>
          </a:prstGeom>
        </p:spPr>
      </p:pic>
      <p:pic>
        <p:nvPicPr>
          <p:cNvPr id="62" name="Picture 61" descr="purchas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63184" y="875826"/>
            <a:ext cx="672299" cy="572168"/>
          </a:xfrm>
          <a:prstGeom prst="rect">
            <a:avLst/>
          </a:prstGeom>
        </p:spPr>
      </p:pic>
      <p:pic>
        <p:nvPicPr>
          <p:cNvPr id="63" name="Picture 62" descr="consideration.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6757" y="1240369"/>
            <a:ext cx="596009" cy="815340"/>
          </a:xfrm>
          <a:prstGeom prst="rect">
            <a:avLst/>
          </a:prstGeom>
        </p:spPr>
      </p:pic>
      <p:sp>
        <p:nvSpPr>
          <p:cNvPr id="9" name="Title 4"/>
          <p:cNvSpPr txBox="1">
            <a:spLocks/>
          </p:cNvSpPr>
          <p:nvPr/>
        </p:nvSpPr>
        <p:spPr>
          <a:xfrm>
            <a:off x="326817" y="-61058"/>
            <a:ext cx="9144000" cy="857250"/>
          </a:xfrm>
          <a:prstGeom prst="rect">
            <a:avLst/>
          </a:prstGeom>
        </p:spPr>
        <p:txBody>
          <a:bodyPr vert="horz" lIns="0" tIns="45719" rIns="91438" bIns="45719" rtlCol="0" anchor="ctr">
            <a:normAutofit/>
          </a:bodyPr>
          <a:lstStyle>
            <a:lvl1pPr algn="l" defTabSz="609585" rtl="0" eaLnBrk="1" latinLnBrk="0" hangingPunct="1">
              <a:spcBef>
                <a:spcPct val="0"/>
              </a:spcBef>
              <a:buNone/>
              <a:defRPr sz="2800" b="0" i="0" kern="1200" spc="0">
                <a:solidFill>
                  <a:schemeClr val="accent5"/>
                </a:solidFill>
                <a:latin typeface="Helvetica Neue Light"/>
                <a:ea typeface="+mj-ea"/>
                <a:cs typeface="Helvetica Neue Light"/>
              </a:defRPr>
            </a:lvl1pPr>
          </a:lstStyle>
          <a:p>
            <a:r>
              <a:rPr lang="en-US" sz="2100" b="1" dirty="0">
                <a:solidFill>
                  <a:schemeClr val="bg1"/>
                </a:solidFill>
                <a:latin typeface="Arial"/>
                <a:cs typeface="Arial"/>
              </a:rPr>
              <a:t>Understanding t</a:t>
            </a:r>
            <a:r>
              <a:rPr lang="en-US" sz="2100" b="1" dirty="0" smtClean="0">
                <a:solidFill>
                  <a:schemeClr val="bg1"/>
                </a:solidFill>
                <a:latin typeface="Arial"/>
                <a:cs typeface="Arial"/>
              </a:rPr>
              <a:t>he Customer Decision </a:t>
            </a:r>
            <a:r>
              <a:rPr lang="en-US" sz="2100" b="1" dirty="0">
                <a:solidFill>
                  <a:schemeClr val="bg1"/>
                </a:solidFill>
                <a:latin typeface="Arial"/>
                <a:cs typeface="Arial"/>
              </a:rPr>
              <a:t>J</a:t>
            </a:r>
            <a:r>
              <a:rPr lang="en-US" sz="2100" b="1" dirty="0" smtClean="0">
                <a:solidFill>
                  <a:schemeClr val="bg1"/>
                </a:solidFill>
                <a:latin typeface="Arial"/>
                <a:cs typeface="Arial"/>
              </a:rPr>
              <a:t>ourney</a:t>
            </a:r>
            <a:endParaRPr lang="en-US" sz="2100" b="1" dirty="0">
              <a:solidFill>
                <a:schemeClr val="bg1"/>
              </a:solidFill>
              <a:latin typeface="Arial"/>
              <a:cs typeface="Arial"/>
            </a:endParaRPr>
          </a:p>
        </p:txBody>
      </p:sp>
      <p:grpSp>
        <p:nvGrpSpPr>
          <p:cNvPr id="27" name="Group 26"/>
          <p:cNvGrpSpPr/>
          <p:nvPr/>
        </p:nvGrpSpPr>
        <p:grpSpPr>
          <a:xfrm>
            <a:off x="1543440" y="2211362"/>
            <a:ext cx="986972" cy="475910"/>
            <a:chOff x="2529633" y="2906150"/>
            <a:chExt cx="1147017" cy="634546"/>
          </a:xfrm>
        </p:grpSpPr>
        <p:sp>
          <p:nvSpPr>
            <p:cNvPr id="6" name="Rectangle 5"/>
            <p:cNvSpPr/>
            <p:nvPr/>
          </p:nvSpPr>
          <p:spPr>
            <a:xfrm>
              <a:off x="2529633" y="2906150"/>
              <a:ext cx="1147017" cy="553997"/>
            </a:xfrm>
            <a:prstGeom prst="rect">
              <a:avLst/>
            </a:prstGeom>
            <a:solidFill>
              <a:schemeClr val="accent1"/>
            </a:solidFill>
          </p:spPr>
          <p:txBody>
            <a:bodyPr wrap="square">
              <a:spAutoFit/>
            </a:bodyPr>
            <a:lstStyle/>
            <a:p>
              <a:r>
                <a:rPr lang="en-US" sz="1050" dirty="0">
                  <a:solidFill>
                    <a:schemeClr val="bg2"/>
                  </a:solidFill>
                  <a:latin typeface="Arial"/>
                  <a:cs typeface="Arial"/>
                </a:rPr>
                <a:t>Customer sees ad </a:t>
              </a:r>
            </a:p>
          </p:txBody>
        </p:sp>
        <p:sp>
          <p:nvSpPr>
            <p:cNvPr id="18" name="Isosceles Triangle 17"/>
            <p:cNvSpPr/>
            <p:nvPr/>
          </p:nvSpPr>
          <p:spPr>
            <a:xfrm rot="10800000">
              <a:off x="2589531" y="3418046"/>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9" name="Group 28"/>
          <p:cNvGrpSpPr/>
          <p:nvPr/>
        </p:nvGrpSpPr>
        <p:grpSpPr>
          <a:xfrm>
            <a:off x="5701664" y="1754830"/>
            <a:ext cx="1283786" cy="487887"/>
            <a:chOff x="7056120" y="2553554"/>
            <a:chExt cx="1799674" cy="650517"/>
          </a:xfrm>
        </p:grpSpPr>
        <p:sp>
          <p:nvSpPr>
            <p:cNvPr id="12" name="Rectangle 11"/>
            <p:cNvSpPr/>
            <p:nvPr/>
          </p:nvSpPr>
          <p:spPr>
            <a:xfrm>
              <a:off x="7056120" y="2650073"/>
              <a:ext cx="1799674" cy="553998"/>
            </a:xfrm>
            <a:prstGeom prst="rect">
              <a:avLst/>
            </a:prstGeom>
            <a:solidFill>
              <a:schemeClr val="accent1"/>
            </a:solidFill>
          </p:spPr>
          <p:txBody>
            <a:bodyPr wrap="square">
              <a:spAutoFit/>
            </a:bodyPr>
            <a:lstStyle/>
            <a:p>
              <a:r>
                <a:rPr lang="en-US" sz="1050" dirty="0">
                  <a:solidFill>
                    <a:schemeClr val="bg2"/>
                  </a:solidFill>
                  <a:latin typeface="Arial"/>
                  <a:cs typeface="Arial"/>
                </a:rPr>
                <a:t>Adds to Cart or List </a:t>
              </a:r>
            </a:p>
          </p:txBody>
        </p:sp>
        <p:sp>
          <p:nvSpPr>
            <p:cNvPr id="20" name="Isosceles Triangle 19"/>
            <p:cNvSpPr/>
            <p:nvPr/>
          </p:nvSpPr>
          <p:spPr>
            <a:xfrm>
              <a:off x="7112000" y="2553554"/>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 name="Group 7"/>
          <p:cNvGrpSpPr/>
          <p:nvPr/>
        </p:nvGrpSpPr>
        <p:grpSpPr>
          <a:xfrm>
            <a:off x="4375104" y="1084227"/>
            <a:ext cx="797142" cy="509090"/>
            <a:chOff x="5521363" y="2187364"/>
            <a:chExt cx="1196846" cy="678787"/>
          </a:xfrm>
        </p:grpSpPr>
        <p:sp>
          <p:nvSpPr>
            <p:cNvPr id="11" name="Rectangle 10"/>
            <p:cNvSpPr/>
            <p:nvPr/>
          </p:nvSpPr>
          <p:spPr>
            <a:xfrm>
              <a:off x="5521363" y="2312153"/>
              <a:ext cx="1196846" cy="553998"/>
            </a:xfrm>
            <a:prstGeom prst="rect">
              <a:avLst/>
            </a:prstGeom>
            <a:solidFill>
              <a:schemeClr val="accent1"/>
            </a:solidFill>
          </p:spPr>
          <p:txBody>
            <a:bodyPr wrap="square">
              <a:spAutoFit/>
            </a:bodyPr>
            <a:lstStyle/>
            <a:p>
              <a:r>
                <a:rPr lang="en-US" sz="1050" dirty="0">
                  <a:solidFill>
                    <a:schemeClr val="bg2"/>
                  </a:solidFill>
                  <a:latin typeface="Arial"/>
                  <a:cs typeface="Arial"/>
                </a:rPr>
                <a:t>Compares brands</a:t>
              </a:r>
            </a:p>
          </p:txBody>
        </p:sp>
        <p:sp>
          <p:nvSpPr>
            <p:cNvPr id="24" name="Isosceles Triangle 23"/>
            <p:cNvSpPr/>
            <p:nvPr/>
          </p:nvSpPr>
          <p:spPr>
            <a:xfrm>
              <a:off x="5884333" y="2187364"/>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1" name="Group 30"/>
          <p:cNvGrpSpPr/>
          <p:nvPr/>
        </p:nvGrpSpPr>
        <p:grpSpPr>
          <a:xfrm>
            <a:off x="3462086" y="2740311"/>
            <a:ext cx="1418162" cy="508274"/>
            <a:chOff x="4605532" y="3777924"/>
            <a:chExt cx="1890883" cy="677698"/>
          </a:xfrm>
        </p:grpSpPr>
        <p:sp>
          <p:nvSpPr>
            <p:cNvPr id="10" name="Rectangle 9"/>
            <p:cNvSpPr/>
            <p:nvPr/>
          </p:nvSpPr>
          <p:spPr>
            <a:xfrm>
              <a:off x="4605532" y="3901625"/>
              <a:ext cx="1890883" cy="553997"/>
            </a:xfrm>
            <a:prstGeom prst="rect">
              <a:avLst/>
            </a:prstGeom>
            <a:solidFill>
              <a:schemeClr val="accent1"/>
            </a:solidFill>
          </p:spPr>
          <p:txBody>
            <a:bodyPr wrap="square">
              <a:spAutoFit/>
            </a:bodyPr>
            <a:lstStyle/>
            <a:p>
              <a:r>
                <a:rPr lang="en-US" sz="1050" dirty="0">
                  <a:solidFill>
                    <a:schemeClr val="bg2"/>
                  </a:solidFill>
                  <a:latin typeface="Arial"/>
                  <a:cs typeface="Arial"/>
                </a:rPr>
                <a:t>Searches for product </a:t>
              </a:r>
            </a:p>
          </p:txBody>
        </p:sp>
        <p:sp>
          <p:nvSpPr>
            <p:cNvPr id="30" name="Isosceles Triangle 29"/>
            <p:cNvSpPr/>
            <p:nvPr/>
          </p:nvSpPr>
          <p:spPr>
            <a:xfrm>
              <a:off x="5028639" y="3777924"/>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9" name="Oval 68"/>
          <p:cNvSpPr/>
          <p:nvPr/>
        </p:nvSpPr>
        <p:spPr>
          <a:xfrm>
            <a:off x="2879090" y="1277621"/>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0" name="Oval 69"/>
          <p:cNvSpPr/>
          <p:nvPr/>
        </p:nvSpPr>
        <p:spPr>
          <a:xfrm>
            <a:off x="4627880" y="900431"/>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1" name="Oval 70"/>
          <p:cNvSpPr/>
          <p:nvPr/>
        </p:nvSpPr>
        <p:spPr>
          <a:xfrm>
            <a:off x="5842952" y="3035300"/>
            <a:ext cx="136071" cy="13607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72" name="Group 71"/>
          <p:cNvGrpSpPr/>
          <p:nvPr/>
        </p:nvGrpSpPr>
        <p:grpSpPr>
          <a:xfrm>
            <a:off x="1301760" y="3534570"/>
            <a:ext cx="1680740" cy="415498"/>
            <a:chOff x="1515985" y="1585618"/>
            <a:chExt cx="2240986" cy="553998"/>
          </a:xfrm>
        </p:grpSpPr>
        <p:sp>
          <p:nvSpPr>
            <p:cNvPr id="73" name="Rectangle 72"/>
            <p:cNvSpPr/>
            <p:nvPr/>
          </p:nvSpPr>
          <p:spPr>
            <a:xfrm>
              <a:off x="1515985" y="1585618"/>
              <a:ext cx="2127699" cy="553998"/>
            </a:xfrm>
            <a:prstGeom prst="rect">
              <a:avLst/>
            </a:prstGeom>
            <a:solidFill>
              <a:schemeClr val="accent1"/>
            </a:solidFill>
          </p:spPr>
          <p:txBody>
            <a:bodyPr wrap="square">
              <a:spAutoFit/>
            </a:bodyPr>
            <a:lstStyle/>
            <a:p>
              <a:r>
                <a:rPr lang="en-US" sz="1050" dirty="0">
                  <a:solidFill>
                    <a:schemeClr val="bg2"/>
                  </a:solidFill>
                  <a:latin typeface="Arial"/>
                  <a:cs typeface="Arial"/>
                </a:rPr>
                <a:t>Subscribes </a:t>
              </a:r>
            </a:p>
            <a:p>
              <a:r>
                <a:rPr lang="en-US" sz="1050" dirty="0">
                  <a:solidFill>
                    <a:schemeClr val="bg2"/>
                  </a:solidFill>
                  <a:latin typeface="Arial"/>
                  <a:cs typeface="Arial"/>
                </a:rPr>
                <a:t>Purchases brand again</a:t>
              </a:r>
            </a:p>
          </p:txBody>
        </p:sp>
        <p:sp>
          <p:nvSpPr>
            <p:cNvPr id="87" name="Isosceles Triangle 86"/>
            <p:cNvSpPr/>
            <p:nvPr/>
          </p:nvSpPr>
          <p:spPr>
            <a:xfrm rot="5400000">
              <a:off x="3573776" y="1838547"/>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47" name="Picture 46" descr="experience-whit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42248" y="1910618"/>
            <a:ext cx="793751" cy="696058"/>
          </a:xfrm>
          <a:prstGeom prst="rect">
            <a:avLst/>
          </a:prstGeom>
        </p:spPr>
      </p:pic>
      <p:sp>
        <p:nvSpPr>
          <p:cNvPr id="74" name="Isosceles Triangle 73"/>
          <p:cNvSpPr/>
          <p:nvPr/>
        </p:nvSpPr>
        <p:spPr>
          <a:xfrm rot="10800000">
            <a:off x="5819269" y="2912893"/>
            <a:ext cx="209730" cy="919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4" name="Group 63"/>
          <p:cNvGrpSpPr/>
          <p:nvPr/>
        </p:nvGrpSpPr>
        <p:grpSpPr>
          <a:xfrm>
            <a:off x="1569367" y="1132852"/>
            <a:ext cx="1268318" cy="577081"/>
            <a:chOff x="2161854" y="1729862"/>
            <a:chExt cx="1610379" cy="1048751"/>
          </a:xfrm>
        </p:grpSpPr>
        <p:sp>
          <p:nvSpPr>
            <p:cNvPr id="67" name="Rectangle 66"/>
            <p:cNvSpPr/>
            <p:nvPr/>
          </p:nvSpPr>
          <p:spPr>
            <a:xfrm>
              <a:off x="2161854" y="1729862"/>
              <a:ext cx="1509102" cy="1048751"/>
            </a:xfrm>
            <a:prstGeom prst="rect">
              <a:avLst/>
            </a:prstGeom>
            <a:solidFill>
              <a:schemeClr val="accent1"/>
            </a:solidFill>
          </p:spPr>
          <p:txBody>
            <a:bodyPr wrap="square">
              <a:spAutoFit/>
            </a:bodyPr>
            <a:lstStyle/>
            <a:p>
              <a:r>
                <a:rPr lang="en-US" sz="1050" dirty="0">
                  <a:solidFill>
                    <a:schemeClr val="bg2"/>
                  </a:solidFill>
                  <a:latin typeface="Arial"/>
                  <a:cs typeface="Arial"/>
                </a:rPr>
                <a:t>Reads detail page and reviews </a:t>
              </a:r>
            </a:p>
          </p:txBody>
        </p:sp>
        <p:sp>
          <p:nvSpPr>
            <p:cNvPr id="75" name="Isosceles Triangle 74"/>
            <p:cNvSpPr/>
            <p:nvPr/>
          </p:nvSpPr>
          <p:spPr>
            <a:xfrm rot="5400000">
              <a:off x="3589038" y="2069356"/>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76" name="Picture 75"/>
          <p:cNvPicPr>
            <a:picLocks noChangeAspect="1"/>
          </p:cNvPicPr>
          <p:nvPr/>
        </p:nvPicPr>
        <p:blipFill rotWithShape="1">
          <a:blip r:embed="rId5"/>
          <a:srcRect l="61357" t="13592"/>
          <a:stretch/>
        </p:blipFill>
        <p:spPr>
          <a:xfrm rot="898824">
            <a:off x="6735808" y="2809542"/>
            <a:ext cx="740882" cy="2051723"/>
          </a:xfrm>
          <a:prstGeom prst="rect">
            <a:avLst/>
          </a:prstGeom>
        </p:spPr>
      </p:pic>
      <p:sp>
        <p:nvSpPr>
          <p:cNvPr id="77" name="Rectangle 76"/>
          <p:cNvSpPr/>
          <p:nvPr/>
        </p:nvSpPr>
        <p:spPr>
          <a:xfrm>
            <a:off x="5517244" y="2696140"/>
            <a:ext cx="922562" cy="415498"/>
          </a:xfrm>
          <a:prstGeom prst="rect">
            <a:avLst/>
          </a:prstGeom>
          <a:solidFill>
            <a:schemeClr val="accent1"/>
          </a:solidFill>
        </p:spPr>
        <p:txBody>
          <a:bodyPr wrap="square">
            <a:spAutoFit/>
          </a:bodyPr>
          <a:lstStyle/>
          <a:p>
            <a:r>
              <a:rPr lang="en-US" sz="1050" dirty="0">
                <a:solidFill>
                  <a:schemeClr val="bg2"/>
                </a:solidFill>
                <a:latin typeface="Arial"/>
                <a:cs typeface="Arial"/>
              </a:rPr>
              <a:t>Tells a friend</a:t>
            </a:r>
          </a:p>
        </p:txBody>
      </p:sp>
      <p:sp>
        <p:nvSpPr>
          <p:cNvPr id="78" name="Isosceles Triangle 77"/>
          <p:cNvSpPr/>
          <p:nvPr/>
        </p:nvSpPr>
        <p:spPr>
          <a:xfrm rot="16200000">
            <a:off x="6086239" y="4585726"/>
            <a:ext cx="182804" cy="919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p:cNvSpPr/>
          <p:nvPr/>
        </p:nvSpPr>
        <p:spPr>
          <a:xfrm>
            <a:off x="6213302" y="4503527"/>
            <a:ext cx="1051099" cy="415498"/>
          </a:xfrm>
          <a:prstGeom prst="rect">
            <a:avLst/>
          </a:prstGeom>
          <a:solidFill>
            <a:schemeClr val="accent1"/>
          </a:solidFill>
        </p:spPr>
        <p:txBody>
          <a:bodyPr wrap="square">
            <a:spAutoFit/>
          </a:bodyPr>
          <a:lstStyle/>
          <a:p>
            <a:r>
              <a:rPr lang="en-US" sz="1050" dirty="0">
                <a:solidFill>
                  <a:schemeClr val="bg2"/>
                </a:solidFill>
                <a:latin typeface="Arial"/>
                <a:cs typeface="Arial"/>
              </a:rPr>
              <a:t>Writes a review</a:t>
            </a:r>
          </a:p>
        </p:txBody>
      </p:sp>
      <p:pic>
        <p:nvPicPr>
          <p:cNvPr id="79" name="Picture 78" descr="loyalty.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55955" y="3926961"/>
            <a:ext cx="613007" cy="588155"/>
          </a:xfrm>
          <a:prstGeom prst="rect">
            <a:avLst/>
          </a:prstGeom>
        </p:spPr>
      </p:pic>
      <p:sp>
        <p:nvSpPr>
          <p:cNvPr id="80" name="TextBox 79"/>
          <p:cNvSpPr txBox="1"/>
          <p:nvPr/>
        </p:nvSpPr>
        <p:spPr>
          <a:xfrm>
            <a:off x="2629018" y="4514276"/>
            <a:ext cx="963854" cy="300082"/>
          </a:xfrm>
          <a:prstGeom prst="rect">
            <a:avLst/>
          </a:prstGeom>
          <a:noFill/>
        </p:spPr>
        <p:txBody>
          <a:bodyPr wrap="none" rtlCol="0">
            <a:spAutoFit/>
          </a:bodyPr>
          <a:lstStyle/>
          <a:p>
            <a:pPr algn="ctr"/>
            <a:r>
              <a:rPr lang="en-US" sz="1350" b="1" dirty="0">
                <a:solidFill>
                  <a:srgbClr val="232F3E"/>
                </a:solidFill>
                <a:latin typeface="Arial"/>
                <a:cs typeface="Arial"/>
              </a:rPr>
              <a:t>LOYALTY</a:t>
            </a:r>
          </a:p>
        </p:txBody>
      </p:sp>
      <p:grpSp>
        <p:nvGrpSpPr>
          <p:cNvPr id="61" name="Group 60"/>
          <p:cNvGrpSpPr/>
          <p:nvPr/>
        </p:nvGrpSpPr>
        <p:grpSpPr>
          <a:xfrm>
            <a:off x="7834904" y="2948503"/>
            <a:ext cx="1050113" cy="509090"/>
            <a:chOff x="5521363" y="2187364"/>
            <a:chExt cx="1576661" cy="678787"/>
          </a:xfrm>
        </p:grpSpPr>
        <p:sp>
          <p:nvSpPr>
            <p:cNvPr id="81" name="Rectangle 80"/>
            <p:cNvSpPr/>
            <p:nvPr/>
          </p:nvSpPr>
          <p:spPr>
            <a:xfrm>
              <a:off x="5521363" y="2312153"/>
              <a:ext cx="1576661" cy="553998"/>
            </a:xfrm>
            <a:prstGeom prst="rect">
              <a:avLst/>
            </a:prstGeom>
            <a:solidFill>
              <a:schemeClr val="accent1"/>
            </a:solidFill>
          </p:spPr>
          <p:txBody>
            <a:bodyPr wrap="square">
              <a:spAutoFit/>
            </a:bodyPr>
            <a:lstStyle/>
            <a:p>
              <a:r>
                <a:rPr lang="en-US" sz="1050" dirty="0">
                  <a:solidFill>
                    <a:schemeClr val="bg2"/>
                  </a:solidFill>
                  <a:latin typeface="Arial"/>
                  <a:cs typeface="Arial"/>
                </a:rPr>
                <a:t>Receives and uses product </a:t>
              </a:r>
            </a:p>
          </p:txBody>
        </p:sp>
        <p:sp>
          <p:nvSpPr>
            <p:cNvPr id="82" name="Isosceles Triangle 81"/>
            <p:cNvSpPr/>
            <p:nvPr/>
          </p:nvSpPr>
          <p:spPr>
            <a:xfrm>
              <a:off x="5884333" y="2187364"/>
              <a:ext cx="243739" cy="1226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custDataLst>
      <p:tags r:id="rId1"/>
    </p:custDataLst>
    <p:extLst>
      <p:ext uri="{BB962C8B-B14F-4D97-AF65-F5344CB8AC3E}">
        <p14:creationId xmlns:p14="http://schemas.microsoft.com/office/powerpoint/2010/main" val="2626612322"/>
      </p:ext>
    </p:extLst>
  </p:cSld>
  <p:clrMapOvr>
    <a:masterClrMapping/>
  </p:clrMapOvr>
  <p:transition spd="slow" advTm="11851">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4" grpId="0" animBg="1"/>
      <p:bldP spid="55" grpId="0" animBg="1"/>
      <p:bldP spid="56" grpId="0" animBg="1"/>
      <p:bldP spid="57" grpId="0" animBg="1"/>
      <p:bldP spid="58" grpId="0" animBg="1"/>
      <p:bldP spid="69" grpId="0" animBg="1"/>
      <p:bldP spid="70" grpId="0" animBg="1"/>
      <p:bldP spid="71" grpId="0" animBg="1"/>
      <p:bldP spid="74" grpId="0" animBg="1"/>
      <p:bldP spid="77" grpId="0" animBg="1"/>
      <p:bldP spid="78" grpId="0" animBg="1"/>
      <p:bldP spid="66" grpId="0" animBg="1"/>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Catalyst </a:t>
            </a:r>
            <a:r>
              <a:rPr lang="en-US" dirty="0" err="1" smtClean="0"/>
              <a:t>Optimiser</a:t>
            </a:r>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3"/>
          <a:srcRect l="6194" t="2321"/>
          <a:stretch/>
        </p:blipFill>
        <p:spPr>
          <a:xfrm>
            <a:off x="802188" y="1214042"/>
            <a:ext cx="6347460" cy="3366690"/>
          </a:xfrm>
          <a:prstGeom prst="rect">
            <a:avLst/>
          </a:prstGeom>
        </p:spPr>
      </p:pic>
      <p:sp>
        <p:nvSpPr>
          <p:cNvPr id="6" name="TextBox 5"/>
          <p:cNvSpPr txBox="1"/>
          <p:nvPr/>
        </p:nvSpPr>
        <p:spPr>
          <a:xfrm>
            <a:off x="7149648" y="4226522"/>
            <a:ext cx="1628010" cy="369332"/>
          </a:xfrm>
          <a:prstGeom prst="rect">
            <a:avLst/>
          </a:prstGeom>
          <a:noFill/>
        </p:spPr>
        <p:txBody>
          <a:bodyPr wrap="none" rtlCol="0">
            <a:spAutoFit/>
          </a:bodyPr>
          <a:lstStyle/>
          <a:p>
            <a:r>
              <a:rPr lang="en-US" dirty="0" smtClean="0"/>
              <a:t>DataBricks.com</a:t>
            </a:r>
            <a:endParaRPr lang="en-US" dirty="0"/>
          </a:p>
        </p:txBody>
      </p:sp>
      <p:grpSp>
        <p:nvGrpSpPr>
          <p:cNvPr id="8" name="Group 7"/>
          <p:cNvGrpSpPr/>
          <p:nvPr/>
        </p:nvGrpSpPr>
        <p:grpSpPr>
          <a:xfrm>
            <a:off x="1" y="4476750"/>
            <a:ext cx="9143999" cy="666750"/>
            <a:chOff x="1" y="4476750"/>
            <a:chExt cx="9143999" cy="666750"/>
          </a:xfrm>
        </p:grpSpPr>
        <p:sp>
          <p:nvSpPr>
            <p:cNvPr id="9" name="Freeform 8"/>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0" name="Picture 9"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490274585"/>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4476750"/>
            <a:ext cx="9143999" cy="666750"/>
            <a:chOff x="1" y="4476750"/>
            <a:chExt cx="9143999" cy="666750"/>
          </a:xfrm>
        </p:grpSpPr>
        <p:sp>
          <p:nvSpPr>
            <p:cNvPr id="14" name="Freeform 13"/>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5" name="Picture 14"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a:xfrm>
            <a:off x="4236720" y="205979"/>
            <a:ext cx="4450080" cy="857250"/>
          </a:xfrm>
        </p:spPr>
        <p:txBody>
          <a:bodyPr/>
          <a:lstStyle/>
          <a:p>
            <a:r>
              <a:rPr lang="en-US" dirty="0" smtClean="0"/>
              <a:t>SQL: Logical Plan</a:t>
            </a:r>
            <a:endParaRPr lang="en-US"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4379" y="0"/>
            <a:ext cx="3379641" cy="5337321"/>
          </a:xfrm>
        </p:spPr>
      </p:pic>
    </p:spTree>
    <p:extLst>
      <p:ext uri="{BB962C8B-B14F-4D97-AF65-F5344CB8AC3E}">
        <p14:creationId xmlns:p14="http://schemas.microsoft.com/office/powerpoint/2010/main" val="3146389603"/>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DAG for RDD</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96" y="1850784"/>
            <a:ext cx="8882762" cy="2088755"/>
          </a:xfrm>
          <a:prstGeom prst="rect">
            <a:avLst/>
          </a:prstGeom>
        </p:spPr>
      </p:pic>
      <p:grpSp>
        <p:nvGrpSpPr>
          <p:cNvPr id="5" name="Group 4"/>
          <p:cNvGrpSpPr/>
          <p:nvPr/>
        </p:nvGrpSpPr>
        <p:grpSpPr>
          <a:xfrm>
            <a:off x="1" y="447675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3264514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Roboto Light"/>
                <a:ea typeface="Roboto Black" panose="02000000000000000000" pitchFamily="2" charset="0"/>
                <a:cs typeface="Roboto Light"/>
              </a:rPr>
              <a:t>Big Data Platform Architecture</a:t>
            </a:r>
          </a:p>
        </p:txBody>
      </p:sp>
    </p:spTree>
    <p:extLst>
      <p:ext uri="{BB962C8B-B14F-4D97-AF65-F5344CB8AC3E}">
        <p14:creationId xmlns:p14="http://schemas.microsoft.com/office/powerpoint/2010/main" val="2972501052"/>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‘ilities’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Scalability</a:t>
            </a:r>
            <a:r>
              <a:rPr lang="en-US" dirty="0" smtClean="0"/>
              <a:t>: many jobs, running day-in and day-out</a:t>
            </a:r>
          </a:p>
          <a:p>
            <a:r>
              <a:rPr lang="en-US" b="1" dirty="0" smtClean="0"/>
              <a:t>High availability</a:t>
            </a:r>
            <a:r>
              <a:rPr lang="en-US" dirty="0" smtClean="0"/>
              <a:t>: durable system that can operate continuously without failure for a long time</a:t>
            </a:r>
            <a:endParaRPr lang="en-US" b="1" dirty="0" smtClean="0"/>
          </a:p>
          <a:p>
            <a:r>
              <a:rPr lang="en-US" b="1" dirty="0" smtClean="0"/>
              <a:t>Maintainability</a:t>
            </a:r>
            <a:r>
              <a:rPr lang="en-US" dirty="0" smtClean="0"/>
              <a:t>: minimize bugs and broken features</a:t>
            </a:r>
            <a:endParaRPr lang="en-US" b="1" dirty="0" smtClean="0"/>
          </a:p>
          <a:p>
            <a:r>
              <a:rPr lang="en-US" b="1" dirty="0" smtClean="0"/>
              <a:t>Evolvability</a:t>
            </a:r>
            <a:r>
              <a:rPr lang="en-US" dirty="0" smtClean="0"/>
              <a:t>: the ability to adapt to new technology</a:t>
            </a:r>
            <a:endParaRPr lang="en-US" b="1" dirty="0" smtClean="0"/>
          </a:p>
          <a:p>
            <a:pPr marL="0" indent="0">
              <a:buNone/>
            </a:pPr>
            <a:r>
              <a:rPr lang="en-US" dirty="0" smtClean="0"/>
              <a:t>…</a:t>
            </a:r>
          </a:p>
          <a:p>
            <a:pPr marL="0" indent="0">
              <a:buNone/>
            </a:pPr>
            <a:endParaRPr lang="en-US" dirty="0"/>
          </a:p>
        </p:txBody>
      </p:sp>
      <p:grpSp>
        <p:nvGrpSpPr>
          <p:cNvPr id="4" name="Group 3"/>
          <p:cNvGrpSpPr/>
          <p:nvPr/>
        </p:nvGrpSpPr>
        <p:grpSpPr>
          <a:xfrm>
            <a:off x="1" y="4476750"/>
            <a:ext cx="9143999" cy="666750"/>
            <a:chOff x="1" y="4476750"/>
            <a:chExt cx="9143999" cy="666750"/>
          </a:xfrm>
        </p:grpSpPr>
        <p:sp>
          <p:nvSpPr>
            <p:cNvPr id="5" name="Freeform 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6" name="Picture 5" descr="adcs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439715762"/>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 y="4446270"/>
            <a:ext cx="9143999" cy="666750"/>
            <a:chOff x="1" y="4476750"/>
            <a:chExt cx="9143999" cy="666750"/>
          </a:xfrm>
        </p:grpSpPr>
        <p:sp>
          <p:nvSpPr>
            <p:cNvPr id="36" name="Freeform 3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37" name="Picture 36"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12" name="Rounded Rectangle 11"/>
          <p:cNvSpPr/>
          <p:nvPr/>
        </p:nvSpPr>
        <p:spPr>
          <a:xfrm>
            <a:off x="1691640" y="2420620"/>
            <a:ext cx="5209680" cy="1697389"/>
          </a:xfrm>
          <a:prstGeom prst="roundRect">
            <a:avLst>
              <a:gd name="adj" fmla="val 8586"/>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Technology Stack</a:t>
            </a:r>
            <a:endParaRPr lang="en-US" dirty="0"/>
          </a:p>
        </p:txBody>
      </p:sp>
      <p:sp>
        <p:nvSpPr>
          <p:cNvPr id="4" name="Rectangle 3"/>
          <p:cNvSpPr/>
          <p:nvPr/>
        </p:nvSpPr>
        <p:spPr>
          <a:xfrm>
            <a:off x="1828800" y="2506227"/>
            <a:ext cx="4892040" cy="6477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Spark</a:t>
            </a:r>
            <a:endParaRPr lang="en-US" dirty="0"/>
          </a:p>
        </p:txBody>
      </p:sp>
      <p:sp>
        <p:nvSpPr>
          <p:cNvPr id="6" name="Rectangle 5"/>
          <p:cNvSpPr/>
          <p:nvPr/>
        </p:nvSpPr>
        <p:spPr>
          <a:xfrm>
            <a:off x="1828800" y="4269007"/>
            <a:ext cx="4892040" cy="5104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Amazon S3</a:t>
            </a:r>
            <a:endParaRPr lang="en-US" dirty="0"/>
          </a:p>
        </p:txBody>
      </p:sp>
      <p:sp>
        <p:nvSpPr>
          <p:cNvPr id="8" name="Rectangle 7"/>
          <p:cNvSpPr/>
          <p:nvPr/>
        </p:nvSpPr>
        <p:spPr>
          <a:xfrm>
            <a:off x="1828800" y="3254861"/>
            <a:ext cx="2567940" cy="4386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HDFS</a:t>
            </a:r>
            <a:endParaRPr lang="en-US" dirty="0"/>
          </a:p>
        </p:txBody>
      </p:sp>
      <p:sp>
        <p:nvSpPr>
          <p:cNvPr id="13" name="Rectangle 12"/>
          <p:cNvSpPr/>
          <p:nvPr/>
        </p:nvSpPr>
        <p:spPr>
          <a:xfrm>
            <a:off x="4450080" y="3240013"/>
            <a:ext cx="2270760" cy="4386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YARN</a:t>
            </a:r>
            <a:endParaRPr lang="en-US" dirty="0"/>
          </a:p>
        </p:txBody>
      </p:sp>
      <p:pic>
        <p:nvPicPr>
          <p:cNvPr id="15" name="Picture 6" descr="Had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702" y="3294944"/>
            <a:ext cx="1518780" cy="3837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828800" y="1704340"/>
            <a:ext cx="3169920" cy="647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Scheduled Batch Jobs</a:t>
            </a:r>
            <a:endParaRPr lang="en-US" dirty="0"/>
          </a:p>
        </p:txBody>
      </p:sp>
      <p:sp>
        <p:nvSpPr>
          <p:cNvPr id="17" name="Rectangle 16"/>
          <p:cNvSpPr/>
          <p:nvPr/>
        </p:nvSpPr>
        <p:spPr>
          <a:xfrm>
            <a:off x="5052060" y="1704340"/>
            <a:ext cx="1668780" cy="647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Notebook</a:t>
            </a:r>
            <a:endParaRPr lang="en-US" dirty="0"/>
          </a:p>
        </p:txBody>
      </p:sp>
      <p:pic>
        <p:nvPicPr>
          <p:cNvPr id="25608" name="Picture 8" descr="Image result for jupyter python"/>
          <p:cNvPicPr>
            <a:picLocks noChangeAspect="1" noChangeArrowheads="1"/>
          </p:cNvPicPr>
          <p:nvPr/>
        </p:nvPicPr>
        <p:blipFill rotWithShape="1">
          <a:blip r:embed="rId5">
            <a:extLst>
              <a:ext uri="{28A0092B-C50C-407E-A947-70E740481C1C}">
                <a14:useLocalDpi xmlns:a14="http://schemas.microsoft.com/office/drawing/2010/main" val="0"/>
              </a:ext>
            </a:extLst>
          </a:blip>
          <a:srcRect l="32358" t="13400" r="32242" b="14200"/>
          <a:stretch/>
        </p:blipFill>
        <p:spPr bwMode="auto">
          <a:xfrm>
            <a:off x="6214934" y="827017"/>
            <a:ext cx="705531" cy="721475"/>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Image result for pyth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3755" y="854883"/>
            <a:ext cx="673589" cy="673589"/>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Image result for java 8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4761" y="797200"/>
            <a:ext cx="821188" cy="876618"/>
          </a:xfrm>
          <a:prstGeom prst="rect">
            <a:avLst/>
          </a:prstGeom>
          <a:noFill/>
          <a:extLst>
            <a:ext uri="{909E8E84-426E-40DD-AFC4-6F175D3DCCD1}">
              <a14:hiddenFill xmlns:a14="http://schemas.microsoft.com/office/drawing/2010/main">
                <a:solidFill>
                  <a:srgbClr val="FFFFFF"/>
                </a:solidFill>
              </a14:hiddenFill>
            </a:ext>
          </a:extLst>
        </p:spPr>
      </p:pic>
      <p:pic>
        <p:nvPicPr>
          <p:cNvPr id="25622" name="Picture 22" descr="https://turreta.com/wp-content/uploads/2016/02/scala-logo-202x175.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755" y="984462"/>
            <a:ext cx="690245" cy="59798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828800" y="3753062"/>
            <a:ext cx="4892040" cy="305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EMRFS</a:t>
            </a:r>
            <a:endParaRPr lang="en-US" sz="1200" dirty="0"/>
          </a:p>
        </p:txBody>
      </p:sp>
      <p:pic>
        <p:nvPicPr>
          <p:cNvPr id="28" name="Picture 10" descr="https://dv-website.s3.amazonaws.com/uploads/2015/06/spark-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3361" y="2506226"/>
            <a:ext cx="901111" cy="6993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752032" y="3972938"/>
            <a:ext cx="1246688" cy="276999"/>
          </a:xfrm>
          <a:prstGeom prst="rect">
            <a:avLst/>
          </a:prstGeom>
          <a:solidFill>
            <a:schemeClr val="bg1"/>
          </a:solidFill>
        </p:spPr>
        <p:txBody>
          <a:bodyPr wrap="none" rtlCol="0">
            <a:spAutoFit/>
          </a:bodyPr>
          <a:lstStyle/>
          <a:p>
            <a:r>
              <a:rPr lang="en-US" sz="1200" dirty="0" smtClean="0"/>
              <a:t>Provided by EMR</a:t>
            </a:r>
            <a:endParaRPr lang="en-US" sz="1200" dirty="0"/>
          </a:p>
        </p:txBody>
      </p:sp>
      <p:pic>
        <p:nvPicPr>
          <p:cNvPr id="25624" name="Picture 24" descr="Image resul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0290" y="1214227"/>
            <a:ext cx="1495920" cy="373980"/>
          </a:xfrm>
          <a:prstGeom prst="rect">
            <a:avLst/>
          </a:prstGeom>
          <a:noFill/>
          <a:extLst>
            <a:ext uri="{909E8E84-426E-40DD-AFC4-6F175D3DCCD1}">
              <a14:hiddenFill xmlns:a14="http://schemas.microsoft.com/office/drawing/2010/main">
                <a:solidFill>
                  <a:srgbClr val="FFFFFF"/>
                </a:solidFill>
              </a14:hiddenFill>
            </a:ext>
          </a:extLst>
        </p:spPr>
      </p:pic>
      <p:pic>
        <p:nvPicPr>
          <p:cNvPr id="25626" name="Picture 26" descr="Image resul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3361" y="1657447"/>
            <a:ext cx="686731" cy="6867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s://conceptdraw.com/a3131c3/p1/preview/640/pict--amazon-emr-aws-analytics-vector-stencils-librar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957" y="2420620"/>
            <a:ext cx="1098203" cy="13041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iperiusbackup.net/wp-content/uploads/2014/11/amazon-s3-logo-150x11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241" y="4118009"/>
            <a:ext cx="905633" cy="7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16631"/>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 y="4446270"/>
            <a:ext cx="9143999" cy="666750"/>
            <a:chOff x="1" y="4476750"/>
            <a:chExt cx="9143999" cy="666750"/>
          </a:xfrm>
        </p:grpSpPr>
        <p:sp>
          <p:nvSpPr>
            <p:cNvPr id="15" name="Freeform 1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6" name="Picture 15"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pic>
        <p:nvPicPr>
          <p:cNvPr id="11" name="Picture 10"/>
          <p:cNvPicPr>
            <a:picLocks noChangeAspect="1"/>
          </p:cNvPicPr>
          <p:nvPr/>
        </p:nvPicPr>
        <p:blipFill>
          <a:blip r:embed="rId4"/>
          <a:stretch>
            <a:fillRect/>
          </a:stretch>
        </p:blipFill>
        <p:spPr>
          <a:xfrm>
            <a:off x="4707733" y="583522"/>
            <a:ext cx="3800475" cy="4043363"/>
          </a:xfrm>
          <a:prstGeom prst="rect">
            <a:avLst/>
          </a:prstGeom>
        </p:spPr>
      </p:pic>
      <p:sp>
        <p:nvSpPr>
          <p:cNvPr id="2" name="Title 1"/>
          <p:cNvSpPr>
            <a:spLocks noGrp="1"/>
          </p:cNvSpPr>
          <p:nvPr>
            <p:ph type="title"/>
          </p:nvPr>
        </p:nvSpPr>
        <p:spPr/>
        <p:txBody>
          <a:bodyPr/>
          <a:lstStyle/>
          <a:p>
            <a:r>
              <a:rPr lang="en-GB" dirty="0" smtClean="0"/>
              <a:t>Amazon S3</a:t>
            </a:r>
            <a:endParaRPr lang="en-US" dirty="0"/>
          </a:p>
        </p:txBody>
      </p:sp>
      <p:sp>
        <p:nvSpPr>
          <p:cNvPr id="3" name="Content Placeholder 2"/>
          <p:cNvSpPr>
            <a:spLocks noGrp="1"/>
          </p:cNvSpPr>
          <p:nvPr>
            <p:ph sz="half" idx="1"/>
          </p:nvPr>
        </p:nvSpPr>
        <p:spPr/>
        <p:txBody>
          <a:bodyPr>
            <a:normAutofit fontScale="85000" lnSpcReduction="20000"/>
          </a:bodyPr>
          <a:lstStyle/>
          <a:p>
            <a:r>
              <a:rPr lang="en-GB" dirty="0" smtClean="0"/>
              <a:t>Simple Storage Service</a:t>
            </a:r>
          </a:p>
          <a:p>
            <a:r>
              <a:rPr lang="en-GB" dirty="0" smtClean="0"/>
              <a:t>Supports files between 1 byte and 5 terabytes</a:t>
            </a:r>
          </a:p>
          <a:p>
            <a:r>
              <a:rPr lang="en-GB" dirty="0" smtClean="0"/>
              <a:t>Lifecycle policies</a:t>
            </a:r>
          </a:p>
          <a:p>
            <a:r>
              <a:rPr lang="en-GB" dirty="0" smtClean="0"/>
              <a:t>Versioning</a:t>
            </a:r>
          </a:p>
          <a:p>
            <a:r>
              <a:rPr lang="en-GB" dirty="0" smtClean="0"/>
              <a:t>Access controls</a:t>
            </a:r>
          </a:p>
          <a:p>
            <a:r>
              <a:rPr lang="en-GB" dirty="0" smtClean="0"/>
              <a:t>Through replication:</a:t>
            </a:r>
          </a:p>
          <a:p>
            <a:pPr lvl="1"/>
            <a:r>
              <a:rPr lang="en-US" dirty="0"/>
              <a:t>Availability 99.99</a:t>
            </a:r>
            <a:r>
              <a:rPr lang="en-US" dirty="0" smtClean="0"/>
              <a:t>%</a:t>
            </a:r>
          </a:p>
          <a:p>
            <a:pPr lvl="1"/>
            <a:r>
              <a:rPr lang="en-US" dirty="0" smtClean="0"/>
              <a:t>Durability 99.999999999%</a:t>
            </a:r>
          </a:p>
          <a:p>
            <a:endParaRPr lang="en-US" dirty="0"/>
          </a:p>
        </p:txBody>
      </p:sp>
    </p:spTree>
    <p:extLst>
      <p:ext uri="{BB962C8B-B14F-4D97-AF65-F5344CB8AC3E}">
        <p14:creationId xmlns:p14="http://schemas.microsoft.com/office/powerpoint/2010/main" val="2114758660"/>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444627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Amazon Elastic MapReduce</a:t>
            </a:r>
            <a:endParaRPr lang="en-US" dirty="0"/>
          </a:p>
        </p:txBody>
      </p:sp>
      <p:sp>
        <p:nvSpPr>
          <p:cNvPr id="3" name="Content Placeholder 2"/>
          <p:cNvSpPr>
            <a:spLocks noGrp="1"/>
          </p:cNvSpPr>
          <p:nvPr>
            <p:ph sz="half" idx="1"/>
          </p:nvPr>
        </p:nvSpPr>
        <p:spPr>
          <a:xfrm>
            <a:off x="457199" y="1200151"/>
            <a:ext cx="4233041" cy="3394472"/>
          </a:xfrm>
        </p:spPr>
        <p:txBody>
          <a:bodyPr>
            <a:noAutofit/>
          </a:bodyPr>
          <a:lstStyle/>
          <a:p>
            <a:r>
              <a:rPr lang="en-US" sz="2400" dirty="0" smtClean="0"/>
              <a:t>Bundle Spark, YARN, Hive… etc.</a:t>
            </a:r>
          </a:p>
          <a:p>
            <a:r>
              <a:rPr lang="en-US" sz="2400" dirty="0" smtClean="0"/>
              <a:t>S3 as your persistent data store</a:t>
            </a:r>
          </a:p>
          <a:p>
            <a:r>
              <a:rPr lang="en-US" sz="2400" dirty="0" smtClean="0"/>
              <a:t>HDFS as temporary storage for jobs</a:t>
            </a:r>
          </a:p>
          <a:p>
            <a:r>
              <a:rPr lang="en-US" sz="2400" dirty="0" smtClean="0"/>
              <a:t>EMRFS makes it easier to leverage S3:</a:t>
            </a:r>
          </a:p>
          <a:p>
            <a:pPr lvl="1"/>
            <a:r>
              <a:rPr lang="en-US" sz="1800" dirty="0" smtClean="0"/>
              <a:t>A layer on top of HDFS</a:t>
            </a:r>
          </a:p>
        </p:txBody>
      </p:sp>
      <p:pic>
        <p:nvPicPr>
          <p:cNvPr id="26626" name="Picture 2" descr="Image result"/>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16604" t="14051"/>
          <a:stretch/>
        </p:blipFill>
        <p:spPr bwMode="auto">
          <a:xfrm>
            <a:off x="4495800" y="1585517"/>
            <a:ext cx="4524346" cy="262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03398"/>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Format: JSON</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JSON is our primary data format</a:t>
            </a:r>
          </a:p>
          <a:p>
            <a:pPr lvl="1"/>
            <a:r>
              <a:rPr lang="en-US" dirty="0" smtClean="0"/>
              <a:t>Self-descriptive</a:t>
            </a:r>
          </a:p>
          <a:p>
            <a:pPr lvl="1"/>
            <a:r>
              <a:rPr lang="en-US" dirty="0" smtClean="0"/>
              <a:t>Highly exchangeable</a:t>
            </a:r>
          </a:p>
          <a:p>
            <a:r>
              <a:rPr lang="en-US" dirty="0" smtClean="0"/>
              <a:t>JSON is expensive!</a:t>
            </a:r>
          </a:p>
          <a:p>
            <a:pPr lvl="1"/>
            <a:r>
              <a:rPr lang="en-US" dirty="0" err="1" smtClean="0"/>
              <a:t>Serialisation</a:t>
            </a:r>
            <a:r>
              <a:rPr lang="en-US" dirty="0" smtClean="0"/>
              <a:t>/</a:t>
            </a:r>
            <a:r>
              <a:rPr lang="en-US" dirty="0" err="1" smtClean="0"/>
              <a:t>Deserialisation</a:t>
            </a:r>
            <a:r>
              <a:rPr lang="en-US" dirty="0" smtClean="0"/>
              <a:t> cost</a:t>
            </a:r>
          </a:p>
          <a:p>
            <a:pPr lvl="1"/>
            <a:r>
              <a:rPr lang="en-US" dirty="0" smtClean="0"/>
              <a:t>Unless all data fits in memory, JSON is bad for interactive querying</a:t>
            </a:r>
          </a:p>
          <a:p>
            <a:pPr lvl="1"/>
            <a:r>
              <a:rPr lang="en-US" dirty="0" smtClean="0"/>
              <a:t>Spark tends to underestimate the memory required for JSON RDD</a:t>
            </a:r>
            <a:endParaRPr lang="en-US" dirty="0"/>
          </a:p>
        </p:txBody>
      </p:sp>
      <p:pic>
        <p:nvPicPr>
          <p:cNvPr id="27650" name="Picture 2" descr="https://qph.ec.quoracdn.net/main-qimg-b753ad7f7a62c5e17ea0ab7c461b56c4?convert_to_webp=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155" y="1111449"/>
            <a:ext cx="2857500" cy="11906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 y="4446270"/>
            <a:ext cx="9143999" cy="666750"/>
            <a:chOff x="1" y="4476750"/>
            <a:chExt cx="9143999" cy="666750"/>
          </a:xfrm>
        </p:grpSpPr>
        <p:sp>
          <p:nvSpPr>
            <p:cNvPr id="13" name="Freeform 12"/>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4" name="Picture 13"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15864741"/>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Format: Parquet</a:t>
            </a:r>
            <a:endParaRPr lang="en-US" dirty="0"/>
          </a:p>
        </p:txBody>
      </p:sp>
      <p:sp>
        <p:nvSpPr>
          <p:cNvPr id="3" name="Content Placeholder 2"/>
          <p:cNvSpPr>
            <a:spLocks noGrp="1"/>
          </p:cNvSpPr>
          <p:nvPr>
            <p:ph idx="1"/>
          </p:nvPr>
        </p:nvSpPr>
        <p:spPr/>
        <p:txBody>
          <a:bodyPr>
            <a:normAutofit/>
          </a:bodyPr>
          <a:lstStyle/>
          <a:p>
            <a:r>
              <a:rPr lang="en-US" dirty="0" smtClean="0"/>
              <a:t>Binary columnar format</a:t>
            </a:r>
          </a:p>
          <a:p>
            <a:pPr lvl="1"/>
            <a:r>
              <a:rPr lang="en-US" dirty="0" smtClean="0"/>
              <a:t>Spark supports parquet via Dataset API</a:t>
            </a:r>
          </a:p>
          <a:p>
            <a:pPr lvl="1"/>
            <a:r>
              <a:rPr lang="en-US" dirty="0" smtClean="0"/>
              <a:t>Tungsten </a:t>
            </a:r>
            <a:r>
              <a:rPr lang="en-US" dirty="0" err="1" smtClean="0"/>
              <a:t>optimisation</a:t>
            </a:r>
            <a:r>
              <a:rPr lang="en-US" dirty="0" smtClean="0"/>
              <a:t> and Catalyst </a:t>
            </a:r>
            <a:r>
              <a:rPr lang="en-US" dirty="0" err="1" smtClean="0"/>
              <a:t>optimiser</a:t>
            </a:r>
            <a:endParaRPr lang="en-US" dirty="0" smtClean="0"/>
          </a:p>
          <a:p>
            <a:pPr lvl="1"/>
            <a:r>
              <a:rPr lang="en-US" dirty="0" smtClean="0"/>
              <a:t>Spark can use off-heap memory for shuffling</a:t>
            </a:r>
          </a:p>
          <a:p>
            <a:r>
              <a:rPr lang="en-US" dirty="0" smtClean="0"/>
              <a:t>Disadvantages:</a:t>
            </a:r>
          </a:p>
          <a:p>
            <a:pPr lvl="1"/>
            <a:r>
              <a:rPr lang="en-US" dirty="0" smtClean="0"/>
              <a:t>Binary format: not everyone can read</a:t>
            </a:r>
          </a:p>
          <a:p>
            <a:endParaRPr lang="en-US" dirty="0"/>
          </a:p>
        </p:txBody>
      </p:sp>
      <p:pic>
        <p:nvPicPr>
          <p:cNvPr id="4" name="Picture 2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820" y="925831"/>
            <a:ext cx="3499980" cy="8749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444627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295568338"/>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6947"/>
            <a:ext cx="7419474" cy="663519"/>
          </a:xfrm>
        </p:spPr>
        <p:txBody>
          <a:bodyPr>
            <a:normAutofit/>
          </a:bodyPr>
          <a:lstStyle/>
          <a:p>
            <a:pPr algn="l"/>
            <a:r>
              <a:rPr lang="en-US" sz="2100" dirty="0" err="1" smtClean="0">
                <a:solidFill>
                  <a:schemeClr val="bg1"/>
                </a:solidFill>
              </a:rPr>
              <a:t>Personalisation</a:t>
            </a:r>
            <a:endParaRPr lang="en-US" sz="2100" dirty="0">
              <a:solidFill>
                <a:schemeClr val="bg1"/>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583" y="1205264"/>
            <a:ext cx="4659747" cy="3394472"/>
          </a:xfrm>
          <a:prstGeom prst="rect">
            <a:avLst/>
          </a:prstGeom>
        </p:spPr>
      </p:pic>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323017626"/>
      </p:ext>
    </p:extLst>
  </p:cSld>
  <p:clrMapOvr>
    <a:masterClrMapping/>
  </p:clrMapOvr>
  <p:transition spd="slow" advTm="30170">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Process datasets of TBs in size</a:t>
            </a:r>
          </a:p>
          <a:p>
            <a:pPr lvl="1"/>
            <a:r>
              <a:rPr lang="en-US" dirty="0" smtClean="0"/>
              <a:t>Still haven’t hit Spark scaling limit</a:t>
            </a:r>
          </a:p>
          <a:p>
            <a:r>
              <a:rPr lang="en-US" dirty="0" smtClean="0"/>
              <a:t>Petabytes of data managed and monitored by the platform</a:t>
            </a:r>
          </a:p>
          <a:p>
            <a:r>
              <a:rPr lang="en-US" dirty="0" smtClean="0"/>
              <a:t>Automatic job retry when failure occurs</a:t>
            </a:r>
          </a:p>
          <a:p>
            <a:r>
              <a:rPr lang="en-US" dirty="0" smtClean="0"/>
              <a:t>Notebooks on Spark/EMR:</a:t>
            </a:r>
          </a:p>
          <a:p>
            <a:pPr lvl="1"/>
            <a:r>
              <a:rPr lang="en-US" dirty="0" smtClean="0"/>
              <a:t>Query billions of rows of records</a:t>
            </a:r>
          </a:p>
          <a:p>
            <a:pPr lvl="1"/>
            <a:r>
              <a:rPr lang="en-US" dirty="0" smtClean="0"/>
              <a:t>Fast business metric reporting</a:t>
            </a:r>
            <a:endParaRPr lang="en-US" dirty="0"/>
          </a:p>
          <a:p>
            <a:pPr lvl="1"/>
            <a:r>
              <a:rPr lang="en-US" dirty="0" smtClean="0"/>
              <a:t>Fast prototyping of machine learning models</a:t>
            </a:r>
          </a:p>
          <a:p>
            <a:endParaRPr lang="en-US" dirty="0" smtClean="0"/>
          </a:p>
          <a:p>
            <a:endParaRPr lang="en-US" dirty="0"/>
          </a:p>
        </p:txBody>
      </p:sp>
      <p:grpSp>
        <p:nvGrpSpPr>
          <p:cNvPr id="4" name="Group 3"/>
          <p:cNvGrpSpPr/>
          <p:nvPr/>
        </p:nvGrpSpPr>
        <p:grpSpPr>
          <a:xfrm>
            <a:off x="1" y="4446270"/>
            <a:ext cx="9143999" cy="666750"/>
            <a:chOff x="1" y="4476750"/>
            <a:chExt cx="9143999" cy="666750"/>
          </a:xfrm>
        </p:grpSpPr>
        <p:sp>
          <p:nvSpPr>
            <p:cNvPr id="5" name="Freeform 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6" name="Picture 5"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532893386"/>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S3 makes durable storage simple</a:t>
            </a:r>
          </a:p>
          <a:p>
            <a:r>
              <a:rPr lang="en-US" dirty="0" smtClean="0"/>
              <a:t>Scaling up is easy when data grows:</a:t>
            </a:r>
          </a:p>
          <a:p>
            <a:pPr lvl="1"/>
            <a:r>
              <a:rPr lang="en-US" dirty="0" smtClean="0"/>
              <a:t>Use larger clusters in EMR</a:t>
            </a:r>
          </a:p>
          <a:p>
            <a:r>
              <a:rPr lang="en-US" dirty="0" smtClean="0"/>
              <a:t>Spark are sensitive to memory issues:</a:t>
            </a:r>
          </a:p>
          <a:p>
            <a:pPr lvl="1"/>
            <a:r>
              <a:rPr lang="en-US" dirty="0" smtClean="0"/>
              <a:t>Flame graphs built for jobs</a:t>
            </a:r>
          </a:p>
          <a:p>
            <a:r>
              <a:rPr lang="en-US" dirty="0" smtClean="0"/>
              <a:t>EMR are fast to keep up-to-date with latest Spark release:</a:t>
            </a:r>
          </a:p>
          <a:p>
            <a:pPr lvl="1"/>
            <a:r>
              <a:rPr lang="en-US" dirty="0" smtClean="0"/>
              <a:t>Little pain in upgrading software</a:t>
            </a:r>
          </a:p>
          <a:p>
            <a:pPr lvl="1"/>
            <a:endParaRPr lang="en-US" dirty="0"/>
          </a:p>
        </p:txBody>
      </p:sp>
      <p:grpSp>
        <p:nvGrpSpPr>
          <p:cNvPr id="4" name="Group 3"/>
          <p:cNvGrpSpPr/>
          <p:nvPr/>
        </p:nvGrpSpPr>
        <p:grpSpPr>
          <a:xfrm>
            <a:off x="1" y="4446270"/>
            <a:ext cx="9143999" cy="666750"/>
            <a:chOff x="1" y="4476750"/>
            <a:chExt cx="9143999" cy="666750"/>
          </a:xfrm>
        </p:grpSpPr>
        <p:sp>
          <p:nvSpPr>
            <p:cNvPr id="5" name="Freeform 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6" name="Picture 5"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2932782752"/>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Graph</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5801" t="12881" r="2000" b="4689"/>
          <a:stretch/>
        </p:blipFill>
        <p:spPr>
          <a:xfrm>
            <a:off x="842772" y="971789"/>
            <a:ext cx="7618476" cy="3696538"/>
          </a:xfrm>
          <a:prstGeom prst="rect">
            <a:avLst/>
          </a:prstGeom>
        </p:spPr>
      </p:pic>
      <p:sp>
        <p:nvSpPr>
          <p:cNvPr id="5" name="TextBox 4"/>
          <p:cNvSpPr txBox="1"/>
          <p:nvPr/>
        </p:nvSpPr>
        <p:spPr>
          <a:xfrm>
            <a:off x="5157216" y="4805249"/>
            <a:ext cx="3734548" cy="276999"/>
          </a:xfrm>
          <a:prstGeom prst="rect">
            <a:avLst/>
          </a:prstGeom>
          <a:noFill/>
        </p:spPr>
        <p:txBody>
          <a:bodyPr wrap="none" rtlCol="0">
            <a:spAutoFit/>
          </a:bodyPr>
          <a:lstStyle/>
          <a:p>
            <a:r>
              <a:rPr lang="en-US" sz="1200" dirty="0" smtClean="0">
                <a:hlinkClick r:id="rId4"/>
              </a:rPr>
              <a:t>http</a:t>
            </a:r>
            <a:r>
              <a:rPr lang="en-US" sz="1200" dirty="0">
                <a:hlinkClick r:id="rId4"/>
              </a:rPr>
              <a:t>://techblog.netflix.com/2015/07/java-in-flames.html</a:t>
            </a:r>
            <a:endParaRPr lang="en-US" sz="1200" dirty="0"/>
          </a:p>
        </p:txBody>
      </p:sp>
    </p:spTree>
    <p:extLst>
      <p:ext uri="{BB962C8B-B14F-4D97-AF65-F5344CB8AC3E}">
        <p14:creationId xmlns:p14="http://schemas.microsoft.com/office/powerpoint/2010/main" val="464682409"/>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Task UI</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7086" t="25372" r="2434" b="9735"/>
          <a:stretch/>
        </p:blipFill>
        <p:spPr>
          <a:xfrm>
            <a:off x="0" y="1213176"/>
            <a:ext cx="9174480" cy="3368421"/>
          </a:xfrm>
          <a:prstGeom prst="rect">
            <a:avLst/>
          </a:prstGeom>
        </p:spPr>
      </p:pic>
      <p:grpSp>
        <p:nvGrpSpPr>
          <p:cNvPr id="5" name="Group 4"/>
          <p:cNvGrpSpPr/>
          <p:nvPr/>
        </p:nvGrpSpPr>
        <p:grpSpPr>
          <a:xfrm>
            <a:off x="1" y="4446270"/>
            <a:ext cx="9143999" cy="666750"/>
            <a:chOff x="1" y="4476750"/>
            <a:chExt cx="9143999" cy="666750"/>
          </a:xfrm>
        </p:grpSpPr>
        <p:sp>
          <p:nvSpPr>
            <p:cNvPr id="6" name="Freeform 5"/>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7" name="Picture 6" descr="adcs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064718811"/>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Gotcha’s</a:t>
            </a:r>
            <a:endParaRPr lang="en-US" dirty="0"/>
          </a:p>
        </p:txBody>
      </p:sp>
      <p:sp>
        <p:nvSpPr>
          <p:cNvPr id="3" name="Content Placeholder 2"/>
          <p:cNvSpPr>
            <a:spLocks noGrp="1"/>
          </p:cNvSpPr>
          <p:nvPr>
            <p:ph idx="1"/>
          </p:nvPr>
        </p:nvSpPr>
        <p:spPr/>
        <p:txBody>
          <a:bodyPr>
            <a:normAutofit fontScale="92500"/>
          </a:bodyPr>
          <a:lstStyle/>
          <a:p>
            <a:r>
              <a:rPr lang="en-US" sz="2800" dirty="0" smtClean="0"/>
              <a:t>Partitioning is hard:</a:t>
            </a:r>
          </a:p>
          <a:p>
            <a:pPr lvl="1"/>
            <a:r>
              <a:rPr lang="en-US" sz="2400" dirty="0" smtClean="0"/>
              <a:t>Manual tuning can be tedious</a:t>
            </a:r>
          </a:p>
          <a:p>
            <a:r>
              <a:rPr lang="en-US" sz="2800" dirty="0" smtClean="0"/>
              <a:t>More memory doesn’t mean less OOM’s:</a:t>
            </a:r>
          </a:p>
          <a:p>
            <a:pPr lvl="1"/>
            <a:r>
              <a:rPr lang="en-US" sz="2400" dirty="0" smtClean="0"/>
              <a:t>Could be a key distribution/partitioning issue</a:t>
            </a:r>
          </a:p>
          <a:p>
            <a:pPr lvl="1"/>
            <a:r>
              <a:rPr lang="en-US" sz="2400" dirty="0" smtClean="0"/>
              <a:t>Be generous with </a:t>
            </a:r>
            <a:r>
              <a:rPr lang="en-US" sz="2400" dirty="0" smtClean="0">
                <a:latin typeface="Consolas" panose="020B0609020204030204" pitchFamily="49" charset="0"/>
              </a:rPr>
              <a:t>spark.yarn.executor.memoryOverhead</a:t>
            </a:r>
          </a:p>
          <a:p>
            <a:r>
              <a:rPr lang="en-US" sz="2800" dirty="0" smtClean="0"/>
              <a:t>Code serialization versus data serialization</a:t>
            </a:r>
          </a:p>
          <a:p>
            <a:r>
              <a:rPr lang="en-US" sz="2800" dirty="0" smtClean="0"/>
              <a:t>Tuning the right configuration for Spark is difficult</a:t>
            </a:r>
          </a:p>
        </p:txBody>
      </p:sp>
      <p:grpSp>
        <p:nvGrpSpPr>
          <p:cNvPr id="4" name="Group 3"/>
          <p:cNvGrpSpPr/>
          <p:nvPr/>
        </p:nvGrpSpPr>
        <p:grpSpPr>
          <a:xfrm>
            <a:off x="1" y="4446270"/>
            <a:ext cx="9143999" cy="666750"/>
            <a:chOff x="1" y="4476750"/>
            <a:chExt cx="9143999" cy="666750"/>
          </a:xfrm>
        </p:grpSpPr>
        <p:sp>
          <p:nvSpPr>
            <p:cNvPr id="5" name="Freeform 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6" name="Picture 5" descr="adcs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3751489937"/>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Scalability is hard:</a:t>
            </a:r>
          </a:p>
          <a:p>
            <a:pPr lvl="1"/>
            <a:r>
              <a:rPr lang="en-US" dirty="0" smtClean="0"/>
              <a:t>Don’t re-invent the wheel (seriously, don’t)</a:t>
            </a:r>
          </a:p>
          <a:p>
            <a:r>
              <a:rPr lang="en-US" dirty="0" smtClean="0"/>
              <a:t>Minimise external dependencies:</a:t>
            </a:r>
          </a:p>
          <a:p>
            <a:pPr lvl="1"/>
            <a:r>
              <a:rPr lang="en-US" dirty="0" smtClean="0"/>
              <a:t>If you depend on something, make sure it provides high availability</a:t>
            </a:r>
          </a:p>
          <a:p>
            <a:r>
              <a:rPr lang="en-US" dirty="0" smtClean="0"/>
              <a:t>Transient systems are good:</a:t>
            </a:r>
          </a:p>
          <a:p>
            <a:pPr lvl="1"/>
            <a:r>
              <a:rPr lang="en-US" dirty="0" smtClean="0"/>
              <a:t>More resilient to failures</a:t>
            </a:r>
          </a:p>
          <a:p>
            <a:r>
              <a:rPr lang="en-US" dirty="0" smtClean="0"/>
              <a:t>Immutable data:</a:t>
            </a:r>
          </a:p>
          <a:p>
            <a:pPr lvl="1"/>
            <a:r>
              <a:rPr lang="en-US" dirty="0" smtClean="0"/>
              <a:t>Build once, and forget (or delete) it</a:t>
            </a:r>
          </a:p>
        </p:txBody>
      </p:sp>
      <p:grpSp>
        <p:nvGrpSpPr>
          <p:cNvPr id="4" name="Group 3"/>
          <p:cNvGrpSpPr/>
          <p:nvPr/>
        </p:nvGrpSpPr>
        <p:grpSpPr>
          <a:xfrm>
            <a:off x="1" y="4446270"/>
            <a:ext cx="9143999" cy="666750"/>
            <a:chOff x="1" y="4476750"/>
            <a:chExt cx="9143999" cy="666750"/>
          </a:xfrm>
        </p:grpSpPr>
        <p:sp>
          <p:nvSpPr>
            <p:cNvPr id="5" name="Freeform 4"/>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6" name="Picture 5" descr="adcs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1176744538"/>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4446270"/>
            <a:ext cx="9143999" cy="666750"/>
            <a:chOff x="1" y="4476750"/>
            <a:chExt cx="9143999" cy="666750"/>
          </a:xfrm>
        </p:grpSpPr>
        <p:sp>
          <p:nvSpPr>
            <p:cNvPr id="8" name="Freeform 7"/>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9" name="Picture 8"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lstStyle/>
          <a:p>
            <a:r>
              <a:rPr lang="en-US" dirty="0" smtClean="0"/>
              <a:t>Learn More: Resources</a:t>
            </a:r>
            <a:endParaRPr lang="en-US" dirty="0"/>
          </a:p>
        </p:txBody>
      </p:sp>
      <p:sp>
        <p:nvSpPr>
          <p:cNvPr id="4" name="Content Placeholder 3"/>
          <p:cNvSpPr>
            <a:spLocks noGrp="1"/>
          </p:cNvSpPr>
          <p:nvPr>
            <p:ph sz="half" idx="1"/>
          </p:nvPr>
        </p:nvSpPr>
        <p:spPr/>
        <p:txBody>
          <a:bodyPr>
            <a:noAutofit/>
          </a:bodyPr>
          <a:lstStyle/>
          <a:p>
            <a:r>
              <a:rPr lang="en-US" sz="2400" dirty="0" smtClean="0"/>
              <a:t>Learning Spark (O’Reilly)</a:t>
            </a:r>
          </a:p>
          <a:p>
            <a:r>
              <a:rPr lang="en-US" sz="2400" dirty="0" smtClean="0"/>
              <a:t>Apache Spark Documentation</a:t>
            </a:r>
          </a:p>
          <a:p>
            <a:r>
              <a:rPr lang="en-US" sz="2400" dirty="0" smtClean="0"/>
              <a:t>DataBricks blog</a:t>
            </a:r>
          </a:p>
          <a:p>
            <a:r>
              <a:rPr lang="en-US" sz="2400" dirty="0" smtClean="0"/>
              <a:t>Apache Spark Mailing Lists</a:t>
            </a:r>
          </a:p>
          <a:p>
            <a:r>
              <a:rPr lang="en-US" sz="2400" dirty="0" smtClean="0"/>
              <a:t>Spark Summit video series</a:t>
            </a:r>
          </a:p>
          <a:p>
            <a:r>
              <a:rPr lang="en-US" sz="2400" dirty="0" smtClean="0"/>
              <a:t>AWS Blog</a:t>
            </a:r>
          </a:p>
        </p:txBody>
      </p:sp>
      <p:pic>
        <p:nvPicPr>
          <p:cNvPr id="28674" name="Picture 2" descr="Lightning-Fast Big Data Analysi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74026" y="1200150"/>
            <a:ext cx="2586947"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74866"/>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r>
              <a:rPr lang="en-US" sz="2800" dirty="0" smtClean="0">
                <a:hlinkClick r:id="rId2"/>
              </a:rPr>
              <a:t>Tachyon: An Open Source Memory-Centric Distributed Storage System</a:t>
            </a:r>
            <a:endParaRPr lang="en-US" sz="2800" dirty="0" smtClean="0"/>
          </a:p>
          <a:p>
            <a:r>
              <a:rPr lang="en-US" sz="2800" dirty="0" smtClean="0">
                <a:hlinkClick r:id="rId3" action="ppaction://hlinkfile"/>
              </a:rPr>
              <a:t>Apache Spark website</a:t>
            </a:r>
            <a:endParaRPr lang="en-US" sz="2800" dirty="0" smtClean="0"/>
          </a:p>
          <a:p>
            <a:r>
              <a:rPr lang="en-US" sz="2800" dirty="0" smtClean="0">
                <a:hlinkClick r:id="rId4"/>
              </a:rPr>
              <a:t>Apache Spark Internals</a:t>
            </a:r>
            <a:r>
              <a:rPr lang="en-US" sz="2800" dirty="0" smtClean="0"/>
              <a:t>, Michiardi</a:t>
            </a:r>
            <a:endParaRPr lang="en-US" sz="2800" dirty="0"/>
          </a:p>
          <a:p>
            <a:r>
              <a:rPr lang="en-US" sz="2800" dirty="0" smtClean="0">
                <a:hlinkClick r:id="rId5"/>
              </a:rPr>
              <a:t>www.trongkhoanguyen.com</a:t>
            </a:r>
            <a:endParaRPr lang="en-US" sz="2800" dirty="0" smtClean="0"/>
          </a:p>
          <a:p>
            <a:r>
              <a:rPr lang="en-US" sz="2800" dirty="0">
                <a:hlinkClick r:id="rId6"/>
              </a:rPr>
              <a:t>https://aws.amazon.com/blogs/aws</a:t>
            </a:r>
            <a:r>
              <a:rPr lang="en-US" sz="2800" dirty="0" smtClean="0">
                <a:hlinkClick r:id="rId6"/>
              </a:rPr>
              <a:t>/</a:t>
            </a:r>
            <a:endParaRPr lang="en-US" sz="2800" dirty="0" smtClean="0"/>
          </a:p>
          <a:p>
            <a:pPr marL="0" indent="0">
              <a:buNone/>
            </a:pPr>
            <a:endParaRPr lang="en-US" sz="2800" dirty="0"/>
          </a:p>
        </p:txBody>
      </p:sp>
      <p:grpSp>
        <p:nvGrpSpPr>
          <p:cNvPr id="6" name="Group 5"/>
          <p:cNvGrpSpPr/>
          <p:nvPr/>
        </p:nvGrpSpPr>
        <p:grpSpPr>
          <a:xfrm>
            <a:off x="1" y="444627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3914870608"/>
      </p:ext>
    </p:extLst>
  </p:cSld>
  <p:clrMapOvr>
    <a:masterClrMapping/>
  </p:clrMapOvr>
  <p:transition spd="slow">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 We’re Hiring</a:t>
            </a:r>
            <a:endParaRPr lang="en-US" dirty="0"/>
          </a:p>
        </p:txBody>
      </p:sp>
      <p:sp>
        <p:nvSpPr>
          <p:cNvPr id="6" name="Content Placeholder 5"/>
          <p:cNvSpPr>
            <a:spLocks noGrp="1"/>
          </p:cNvSpPr>
          <p:nvPr>
            <p:ph sz="half" idx="2"/>
          </p:nvPr>
        </p:nvSpPr>
        <p:spPr/>
        <p:txBody>
          <a:bodyPr/>
          <a:lstStyle/>
          <a:p>
            <a:r>
              <a:rPr lang="en-US" dirty="0" smtClean="0"/>
              <a:t>Apply for 2017 Intern and Graduate roles</a:t>
            </a:r>
          </a:p>
          <a:p>
            <a:endParaRPr lang="en-US" dirty="0"/>
          </a:p>
          <a:p>
            <a:r>
              <a:rPr lang="en-US" dirty="0" smtClean="0">
                <a:hlinkClick r:id="rId3" action="ppaction://hlinkfile"/>
              </a:rPr>
              <a:t>amazondc.com/jobs</a:t>
            </a:r>
            <a:endParaRPr lang="en-US" dirty="0" smtClean="0"/>
          </a:p>
          <a:p>
            <a:endParaRPr lang="en-US" dirty="0"/>
          </a:p>
          <a:p>
            <a:r>
              <a:rPr lang="en-US" dirty="0" smtClean="0"/>
              <a:t>dangnam@amazon.com</a:t>
            </a:r>
            <a:endParaRPr lang="en-US" dirty="0"/>
          </a:p>
        </p:txBody>
      </p:sp>
      <p:pic>
        <p:nvPicPr>
          <p:cNvPr id="8" name="Content Placeholder 1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57200" y="1421670"/>
            <a:ext cx="4038600" cy="2951035"/>
          </a:xfrm>
          <a:prstGeom prst="rect">
            <a:avLst/>
          </a:prstGeom>
        </p:spPr>
      </p:pic>
      <p:grpSp>
        <p:nvGrpSpPr>
          <p:cNvPr id="9" name="Group 8"/>
          <p:cNvGrpSpPr/>
          <p:nvPr/>
        </p:nvGrpSpPr>
        <p:grpSpPr>
          <a:xfrm>
            <a:off x="1" y="4446270"/>
            <a:ext cx="9143999" cy="666750"/>
            <a:chOff x="1" y="4476750"/>
            <a:chExt cx="9143999" cy="666750"/>
          </a:xfrm>
        </p:grpSpPr>
        <p:sp>
          <p:nvSpPr>
            <p:cNvPr id="10" name="Freeform 9"/>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1" name="Picture 10" descr="adcs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407817980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Hardware Trend</a:t>
            </a:r>
          </a:p>
          <a:p>
            <a:r>
              <a:rPr lang="en-US" dirty="0" smtClean="0"/>
              <a:t>Apache Spark</a:t>
            </a:r>
          </a:p>
          <a:p>
            <a:r>
              <a:rPr lang="en-US" dirty="0" smtClean="0"/>
              <a:t>Resilient Distributed Datasets</a:t>
            </a:r>
          </a:p>
          <a:p>
            <a:r>
              <a:rPr lang="en-US" dirty="0" smtClean="0"/>
              <a:t>Caching and Storage</a:t>
            </a:r>
            <a:endParaRPr lang="en-US" dirty="0"/>
          </a:p>
          <a:p>
            <a:r>
              <a:rPr lang="en-US" dirty="0" smtClean="0"/>
              <a:t>Data Shuffling</a:t>
            </a:r>
          </a:p>
          <a:p>
            <a:r>
              <a:rPr lang="en-US" dirty="0" smtClean="0"/>
              <a:t>Spark SQL</a:t>
            </a:r>
            <a:endParaRPr lang="en-US" dirty="0"/>
          </a:p>
          <a:p>
            <a:r>
              <a:rPr lang="en-US" dirty="0" smtClean="0"/>
              <a:t>Big </a:t>
            </a:r>
            <a:r>
              <a:rPr lang="en-US" dirty="0"/>
              <a:t>Data Platform </a:t>
            </a:r>
            <a:r>
              <a:rPr lang="en-US" dirty="0" smtClean="0"/>
              <a:t>Architecture</a:t>
            </a:r>
            <a:endParaRPr lang="en-US" dirty="0"/>
          </a:p>
        </p:txBody>
      </p:sp>
      <p:grpSp>
        <p:nvGrpSpPr>
          <p:cNvPr id="6" name="Group 5"/>
          <p:cNvGrpSpPr/>
          <p:nvPr/>
        </p:nvGrpSpPr>
        <p:grpSpPr>
          <a:xfrm>
            <a:off x="1" y="4476750"/>
            <a:ext cx="9143999" cy="666750"/>
            <a:chOff x="1" y="4476750"/>
            <a:chExt cx="9143999" cy="666750"/>
          </a:xfrm>
        </p:grpSpPr>
        <p:sp>
          <p:nvSpPr>
            <p:cNvPr id="7" name="Freeform 6"/>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8" name="Picture 7" descr="adcs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Tree>
    <p:extLst>
      <p:ext uri="{BB962C8B-B14F-4D97-AF65-F5344CB8AC3E}">
        <p14:creationId xmlns:p14="http://schemas.microsoft.com/office/powerpoint/2010/main" val="4181121589"/>
      </p:ext>
    </p:extLst>
  </p:cSld>
  <p:clrMapOvr>
    <a:masterClrMapping/>
  </p:clrMapOvr>
  <p:transition spd="slow" advTm="8808">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19" y="-15240"/>
            <a:ext cx="9215119" cy="5158740"/>
          </a:xfrm>
          <a:prstGeom prst="rect">
            <a:avLst/>
          </a:prstGeom>
          <a:solidFill>
            <a:srgbClr val="D5833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solidFill>
                <a:srgbClr val="E6800B"/>
              </a:solidFill>
            </a:endParaRPr>
          </a:p>
        </p:txBody>
      </p:sp>
      <p:sp>
        <p:nvSpPr>
          <p:cNvPr id="7" name="Title 1"/>
          <p:cNvSpPr txBox="1">
            <a:spLocks/>
          </p:cNvSpPr>
          <p:nvPr/>
        </p:nvSpPr>
        <p:spPr>
          <a:xfrm>
            <a:off x="0" y="1490470"/>
            <a:ext cx="9143999" cy="14808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Roboto Light"/>
                <a:ea typeface="Roboto Black" panose="02000000000000000000" pitchFamily="2" charset="0"/>
                <a:cs typeface="Roboto Light"/>
              </a:rPr>
              <a:t>HARDWARE TREND</a:t>
            </a:r>
            <a:endParaRPr lang="en-US" sz="5400" dirty="0">
              <a:solidFill>
                <a:schemeClr val="bg1"/>
              </a:solidFill>
              <a:latin typeface="Roboto Light"/>
              <a:ea typeface="Roboto Black" panose="02000000000000000000" pitchFamily="2" charset="0"/>
              <a:cs typeface="Roboto Light"/>
            </a:endParaRPr>
          </a:p>
        </p:txBody>
      </p:sp>
    </p:spTree>
    <p:extLst>
      <p:ext uri="{BB962C8B-B14F-4D97-AF65-F5344CB8AC3E}">
        <p14:creationId xmlns:p14="http://schemas.microsoft.com/office/powerpoint/2010/main" val="3738467279"/>
      </p:ext>
    </p:extLst>
  </p:cSld>
  <p:clrMapOvr>
    <a:masterClrMapping/>
  </p:clrMapOvr>
  <p:transition spd="slow" advTm="32156">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Memory Performance</a:t>
            </a:r>
            <a:endParaRPr lang="en-US" b="1" dirty="0"/>
          </a:p>
        </p:txBody>
      </p:sp>
      <p:sp>
        <p:nvSpPr>
          <p:cNvPr id="3" name="Content Placeholder 2"/>
          <p:cNvSpPr>
            <a:spLocks noGrp="1"/>
          </p:cNvSpPr>
          <p:nvPr>
            <p:ph sz="half" idx="1"/>
          </p:nvPr>
        </p:nvSpPr>
        <p:spPr/>
        <p:txBody>
          <a:bodyPr>
            <a:normAutofit/>
          </a:bodyPr>
          <a:lstStyle/>
          <a:p>
            <a:r>
              <a:rPr lang="en-US" sz="1800" dirty="0" smtClean="0"/>
              <a:t>RAM </a:t>
            </a:r>
            <a:r>
              <a:rPr lang="en-US" sz="1800" dirty="0"/>
              <a:t>throughput </a:t>
            </a:r>
            <a:r>
              <a:rPr lang="en-US" sz="1800" dirty="0" smtClean="0"/>
              <a:t/>
            </a:r>
            <a:br>
              <a:rPr lang="en-US" sz="1800" dirty="0" smtClean="0"/>
            </a:br>
            <a:r>
              <a:rPr lang="en-US" sz="1800" dirty="0" smtClean="0"/>
              <a:t>increasing </a:t>
            </a:r>
            <a:r>
              <a:rPr lang="en-US" sz="1800" b="1" dirty="0" smtClean="0">
                <a:solidFill>
                  <a:srgbClr val="9BBB59"/>
                </a:solidFill>
              </a:rPr>
              <a:t>exponentially</a:t>
            </a:r>
            <a:endParaRPr lang="en-US" sz="1800" dirty="0">
              <a:latin typeface="Arial"/>
            </a:endParaRPr>
          </a:p>
        </p:txBody>
      </p:sp>
      <p:sp>
        <p:nvSpPr>
          <p:cNvPr id="8" name="Content Placeholder 7"/>
          <p:cNvSpPr>
            <a:spLocks noGrp="1"/>
          </p:cNvSpPr>
          <p:nvPr>
            <p:ph sz="half" idx="2"/>
          </p:nvPr>
        </p:nvSpPr>
        <p:spPr/>
        <p:txBody>
          <a:bodyPr>
            <a:normAutofit/>
          </a:bodyPr>
          <a:lstStyle/>
          <a:p>
            <a:r>
              <a:rPr lang="en-US" sz="2000" dirty="0" smtClean="0"/>
              <a:t>Disk </a:t>
            </a:r>
            <a:r>
              <a:rPr lang="en-US" sz="2000" dirty="0"/>
              <a:t>throughput increasing </a:t>
            </a:r>
            <a:r>
              <a:rPr lang="en-US" sz="2000" b="1" dirty="0">
                <a:solidFill>
                  <a:schemeClr val="accent2"/>
                </a:solidFill>
              </a:rPr>
              <a:t>slowly</a:t>
            </a:r>
          </a:p>
          <a:p>
            <a:endParaRPr lang="en-US" sz="2000" dirty="0">
              <a:latin typeface="Arial"/>
            </a:endParaRPr>
          </a:p>
          <a:p>
            <a:endParaRPr lang="en-US" sz="2000" dirty="0">
              <a:latin typeface="Arial"/>
            </a:endParaRPr>
          </a:p>
          <a:p>
            <a:endParaRPr lang="en-US" sz="2000" dirty="0">
              <a:latin typeface="Arial"/>
            </a:endParaRPr>
          </a:p>
          <a:p>
            <a:pPr marL="0" indent="0">
              <a:buNone/>
            </a:pPr>
            <a:endParaRPr lang="en-US" sz="2000" dirty="0">
              <a:latin typeface="Arial"/>
            </a:endParaRPr>
          </a:p>
          <a:p>
            <a:endParaRPr lang="en-US" sz="2000" dirty="0"/>
          </a:p>
        </p:txBody>
      </p:sp>
      <p:sp>
        <p:nvSpPr>
          <p:cNvPr id="9" name="Slide Number Placeholder 8"/>
          <p:cNvSpPr>
            <a:spLocks noGrp="1"/>
          </p:cNvSpPr>
          <p:nvPr>
            <p:ph type="sldNum" sz="quarter" idx="12"/>
          </p:nvPr>
        </p:nvSpPr>
        <p:spPr/>
        <p:txBody>
          <a:bodyPr/>
          <a:lstStyle/>
          <a:p>
            <a:fld id="{777D1D44-D3FD-44C2-80B7-EDA6849B1B97}" type="slidenum">
              <a:rPr lang="en-US" smtClean="0"/>
              <a:t>8</a:t>
            </a:fld>
            <a:endParaRPr lang="en-US" dirty="0"/>
          </a:p>
        </p:txBody>
      </p:sp>
      <p:pic>
        <p:nvPicPr>
          <p:cNvPr id="4" name="Picture 2" descr="http://regmedia.co.uk/2009/05/26/ddr_memory_data_rate.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032" y="1931134"/>
            <a:ext cx="4291905" cy="22288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0936" y="1931135"/>
            <a:ext cx="4515874" cy="22880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1" name="Group 10"/>
          <p:cNvGrpSpPr/>
          <p:nvPr/>
        </p:nvGrpSpPr>
        <p:grpSpPr>
          <a:xfrm>
            <a:off x="1" y="4476750"/>
            <a:ext cx="9143999" cy="666750"/>
            <a:chOff x="1" y="4476750"/>
            <a:chExt cx="9143999" cy="666750"/>
          </a:xfrm>
        </p:grpSpPr>
        <p:sp>
          <p:nvSpPr>
            <p:cNvPr id="12" name="Freeform 11"/>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3" name="Picture 12" descr="adcslogo.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6" name="TextBox 5"/>
          <p:cNvSpPr txBox="1"/>
          <p:nvPr/>
        </p:nvSpPr>
        <p:spPr>
          <a:xfrm>
            <a:off x="625642" y="4253926"/>
            <a:ext cx="5421677" cy="230832"/>
          </a:xfrm>
          <a:prstGeom prst="rect">
            <a:avLst/>
          </a:prstGeom>
          <a:noFill/>
        </p:spPr>
        <p:txBody>
          <a:bodyPr wrap="none" rtlCol="0">
            <a:spAutoFit/>
          </a:bodyPr>
          <a:lstStyle/>
          <a:p>
            <a:r>
              <a:rPr lang="en-US" sz="900" dirty="0">
                <a:hlinkClick r:id="rId7"/>
              </a:rPr>
              <a:t>http://</a:t>
            </a:r>
            <a:r>
              <a:rPr lang="en-US" sz="900" dirty="0" smtClean="0">
                <a:hlinkClick r:id="rId7"/>
              </a:rPr>
              <a:t>www.slideshare.net/TachyonNexus/tachyon-an-open-source-memorycentric-distributed-storage-system</a:t>
            </a:r>
            <a:r>
              <a:rPr lang="en-US" sz="900" dirty="0" smtClean="0"/>
              <a:t> </a:t>
            </a:r>
            <a:endParaRPr lang="en-US" sz="900" dirty="0"/>
          </a:p>
        </p:txBody>
      </p:sp>
    </p:spTree>
    <p:custDataLst>
      <p:tags r:id="rId1"/>
    </p:custDataLst>
    <p:extLst>
      <p:ext uri="{BB962C8B-B14F-4D97-AF65-F5344CB8AC3E}">
        <p14:creationId xmlns:p14="http://schemas.microsoft.com/office/powerpoint/2010/main" val="37281164"/>
      </p:ext>
    </p:extLst>
  </p:cSld>
  <p:clrMapOvr>
    <a:masterClrMapping/>
  </p:clrMapOvr>
  <p:transition spd="slow" advTm="30281">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 y="4476750"/>
            <a:ext cx="9143999" cy="666750"/>
            <a:chOff x="1" y="4476750"/>
            <a:chExt cx="9143999" cy="666750"/>
          </a:xfrm>
        </p:grpSpPr>
        <p:sp>
          <p:nvSpPr>
            <p:cNvPr id="13" name="Freeform 12"/>
            <p:cNvSpPr/>
            <p:nvPr/>
          </p:nvSpPr>
          <p:spPr>
            <a:xfrm>
              <a:off x="1" y="4476750"/>
              <a:ext cx="9143999" cy="666750"/>
            </a:xfrm>
            <a:custGeom>
              <a:avLst/>
              <a:gdLst>
                <a:gd name="connsiteX0" fmla="*/ 0 w 12192000"/>
                <a:gd name="connsiteY0" fmla="*/ 0 h 1085353"/>
                <a:gd name="connsiteX1" fmla="*/ 463283 w 12192000"/>
                <a:gd name="connsiteY1" fmla="*/ 45352 h 1085353"/>
                <a:gd name="connsiteX2" fmla="*/ 6096000 w 12192000"/>
                <a:gd name="connsiteY2" fmla="*/ 270586 h 1085353"/>
                <a:gd name="connsiteX3" fmla="*/ 11728717 w 12192000"/>
                <a:gd name="connsiteY3" fmla="*/ 45352 h 1085353"/>
                <a:gd name="connsiteX4" fmla="*/ 12192000 w 12192000"/>
                <a:gd name="connsiteY4" fmla="*/ 0 h 1085353"/>
                <a:gd name="connsiteX5" fmla="*/ 12192000 w 12192000"/>
                <a:gd name="connsiteY5" fmla="*/ 572495 h 1085353"/>
                <a:gd name="connsiteX6" fmla="*/ 12192000 w 12192000"/>
                <a:gd name="connsiteY6" fmla="*/ 640081 h 1085353"/>
                <a:gd name="connsiteX7" fmla="*/ 12192000 w 12192000"/>
                <a:gd name="connsiteY7" fmla="*/ 854766 h 1085353"/>
                <a:gd name="connsiteX8" fmla="*/ 12190476 w 12192000"/>
                <a:gd name="connsiteY8" fmla="*/ 854766 h 1085353"/>
                <a:gd name="connsiteX9" fmla="*/ 12190476 w 12192000"/>
                <a:gd name="connsiteY9" fmla="*/ 1085353 h 1085353"/>
                <a:gd name="connsiteX10" fmla="*/ 1524 w 12192000"/>
                <a:gd name="connsiteY10" fmla="*/ 1085353 h 1085353"/>
                <a:gd name="connsiteX11" fmla="*/ 1524 w 12192000"/>
                <a:gd name="connsiteY11" fmla="*/ 640081 h 1085353"/>
                <a:gd name="connsiteX12" fmla="*/ 0 w 12192000"/>
                <a:gd name="connsiteY12" fmla="*/ 640081 h 10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085353">
                  <a:moveTo>
                    <a:pt x="0" y="0"/>
                  </a:moveTo>
                  <a:lnTo>
                    <a:pt x="463283" y="45352"/>
                  </a:lnTo>
                  <a:cubicBezTo>
                    <a:pt x="2071175" y="187553"/>
                    <a:pt x="4009515" y="270586"/>
                    <a:pt x="6096000" y="270586"/>
                  </a:cubicBezTo>
                  <a:cubicBezTo>
                    <a:pt x="8182486" y="270586"/>
                    <a:pt x="10120825" y="187553"/>
                    <a:pt x="11728717" y="45352"/>
                  </a:cubicBezTo>
                  <a:lnTo>
                    <a:pt x="12192000" y="0"/>
                  </a:lnTo>
                  <a:lnTo>
                    <a:pt x="12192000" y="572495"/>
                  </a:lnTo>
                  <a:lnTo>
                    <a:pt x="12192000" y="640081"/>
                  </a:lnTo>
                  <a:lnTo>
                    <a:pt x="12192000" y="854766"/>
                  </a:lnTo>
                  <a:lnTo>
                    <a:pt x="12190476" y="854766"/>
                  </a:lnTo>
                  <a:lnTo>
                    <a:pt x="12190476" y="1085353"/>
                  </a:lnTo>
                  <a:lnTo>
                    <a:pt x="1524" y="1085353"/>
                  </a:lnTo>
                  <a:lnTo>
                    <a:pt x="1524" y="640081"/>
                  </a:lnTo>
                  <a:lnTo>
                    <a:pt x="0" y="640081"/>
                  </a:lnTo>
                  <a:close/>
                </a:path>
              </a:pathLst>
            </a:custGeom>
            <a:solidFill>
              <a:srgbClr val="FD800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defRPr/>
              </a:pPr>
              <a:endParaRPr lang="en-US" dirty="0"/>
            </a:p>
          </p:txBody>
        </p:sp>
        <p:pic>
          <p:nvPicPr>
            <p:cNvPr id="14" name="Picture 13" descr="adcs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599" y="4650826"/>
              <a:ext cx="2487702" cy="492674"/>
            </a:xfrm>
            <a:prstGeom prst="rect">
              <a:avLst/>
            </a:prstGeom>
          </p:spPr>
        </p:pic>
      </p:grpSp>
      <p:sp>
        <p:nvSpPr>
          <p:cNvPr id="2" name="Title 1"/>
          <p:cNvSpPr>
            <a:spLocks noGrp="1"/>
          </p:cNvSpPr>
          <p:nvPr>
            <p:ph type="title"/>
          </p:nvPr>
        </p:nvSpPr>
        <p:spPr/>
        <p:txBody>
          <a:bodyPr>
            <a:normAutofit/>
          </a:bodyPr>
          <a:lstStyle/>
          <a:p>
            <a:r>
              <a:rPr lang="en-US" b="1" dirty="0" smtClean="0"/>
              <a:t>Memory Cost</a:t>
            </a:r>
            <a:endParaRPr lang="en-US" b="1" dirty="0"/>
          </a:p>
        </p:txBody>
      </p:sp>
      <p:sp>
        <p:nvSpPr>
          <p:cNvPr id="5" name="Slide Number Placeholder 4"/>
          <p:cNvSpPr>
            <a:spLocks noGrp="1"/>
          </p:cNvSpPr>
          <p:nvPr>
            <p:ph type="sldNum" sz="quarter" idx="12"/>
          </p:nvPr>
        </p:nvSpPr>
        <p:spPr/>
        <p:txBody>
          <a:bodyPr/>
          <a:lstStyle/>
          <a:p>
            <a:fld id="{777D1D44-D3FD-44C2-80B7-EDA6849B1B97}" type="slidenum">
              <a:rPr lang="en-US" smtClean="0"/>
              <a:t>9</a:t>
            </a:fld>
            <a:endParaRPr lang="en-US" dirty="0"/>
          </a:p>
        </p:txBody>
      </p:sp>
      <p:pic>
        <p:nvPicPr>
          <p:cNvPr id="8" name="Picture 7" descr="Value-Cost-Crossove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86" y="960957"/>
            <a:ext cx="8948748" cy="3333473"/>
          </a:xfrm>
          <a:prstGeom prst="rect">
            <a:avLst/>
          </a:prstGeom>
        </p:spPr>
      </p:pic>
      <p:sp>
        <p:nvSpPr>
          <p:cNvPr id="10" name="TextBox 9"/>
          <p:cNvSpPr txBox="1"/>
          <p:nvPr/>
        </p:nvSpPr>
        <p:spPr>
          <a:xfrm>
            <a:off x="6892223" y="4346588"/>
            <a:ext cx="1573251" cy="323165"/>
          </a:xfrm>
          <a:prstGeom prst="rect">
            <a:avLst/>
          </a:prstGeom>
          <a:noFill/>
        </p:spPr>
        <p:txBody>
          <a:bodyPr wrap="none" rtlCol="0">
            <a:spAutoFit/>
          </a:bodyPr>
          <a:lstStyle/>
          <a:p>
            <a:r>
              <a:rPr lang="en-US" sz="1500" dirty="0">
                <a:solidFill>
                  <a:schemeClr val="tx1">
                    <a:lumMod val="75000"/>
                    <a:lumOff val="25000"/>
                  </a:schemeClr>
                </a:solidFill>
              </a:rPr>
              <a:t>source: jcmit.com</a:t>
            </a:r>
          </a:p>
        </p:txBody>
      </p:sp>
      <p:sp>
        <p:nvSpPr>
          <p:cNvPr id="9" name="TextBox 8"/>
          <p:cNvSpPr txBox="1"/>
          <p:nvPr/>
        </p:nvSpPr>
        <p:spPr>
          <a:xfrm>
            <a:off x="1350748" y="4335490"/>
            <a:ext cx="5421677" cy="230832"/>
          </a:xfrm>
          <a:prstGeom prst="rect">
            <a:avLst/>
          </a:prstGeom>
          <a:noFill/>
        </p:spPr>
        <p:txBody>
          <a:bodyPr wrap="none" rtlCol="0">
            <a:spAutoFit/>
          </a:bodyPr>
          <a:lstStyle/>
          <a:p>
            <a:r>
              <a:rPr lang="en-US" sz="900" dirty="0">
                <a:hlinkClick r:id="rId5"/>
              </a:rPr>
              <a:t>http://</a:t>
            </a:r>
            <a:r>
              <a:rPr lang="en-US" sz="900" dirty="0" smtClean="0">
                <a:hlinkClick r:id="rId5"/>
              </a:rPr>
              <a:t>www.slideshare.net/TachyonNexus/tachyon-an-open-source-memorycentric-distributed-storage-system</a:t>
            </a:r>
            <a:r>
              <a:rPr lang="en-US" sz="900" dirty="0" smtClean="0"/>
              <a:t> </a:t>
            </a:r>
            <a:endParaRPr lang="en-US" sz="900" dirty="0"/>
          </a:p>
        </p:txBody>
      </p:sp>
    </p:spTree>
    <p:extLst>
      <p:ext uri="{BB962C8B-B14F-4D97-AF65-F5344CB8AC3E}">
        <p14:creationId xmlns:p14="http://schemas.microsoft.com/office/powerpoint/2010/main" val="896900413"/>
      </p:ext>
    </p:extLst>
  </p:cSld>
  <p:clrMapOvr>
    <a:masterClrMapping/>
  </p:clrMapOvr>
  <p:transition spd="slow" advTm="67636">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5|9.7|0.1|0.2|0.2|0.2"/>
</p:tagLst>
</file>

<file path=ppt/tags/tag2.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16763</TotalTime>
  <Words>3067</Words>
  <Application>Microsoft Office PowerPoint</Application>
  <PresentationFormat>On-screen Show (16:9)</PresentationFormat>
  <Paragraphs>666</Paragraphs>
  <Slides>58</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Consolas</vt:lpstr>
      <vt:lpstr>Courier New</vt:lpstr>
      <vt:lpstr>Helvetica Neue Light</vt:lpstr>
      <vt:lpstr>Open Sans Semibold</vt:lpstr>
      <vt:lpstr>Roboto Black</vt:lpstr>
      <vt:lpstr>Roboto Light</vt:lpstr>
      <vt:lpstr>Wingdings</vt:lpstr>
      <vt:lpstr>Office Theme</vt:lpstr>
      <vt:lpstr>Building Data Processing Pipelines with Spark at Scale</vt:lpstr>
      <vt:lpstr>About Me</vt:lpstr>
      <vt:lpstr>PowerPoint Presentation</vt:lpstr>
      <vt:lpstr>PowerPoint Presentation</vt:lpstr>
      <vt:lpstr>Personalisation</vt:lpstr>
      <vt:lpstr>Outline</vt:lpstr>
      <vt:lpstr>PowerPoint Presentation</vt:lpstr>
      <vt:lpstr>Memory Performance</vt:lpstr>
      <vt:lpstr>Memory Cost</vt:lpstr>
      <vt:lpstr>CPU Speed</vt:lpstr>
      <vt:lpstr>PowerPoint Presentation</vt:lpstr>
      <vt:lpstr>Motivations</vt:lpstr>
      <vt:lpstr>Apache Spark</vt:lpstr>
      <vt:lpstr>Spark vs. Hadoop MapReduce</vt:lpstr>
      <vt:lpstr>“Hello World”</vt:lpstr>
      <vt:lpstr>Anatomy of a Spark Application</vt:lpstr>
      <vt:lpstr>Anatomy of a Spark Application</vt:lpstr>
      <vt:lpstr>System-level View</vt:lpstr>
      <vt:lpstr>Job Execution</vt:lpstr>
      <vt:lpstr>Compare with Hadoop MapReduce</vt:lpstr>
      <vt:lpstr>PowerPoint Presentation</vt:lpstr>
      <vt:lpstr>Resilient Distributed Datasets</vt:lpstr>
      <vt:lpstr>RDD: The Lineage</vt:lpstr>
      <vt:lpstr>RDD Dependencies</vt:lpstr>
      <vt:lpstr>Dependency Types: Optimisations</vt:lpstr>
      <vt:lpstr>RDDs: Transformations</vt:lpstr>
      <vt:lpstr>RDDs: Actions</vt:lpstr>
      <vt:lpstr>PowerPoint Presentation</vt:lpstr>
      <vt:lpstr>Caching Basics: Block Manager</vt:lpstr>
      <vt:lpstr>RDDs: Storage Levels</vt:lpstr>
      <vt:lpstr>PowerPoint Presentation</vt:lpstr>
      <vt:lpstr>Spark Shuffle Mechanism</vt:lpstr>
      <vt:lpstr>Sort-based Shuffling</vt:lpstr>
      <vt:lpstr>Shuffling in Action</vt:lpstr>
      <vt:lpstr>Partitioning your Data</vt:lpstr>
      <vt:lpstr>PowerPoint Presentation</vt:lpstr>
      <vt:lpstr>Spark Dataset</vt:lpstr>
      <vt:lpstr>Spark Dataset</vt:lpstr>
      <vt:lpstr>Spark SQL Engine</vt:lpstr>
      <vt:lpstr>Catalyst Optimiser</vt:lpstr>
      <vt:lpstr>SQL: Logical Plan</vt:lpstr>
      <vt:lpstr>SQL: DAG for RDD</vt:lpstr>
      <vt:lpstr>PowerPoint Presentation</vt:lpstr>
      <vt:lpstr>Production ‘ilities’</vt:lpstr>
      <vt:lpstr>Technology Stack</vt:lpstr>
      <vt:lpstr>Amazon S3</vt:lpstr>
      <vt:lpstr>Amazon Elastic MapReduce</vt:lpstr>
      <vt:lpstr>Data Format: JSON</vt:lpstr>
      <vt:lpstr>Data Format: Parquet</vt:lpstr>
      <vt:lpstr>Scalability</vt:lpstr>
      <vt:lpstr>Operation</vt:lpstr>
      <vt:lpstr>Flame Graph</vt:lpstr>
      <vt:lpstr>Spark Task UI</vt:lpstr>
      <vt:lpstr>Spark Gotcha’s</vt:lpstr>
      <vt:lpstr>Take Away</vt:lpstr>
      <vt:lpstr>Learn More: Resources</vt:lpstr>
      <vt:lpstr>References</vt:lpstr>
      <vt:lpstr>Learn More: We’re Hiring</vt:lpstr>
    </vt:vector>
  </TitlesOfParts>
  <Company>Game Cook,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AMAZON FIRE TV</dc:title>
  <dc:creator>Jesse Freeman</dc:creator>
  <cp:lastModifiedBy>Dang, Andy</cp:lastModifiedBy>
  <cp:revision>320</cp:revision>
  <dcterms:created xsi:type="dcterms:W3CDTF">2014-05-16T12:49:54Z</dcterms:created>
  <dcterms:modified xsi:type="dcterms:W3CDTF">2016-11-25T11:36:58Z</dcterms:modified>
</cp:coreProperties>
</file>