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57" r:id="rId17"/>
    <p:sldId id="274" r:id="rId18"/>
    <p:sldId id="275" r:id="rId19"/>
    <p:sldId id="276" r:id="rId20"/>
    <p:sldId id="280" r:id="rId21"/>
    <p:sldId id="277" r:id="rId22"/>
    <p:sldId id="278" r:id="rId23"/>
    <p:sldId id="279" r:id="rId24"/>
    <p:sldId id="282" r:id="rId25"/>
    <p:sldId id="291" r:id="rId26"/>
    <p:sldId id="290" r:id="rId27"/>
    <p:sldId id="283" r:id="rId28"/>
    <p:sldId id="287" r:id="rId29"/>
    <p:sldId id="284" r:id="rId30"/>
    <p:sldId id="285" r:id="rId31"/>
    <p:sldId id="286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7" autoAdjust="0"/>
    <p:restoredTop sz="94660"/>
  </p:normalViewPr>
  <p:slideViewPr>
    <p:cSldViewPr snapToGrid="0">
      <p:cViewPr varScale="1">
        <p:scale>
          <a:sx n="190" d="100"/>
          <a:sy n="190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ff.fnwi.uva.nl/r.vandenboomgaard/IPCV20162017/LectureNotes/MATH/homogenous.html#sec-homogeneou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preview.com/forums/post/59717839" TargetMode="Externa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ppi.co.uk/thestudio/landscape-photography/aperture-diagram-indiahikes/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yjus.com/physics/derivation-of-lens-formula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.canon/en/technology/s_labo/light/003/02.html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expertphotography.com/difference-between-macro-micro-and-close-up-photography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121clicks.com/tutorials/use-reverse-ring-extension-tube-macro-photography" TargetMode="External"/><Relationship Id="rId4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11: Cameras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add a dimension?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B9B7D-85E1-4743-9EE8-4AD55A312026}"/>
              </a:ext>
            </a:extLst>
          </p:cNvPr>
          <p:cNvSpPr txBox="1"/>
          <p:nvPr/>
        </p:nvSpPr>
        <p:spPr>
          <a:xfrm>
            <a:off x="4347229" y="1920021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8B242-8AC2-D842-924D-C2D1AA5854A7}"/>
              </a:ext>
            </a:extLst>
          </p:cNvPr>
          <p:cNvSpPr txBox="1"/>
          <p:nvPr/>
        </p:nvSpPr>
        <p:spPr>
          <a:xfrm>
            <a:off x="4347229" y="3027162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62ADC-5C24-DA4C-A078-A2B755D14060}"/>
              </a:ext>
            </a:extLst>
          </p:cNvPr>
          <p:cNvSpPr txBox="1"/>
          <p:nvPr/>
        </p:nvSpPr>
        <p:spPr>
          <a:xfrm>
            <a:off x="5510400" y="3027162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B2BB3-0E00-094B-8037-FCE204454C8C}"/>
              </a:ext>
            </a:extLst>
          </p:cNvPr>
          <p:cNvSpPr txBox="1"/>
          <p:nvPr/>
        </p:nvSpPr>
        <p:spPr>
          <a:xfrm>
            <a:off x="5516675" y="192537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14" name="Double Bracket 13">
            <a:extLst>
              <a:ext uri="{FF2B5EF4-FFF2-40B4-BE49-F238E27FC236}">
                <a16:creationId xmlns:a16="http://schemas.microsoft.com/office/drawing/2014/main" id="{77E38D54-C6FC-DF48-A17D-FC21B73DA5F6}"/>
              </a:ext>
            </a:extLst>
          </p:cNvPr>
          <p:cNvSpPr/>
          <p:nvPr/>
        </p:nvSpPr>
        <p:spPr>
          <a:xfrm>
            <a:off x="4019750" y="1698144"/>
            <a:ext cx="3522737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D89D8-2F85-3344-BDC3-0ECDF38AF0A5}"/>
              </a:ext>
            </a:extLst>
          </p:cNvPr>
          <p:cNvSpPr txBox="1"/>
          <p:nvPr/>
        </p:nvSpPr>
        <p:spPr>
          <a:xfrm>
            <a:off x="8592061" y="1920021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B5B8E1-26FB-7D47-9A35-36776DB79BE4}"/>
              </a:ext>
            </a:extLst>
          </p:cNvPr>
          <p:cNvSpPr txBox="1"/>
          <p:nvPr/>
        </p:nvSpPr>
        <p:spPr>
          <a:xfrm>
            <a:off x="8605331" y="3027162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</a:t>
            </a:r>
          </a:p>
        </p:txBody>
      </p:sp>
      <p:sp>
        <p:nvSpPr>
          <p:cNvPr id="18" name="Double Bracket 17">
            <a:extLst>
              <a:ext uri="{FF2B5EF4-FFF2-40B4-BE49-F238E27FC236}">
                <a16:creationId xmlns:a16="http://schemas.microsoft.com/office/drawing/2014/main" id="{72125283-309C-F449-AA47-679A40B8C3AB}"/>
              </a:ext>
            </a:extLst>
          </p:cNvPr>
          <p:cNvSpPr/>
          <p:nvPr/>
        </p:nvSpPr>
        <p:spPr>
          <a:xfrm>
            <a:off x="8247337" y="1698144"/>
            <a:ext cx="1207988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BE46DA-EB95-5C4A-A4E8-CA546D4AC11F}"/>
              </a:ext>
            </a:extLst>
          </p:cNvPr>
          <p:cNvCxnSpPr>
            <a:cxnSpLocks/>
          </p:cNvCxnSpPr>
          <p:nvPr/>
        </p:nvCxnSpPr>
        <p:spPr>
          <a:xfrm flipV="1">
            <a:off x="8687719" y="5305849"/>
            <a:ext cx="122595" cy="2728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FCBFF71-15B5-0F49-9309-7FBFC5B5B559}"/>
              </a:ext>
            </a:extLst>
          </p:cNvPr>
          <p:cNvSpPr/>
          <p:nvPr/>
        </p:nvSpPr>
        <p:spPr>
          <a:xfrm>
            <a:off x="5679005" y="5318008"/>
            <a:ext cx="196322" cy="223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1BC61C-D54E-EC4C-8DC9-6F1512C430DC}"/>
              </a:ext>
            </a:extLst>
          </p:cNvPr>
          <p:cNvSpPr txBox="1"/>
          <p:nvPr/>
        </p:nvSpPr>
        <p:spPr>
          <a:xfrm>
            <a:off x="6630540" y="3011922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F169D-70B5-E646-BB41-F74B182663DF}"/>
              </a:ext>
            </a:extLst>
          </p:cNvPr>
          <p:cNvSpPr txBox="1"/>
          <p:nvPr/>
        </p:nvSpPr>
        <p:spPr>
          <a:xfrm>
            <a:off x="6636815" y="191013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2FFC37-BA9A-CE4F-BBC4-74BD28FC9933}"/>
              </a:ext>
            </a:extLst>
          </p:cNvPr>
          <p:cNvSpPr txBox="1"/>
          <p:nvPr/>
        </p:nvSpPr>
        <p:spPr>
          <a:xfrm>
            <a:off x="4347229" y="4082963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073CF-C8E2-2E4D-9225-C354498BF54E}"/>
              </a:ext>
            </a:extLst>
          </p:cNvPr>
          <p:cNvSpPr txBox="1"/>
          <p:nvPr/>
        </p:nvSpPr>
        <p:spPr>
          <a:xfrm>
            <a:off x="5510400" y="4082963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67AD1C-0F90-514A-82EE-5ECF6DD6C5F0}"/>
              </a:ext>
            </a:extLst>
          </p:cNvPr>
          <p:cNvSpPr txBox="1"/>
          <p:nvPr/>
        </p:nvSpPr>
        <p:spPr>
          <a:xfrm>
            <a:off x="6630540" y="4067723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1D3277-9500-194A-8F34-306B7E8A1BAB}"/>
              </a:ext>
            </a:extLst>
          </p:cNvPr>
          <p:cNvSpPr txBox="1"/>
          <p:nvPr/>
        </p:nvSpPr>
        <p:spPr>
          <a:xfrm>
            <a:off x="8687719" y="4024061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4C7F94-DF8E-A44C-943A-432349993345}"/>
              </a:ext>
            </a:extLst>
          </p:cNvPr>
          <p:cNvSpPr txBox="1"/>
          <p:nvPr/>
        </p:nvSpPr>
        <p:spPr>
          <a:xfrm>
            <a:off x="8394131" y="567624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2D vectors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978C2E-526B-B546-8623-45EBAA44B31C}"/>
              </a:ext>
            </a:extLst>
          </p:cNvPr>
          <p:cNvSpPr txBox="1"/>
          <p:nvPr/>
        </p:nvSpPr>
        <p:spPr>
          <a:xfrm>
            <a:off x="5319966" y="573440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matrix is 3x3</a:t>
            </a:r>
          </a:p>
        </p:txBody>
      </p:sp>
    </p:spTree>
    <p:extLst>
      <p:ext uri="{BB962C8B-B14F-4D97-AF65-F5344CB8AC3E}">
        <p14:creationId xmlns:p14="http://schemas.microsoft.com/office/powerpoint/2010/main" val="52403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translation is possible as an operation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B95F5-AA57-6D4E-A37F-87847633B064}"/>
              </a:ext>
            </a:extLst>
          </p:cNvPr>
          <p:cNvSpPr txBox="1"/>
          <p:nvPr/>
        </p:nvSpPr>
        <p:spPr>
          <a:xfrm>
            <a:off x="2177464" y="1989764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FE115-9827-AA4C-A50D-AB9CBC1C8E78}"/>
              </a:ext>
            </a:extLst>
          </p:cNvPr>
          <p:cNvSpPr txBox="1"/>
          <p:nvPr/>
        </p:nvSpPr>
        <p:spPr>
          <a:xfrm>
            <a:off x="2177464" y="309690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0E852-A61E-964C-9D2D-0DBE022E1642}"/>
              </a:ext>
            </a:extLst>
          </p:cNvPr>
          <p:cNvSpPr txBox="1"/>
          <p:nvPr/>
        </p:nvSpPr>
        <p:spPr>
          <a:xfrm>
            <a:off x="3340635" y="309690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9D436-D57A-8948-BA9E-1A3BCD41C765}"/>
              </a:ext>
            </a:extLst>
          </p:cNvPr>
          <p:cNvSpPr txBox="1"/>
          <p:nvPr/>
        </p:nvSpPr>
        <p:spPr>
          <a:xfrm>
            <a:off x="3346910" y="1995118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106C7708-D803-D348-8942-7C7143AA9A0B}"/>
              </a:ext>
            </a:extLst>
          </p:cNvPr>
          <p:cNvSpPr/>
          <p:nvPr/>
        </p:nvSpPr>
        <p:spPr>
          <a:xfrm>
            <a:off x="1849985" y="1767887"/>
            <a:ext cx="3522737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C9348-F2F6-DF4E-93DB-CC7D62B7B30D}"/>
              </a:ext>
            </a:extLst>
          </p:cNvPr>
          <p:cNvSpPr txBox="1"/>
          <p:nvPr/>
        </p:nvSpPr>
        <p:spPr>
          <a:xfrm>
            <a:off x="6422296" y="1989764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AE89B-1A69-8E45-8B69-A2A3F1F86984}"/>
              </a:ext>
            </a:extLst>
          </p:cNvPr>
          <p:cNvSpPr txBox="1"/>
          <p:nvPr/>
        </p:nvSpPr>
        <p:spPr>
          <a:xfrm>
            <a:off x="6435566" y="3096905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</a:t>
            </a:r>
          </a:p>
        </p:txBody>
      </p:sp>
      <p:sp>
        <p:nvSpPr>
          <p:cNvPr id="10" name="Double Bracket 9">
            <a:extLst>
              <a:ext uri="{FF2B5EF4-FFF2-40B4-BE49-F238E27FC236}">
                <a16:creationId xmlns:a16="http://schemas.microsoft.com/office/drawing/2014/main" id="{F8A873E9-B56B-6440-8FAA-3AD0D3B35FD1}"/>
              </a:ext>
            </a:extLst>
          </p:cNvPr>
          <p:cNvSpPr/>
          <p:nvPr/>
        </p:nvSpPr>
        <p:spPr>
          <a:xfrm>
            <a:off x="6077572" y="1767887"/>
            <a:ext cx="1207988" cy="3104007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3733D-0FA0-8F49-9F80-D7199B73A930}"/>
              </a:ext>
            </a:extLst>
          </p:cNvPr>
          <p:cNvSpPr txBox="1"/>
          <p:nvPr/>
        </p:nvSpPr>
        <p:spPr>
          <a:xfrm>
            <a:off x="4340999" y="3081665"/>
            <a:ext cx="57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baseline="-25000" dirty="0"/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1AB20-EE94-3349-8086-EB81EDA2202F}"/>
              </a:ext>
            </a:extLst>
          </p:cNvPr>
          <p:cNvSpPr txBox="1"/>
          <p:nvPr/>
        </p:nvSpPr>
        <p:spPr>
          <a:xfrm>
            <a:off x="4347272" y="1979878"/>
            <a:ext cx="5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baseline="-25000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82760-CD41-E644-89FC-935B3DD7C6C1}"/>
              </a:ext>
            </a:extLst>
          </p:cNvPr>
          <p:cNvSpPr txBox="1"/>
          <p:nvPr/>
        </p:nvSpPr>
        <p:spPr>
          <a:xfrm>
            <a:off x="2177464" y="415270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12200-5413-3941-B7DD-C169B2F68FB4}"/>
              </a:ext>
            </a:extLst>
          </p:cNvPr>
          <p:cNvSpPr txBox="1"/>
          <p:nvPr/>
        </p:nvSpPr>
        <p:spPr>
          <a:xfrm>
            <a:off x="3340635" y="415270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D133E-3ED3-0A4F-A9D0-F6AA671A6231}"/>
              </a:ext>
            </a:extLst>
          </p:cNvPr>
          <p:cNvSpPr txBox="1"/>
          <p:nvPr/>
        </p:nvSpPr>
        <p:spPr>
          <a:xfrm>
            <a:off x="4460775" y="413746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2F8B9-A7E2-FF45-B51B-6017924ACDEF}"/>
              </a:ext>
            </a:extLst>
          </p:cNvPr>
          <p:cNvSpPr txBox="1"/>
          <p:nvPr/>
        </p:nvSpPr>
        <p:spPr>
          <a:xfrm>
            <a:off x="6517954" y="4093804"/>
            <a:ext cx="6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CDBCF7-E068-AB44-888F-8B99F6924FBD}"/>
              </a:ext>
            </a:extLst>
          </p:cNvPr>
          <p:cNvSpPr txBox="1"/>
          <p:nvPr/>
        </p:nvSpPr>
        <p:spPr>
          <a:xfrm>
            <a:off x="7875900" y="3081665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22" name="Double Bracket 21">
            <a:extLst>
              <a:ext uri="{FF2B5EF4-FFF2-40B4-BE49-F238E27FC236}">
                <a16:creationId xmlns:a16="http://schemas.microsoft.com/office/drawing/2014/main" id="{B292325B-BA89-9A4C-A21E-3F48B054BA69}"/>
              </a:ext>
            </a:extLst>
          </p:cNvPr>
          <p:cNvSpPr/>
          <p:nvPr/>
        </p:nvSpPr>
        <p:spPr>
          <a:xfrm>
            <a:off x="8616163" y="1767886"/>
            <a:ext cx="1666962" cy="316057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20B545-5808-0C46-B890-5EA8B40E8BE7}"/>
              </a:ext>
            </a:extLst>
          </p:cNvPr>
          <p:cNvSpPr txBox="1"/>
          <p:nvPr/>
        </p:nvSpPr>
        <p:spPr>
          <a:xfrm>
            <a:off x="8756544" y="3081665"/>
            <a:ext cx="134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 + c</a:t>
            </a:r>
            <a:r>
              <a:rPr lang="en-US" sz="3600" baseline="-25000" dirty="0"/>
              <a:t>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70282C-B96E-4D4C-A2F4-FF5E15D4D6AE}"/>
              </a:ext>
            </a:extLst>
          </p:cNvPr>
          <p:cNvSpPr txBox="1"/>
          <p:nvPr/>
        </p:nvSpPr>
        <p:spPr>
          <a:xfrm>
            <a:off x="8756543" y="1979878"/>
            <a:ext cx="137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 + c</a:t>
            </a:r>
            <a:r>
              <a:rPr lang="en-US" sz="3600" baseline="-25000" dirty="0"/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AF0F68-7CE7-644A-9B3E-EF71B73053F3}"/>
              </a:ext>
            </a:extLst>
          </p:cNvPr>
          <p:cNvSpPr txBox="1"/>
          <p:nvPr/>
        </p:nvSpPr>
        <p:spPr>
          <a:xfrm>
            <a:off x="9206502" y="4137466"/>
            <a:ext cx="45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3081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are useful!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821A9-5B62-A643-A9F2-CBE42B45AF02}"/>
              </a:ext>
            </a:extLst>
          </p:cNvPr>
          <p:cNvGrpSpPr/>
          <p:nvPr/>
        </p:nvGrpSpPr>
        <p:grpSpPr>
          <a:xfrm>
            <a:off x="1945034" y="2077850"/>
            <a:ext cx="7613544" cy="3895404"/>
            <a:chOff x="1976031" y="2046854"/>
            <a:chExt cx="7613544" cy="38954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67E6A-A654-7A4F-96C7-D977AFA0BD71}"/>
                </a:ext>
              </a:extLst>
            </p:cNvPr>
            <p:cNvSpPr txBox="1"/>
            <p:nvPr/>
          </p:nvSpPr>
          <p:spPr>
            <a:xfrm>
              <a:off x="3307132" y="226873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u'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73E4DA-E030-BD4E-B0E8-D9FC372A0B44}"/>
                </a:ext>
              </a:extLst>
            </p:cNvPr>
            <p:cNvSpPr txBox="1"/>
            <p:nvPr/>
          </p:nvSpPr>
          <p:spPr>
            <a:xfrm>
              <a:off x="3320402" y="3375872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</a:t>
              </a:r>
            </a:p>
          </p:txBody>
        </p:sp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A75CE4A4-6821-6A4A-8810-51927A890699}"/>
                </a:ext>
              </a:extLst>
            </p:cNvPr>
            <p:cNvSpPr/>
            <p:nvPr/>
          </p:nvSpPr>
          <p:spPr>
            <a:xfrm>
              <a:off x="2962408" y="2046854"/>
              <a:ext cx="1207988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67F20-16AD-3E4A-9940-32B073C5CDA0}"/>
                </a:ext>
              </a:extLst>
            </p:cNvPr>
            <p:cNvSpPr txBox="1"/>
            <p:nvPr/>
          </p:nvSpPr>
          <p:spPr>
            <a:xfrm>
              <a:off x="3402790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1B4B8-773D-0E43-8B3F-280231A6BB33}"/>
                </a:ext>
              </a:extLst>
            </p:cNvPr>
            <p:cNvSpPr txBox="1"/>
            <p:nvPr/>
          </p:nvSpPr>
          <p:spPr>
            <a:xfrm>
              <a:off x="8124522" y="2268731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u’/s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C2C356-CDB7-1B4C-AF32-558A29364D9D}"/>
                </a:ext>
              </a:extLst>
            </p:cNvPr>
            <p:cNvSpPr txBox="1"/>
            <p:nvPr/>
          </p:nvSpPr>
          <p:spPr>
            <a:xfrm>
              <a:off x="8137792" y="3375872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v’/s</a:t>
              </a:r>
            </a:p>
          </p:txBody>
        </p: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id="{29F4F418-0679-2043-878F-8FF0ADDD7741}"/>
                </a:ext>
              </a:extLst>
            </p:cNvPr>
            <p:cNvSpPr/>
            <p:nvPr/>
          </p:nvSpPr>
          <p:spPr>
            <a:xfrm>
              <a:off x="7911531" y="2046854"/>
              <a:ext cx="1449794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6A54CA-B2A7-124B-9E99-1EFB64159BC4}"/>
                </a:ext>
              </a:extLst>
            </p:cNvPr>
            <p:cNvSpPr txBox="1"/>
            <p:nvPr/>
          </p:nvSpPr>
          <p:spPr>
            <a:xfrm>
              <a:off x="8429404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B5D6B-BDF4-3547-9078-D306F00ED4A2}"/>
                </a:ext>
              </a:extLst>
            </p:cNvPr>
            <p:cNvSpPr txBox="1"/>
            <p:nvPr/>
          </p:nvSpPr>
          <p:spPr>
            <a:xfrm>
              <a:off x="5327541" y="3191206"/>
              <a:ext cx="1848173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equivalent to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394AA7-57D4-2043-B9D3-4FEE6D529040}"/>
                </a:ext>
              </a:extLst>
            </p:cNvPr>
            <p:cNvSpPr txBox="1"/>
            <p:nvPr/>
          </p:nvSpPr>
          <p:spPr>
            <a:xfrm>
              <a:off x="1976031" y="5572926"/>
              <a:ext cx="3324386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3D homogenous 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C0FFA2-8749-5848-B3F1-3871C04C361A}"/>
                </a:ext>
              </a:extLst>
            </p:cNvPr>
            <p:cNvSpPr txBox="1"/>
            <p:nvPr/>
          </p:nvSpPr>
          <p:spPr>
            <a:xfrm>
              <a:off x="7683281" y="5540754"/>
              <a:ext cx="1906294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2D 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60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are useful!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821A9-5B62-A643-A9F2-CBE42B45AF02}"/>
              </a:ext>
            </a:extLst>
          </p:cNvPr>
          <p:cNvGrpSpPr/>
          <p:nvPr/>
        </p:nvGrpSpPr>
        <p:grpSpPr>
          <a:xfrm>
            <a:off x="10864" y="1549275"/>
            <a:ext cx="7613544" cy="3895404"/>
            <a:chOff x="1976031" y="2046854"/>
            <a:chExt cx="7613544" cy="38954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67E6A-A654-7A4F-96C7-D977AFA0BD71}"/>
                </a:ext>
              </a:extLst>
            </p:cNvPr>
            <p:cNvSpPr txBox="1"/>
            <p:nvPr/>
          </p:nvSpPr>
          <p:spPr>
            <a:xfrm>
              <a:off x="3307132" y="226873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u'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73E4DA-E030-BD4E-B0E8-D9FC372A0B44}"/>
                </a:ext>
              </a:extLst>
            </p:cNvPr>
            <p:cNvSpPr txBox="1"/>
            <p:nvPr/>
          </p:nvSpPr>
          <p:spPr>
            <a:xfrm>
              <a:off x="3320402" y="3375872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</a:t>
              </a:r>
            </a:p>
          </p:txBody>
        </p:sp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A75CE4A4-6821-6A4A-8810-51927A890699}"/>
                </a:ext>
              </a:extLst>
            </p:cNvPr>
            <p:cNvSpPr/>
            <p:nvPr/>
          </p:nvSpPr>
          <p:spPr>
            <a:xfrm>
              <a:off x="2962408" y="2046854"/>
              <a:ext cx="1207988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B67F20-16AD-3E4A-9940-32B073C5CDA0}"/>
                </a:ext>
              </a:extLst>
            </p:cNvPr>
            <p:cNvSpPr txBox="1"/>
            <p:nvPr/>
          </p:nvSpPr>
          <p:spPr>
            <a:xfrm>
              <a:off x="3402790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F1B4B8-773D-0E43-8B3F-280231A6BB33}"/>
                </a:ext>
              </a:extLst>
            </p:cNvPr>
            <p:cNvSpPr txBox="1"/>
            <p:nvPr/>
          </p:nvSpPr>
          <p:spPr>
            <a:xfrm>
              <a:off x="8124522" y="2268731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u’/s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C2C356-CDB7-1B4C-AF32-558A29364D9D}"/>
                </a:ext>
              </a:extLst>
            </p:cNvPr>
            <p:cNvSpPr txBox="1"/>
            <p:nvPr/>
          </p:nvSpPr>
          <p:spPr>
            <a:xfrm>
              <a:off x="8137792" y="3375872"/>
              <a:ext cx="109180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v’/s</a:t>
              </a:r>
            </a:p>
          </p:txBody>
        </p: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id="{29F4F418-0679-2043-878F-8FF0ADDD7741}"/>
                </a:ext>
              </a:extLst>
            </p:cNvPr>
            <p:cNvSpPr/>
            <p:nvPr/>
          </p:nvSpPr>
          <p:spPr>
            <a:xfrm>
              <a:off x="7911531" y="2046854"/>
              <a:ext cx="1449794" cy="3104007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6A54CA-B2A7-124B-9E99-1EFB64159BC4}"/>
                </a:ext>
              </a:extLst>
            </p:cNvPr>
            <p:cNvSpPr txBox="1"/>
            <p:nvPr/>
          </p:nvSpPr>
          <p:spPr>
            <a:xfrm>
              <a:off x="8429404" y="4372771"/>
              <a:ext cx="662629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36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8B5D6B-BDF4-3547-9078-D306F00ED4A2}"/>
                </a:ext>
              </a:extLst>
            </p:cNvPr>
            <p:cNvSpPr txBox="1"/>
            <p:nvPr/>
          </p:nvSpPr>
          <p:spPr>
            <a:xfrm>
              <a:off x="5327541" y="3191206"/>
              <a:ext cx="1848173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equivalent to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394AA7-57D4-2043-B9D3-4FEE6D529040}"/>
                </a:ext>
              </a:extLst>
            </p:cNvPr>
            <p:cNvSpPr txBox="1"/>
            <p:nvPr/>
          </p:nvSpPr>
          <p:spPr>
            <a:xfrm>
              <a:off x="1976031" y="5572926"/>
              <a:ext cx="3324386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3D homogenous space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C0FFA2-8749-5848-B3F1-3871C04C361A}"/>
                </a:ext>
              </a:extLst>
            </p:cNvPr>
            <p:cNvSpPr txBox="1"/>
            <p:nvPr/>
          </p:nvSpPr>
          <p:spPr>
            <a:xfrm>
              <a:off x="7683281" y="5540754"/>
              <a:ext cx="1906294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dirty="0"/>
                <a:t>point in 2D space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CB6D7C-889F-E04D-BA41-D3C92DB5FC70}"/>
              </a:ext>
            </a:extLst>
          </p:cNvPr>
          <p:cNvCxnSpPr>
            <a:cxnSpLocks/>
          </p:cNvCxnSpPr>
          <p:nvPr/>
        </p:nvCxnSpPr>
        <p:spPr>
          <a:xfrm flipV="1">
            <a:off x="9614376" y="2005672"/>
            <a:ext cx="0" cy="1425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A44620-C659-8C4B-8C79-4BC47319B1EA}"/>
              </a:ext>
            </a:extLst>
          </p:cNvPr>
          <p:cNvCxnSpPr>
            <a:cxnSpLocks/>
          </p:cNvCxnSpPr>
          <p:nvPr/>
        </p:nvCxnSpPr>
        <p:spPr>
          <a:xfrm>
            <a:off x="9531393" y="3337126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E69B3F-A3AE-FE49-A552-E93EAD69BC40}"/>
              </a:ext>
            </a:extLst>
          </p:cNvPr>
          <p:cNvCxnSpPr>
            <a:cxnSpLocks/>
          </p:cNvCxnSpPr>
          <p:nvPr/>
        </p:nvCxnSpPr>
        <p:spPr>
          <a:xfrm flipH="1">
            <a:off x="8388114" y="3277639"/>
            <a:ext cx="1290514" cy="1488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A188912-529A-9947-BB12-8BE42A2C6628}"/>
              </a:ext>
            </a:extLst>
          </p:cNvPr>
          <p:cNvSpPr/>
          <p:nvPr/>
        </p:nvSpPr>
        <p:spPr>
          <a:xfrm>
            <a:off x="8808154" y="3656828"/>
            <a:ext cx="2162505" cy="973310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3EF5B7-7FBD-7A4F-B141-7F5FF46D6BA0}"/>
              </a:ext>
            </a:extLst>
          </p:cNvPr>
          <p:cNvCxnSpPr>
            <a:cxnSpLocks/>
          </p:cNvCxnSpPr>
          <p:nvPr/>
        </p:nvCxnSpPr>
        <p:spPr>
          <a:xfrm>
            <a:off x="9622516" y="3346725"/>
            <a:ext cx="1230387" cy="1587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08ED5E8-C05A-5847-B217-F183A60EB07C}"/>
              </a:ext>
            </a:extLst>
          </p:cNvPr>
          <p:cNvSpPr/>
          <p:nvPr/>
        </p:nvSpPr>
        <p:spPr>
          <a:xfrm>
            <a:off x="10804812" y="4877729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04187-027D-4C41-B911-6337815C40F8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0253207" y="4172002"/>
            <a:ext cx="563421" cy="71655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B2C1EE-36C1-B844-B18D-39D3B2FB9765}"/>
              </a:ext>
            </a:extLst>
          </p:cNvPr>
          <p:cNvCxnSpPr>
            <a:cxnSpLocks/>
          </p:cNvCxnSpPr>
          <p:nvPr/>
        </p:nvCxnSpPr>
        <p:spPr>
          <a:xfrm>
            <a:off x="9606627" y="3337127"/>
            <a:ext cx="275031" cy="3197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4033372-FAE5-3944-9578-426829EF4C78}"/>
              </a:ext>
            </a:extLst>
          </p:cNvPr>
          <p:cNvSpPr/>
          <p:nvPr/>
        </p:nvSpPr>
        <p:spPr>
          <a:xfrm>
            <a:off x="10197367" y="4089241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1DCC3-8FD8-D444-8B76-FDACF7C25677}"/>
              </a:ext>
            </a:extLst>
          </p:cNvPr>
          <p:cNvSpPr txBox="1"/>
          <p:nvPr/>
        </p:nvSpPr>
        <p:spPr>
          <a:xfrm>
            <a:off x="10576882" y="48751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u’,v’,s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9E4D48-F915-564C-9D53-D8FCAACCE77B}"/>
              </a:ext>
            </a:extLst>
          </p:cNvPr>
          <p:cNvSpPr txBox="1"/>
          <p:nvPr/>
        </p:nvSpPr>
        <p:spPr>
          <a:xfrm>
            <a:off x="10278050" y="3852301"/>
            <a:ext cx="165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(u’/s, v’/s, 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F58B4-DC49-DA4E-9B4B-8A3729699B55}"/>
              </a:ext>
            </a:extLst>
          </p:cNvPr>
          <p:cNvSpPr txBox="1"/>
          <p:nvPr/>
        </p:nvSpPr>
        <p:spPr>
          <a:xfrm>
            <a:off x="8731195" y="4346174"/>
            <a:ext cx="115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z=1 plane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64EA2-41FA-2B46-8A03-54F000D429A5}"/>
              </a:ext>
            </a:extLst>
          </p:cNvPr>
          <p:cNvSpPr txBox="1"/>
          <p:nvPr/>
        </p:nvSpPr>
        <p:spPr>
          <a:xfrm>
            <a:off x="11326618" y="3005699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EB9479-9305-0A45-A850-895958B80839}"/>
              </a:ext>
            </a:extLst>
          </p:cNvPr>
          <p:cNvSpPr txBox="1"/>
          <p:nvPr/>
        </p:nvSpPr>
        <p:spPr>
          <a:xfrm>
            <a:off x="9310300" y="2002132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6C013-CC86-564C-B673-8CE38455261B}"/>
              </a:ext>
            </a:extLst>
          </p:cNvPr>
          <p:cNvSpPr txBox="1"/>
          <p:nvPr/>
        </p:nvSpPr>
        <p:spPr>
          <a:xfrm>
            <a:off x="8199261" y="4710274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920351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operations are possible now?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A653D-33DF-044D-B09F-3660A812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24" t="8170" r="26144" b="8624"/>
          <a:stretch/>
        </p:blipFill>
        <p:spPr>
          <a:xfrm>
            <a:off x="3998561" y="1095958"/>
            <a:ext cx="5230680" cy="5449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4D1D92-6C8B-8F4A-A608-9C1CEA2D7A8F}"/>
              </a:ext>
            </a:extLst>
          </p:cNvPr>
          <p:cNvSpPr/>
          <p:nvPr/>
        </p:nvSpPr>
        <p:spPr>
          <a:xfrm>
            <a:off x="3822915" y="651704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hlinkClick r:id="rId3"/>
              </a:rPr>
              <a:t>https://staff.fnwi.uva.nl/r.vandenboomgaard/IPCV20162017/LectureNotes/MATH/homogenous.html#sec-homogeneous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0946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B581-C185-BF4E-9346-50B95F83B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Remind you of a camera sensor plane?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64EA2-41FA-2B46-8A03-54F000D429A5}"/>
              </a:ext>
            </a:extLst>
          </p:cNvPr>
          <p:cNvSpPr txBox="1"/>
          <p:nvPr/>
        </p:nvSpPr>
        <p:spPr>
          <a:xfrm>
            <a:off x="11326618" y="3005699"/>
            <a:ext cx="70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CB6D7C-889F-E04D-BA41-D3C92DB5FC70}"/>
              </a:ext>
            </a:extLst>
          </p:cNvPr>
          <p:cNvCxnSpPr>
            <a:cxnSpLocks/>
          </p:cNvCxnSpPr>
          <p:nvPr/>
        </p:nvCxnSpPr>
        <p:spPr>
          <a:xfrm flipV="1">
            <a:off x="5854203" y="1438895"/>
            <a:ext cx="0" cy="212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A44620-C659-8C4B-8C79-4BC47319B1EA}"/>
              </a:ext>
            </a:extLst>
          </p:cNvPr>
          <p:cNvCxnSpPr>
            <a:cxnSpLocks/>
          </p:cNvCxnSpPr>
          <p:nvPr/>
        </p:nvCxnSpPr>
        <p:spPr>
          <a:xfrm>
            <a:off x="5730430" y="3424816"/>
            <a:ext cx="31187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E69B3F-A3AE-FE49-A552-E93EAD69BC40}"/>
              </a:ext>
            </a:extLst>
          </p:cNvPr>
          <p:cNvCxnSpPr>
            <a:cxnSpLocks/>
          </p:cNvCxnSpPr>
          <p:nvPr/>
        </p:nvCxnSpPr>
        <p:spPr>
          <a:xfrm flipH="1">
            <a:off x="4025180" y="3336089"/>
            <a:ext cx="1924857" cy="2219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8A188912-529A-9947-BB12-8BE42A2C6628}"/>
              </a:ext>
            </a:extLst>
          </p:cNvPr>
          <p:cNvSpPr/>
          <p:nvPr/>
        </p:nvSpPr>
        <p:spPr>
          <a:xfrm>
            <a:off x="4651688" y="3901666"/>
            <a:ext cx="3225470" cy="1451734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3EF5B7-7FBD-7A4F-B141-7F5FF46D6BA0}"/>
              </a:ext>
            </a:extLst>
          </p:cNvPr>
          <p:cNvCxnSpPr>
            <a:cxnSpLocks/>
          </p:cNvCxnSpPr>
          <p:nvPr/>
        </p:nvCxnSpPr>
        <p:spPr>
          <a:xfrm>
            <a:off x="5866344" y="3439134"/>
            <a:ext cx="1835175" cy="2367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08ED5E8-C05A-5847-B217-F183A60EB07C}"/>
              </a:ext>
            </a:extLst>
          </p:cNvPr>
          <p:cNvSpPr/>
          <p:nvPr/>
        </p:nvSpPr>
        <p:spPr>
          <a:xfrm>
            <a:off x="7629790" y="5722693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604187-027D-4C41-B911-6337815C40F8}"/>
              </a:ext>
            </a:extLst>
          </p:cNvPr>
          <p:cNvCxnSpPr>
            <a:cxnSpLocks/>
          </p:cNvCxnSpPr>
          <p:nvPr/>
        </p:nvCxnSpPr>
        <p:spPr>
          <a:xfrm>
            <a:off x="6807047" y="4670070"/>
            <a:ext cx="840367" cy="10687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B2C1EE-36C1-B844-B18D-39D3B2FB9765}"/>
              </a:ext>
            </a:extLst>
          </p:cNvPr>
          <p:cNvCxnSpPr>
            <a:cxnSpLocks/>
          </p:cNvCxnSpPr>
          <p:nvPr/>
        </p:nvCxnSpPr>
        <p:spPr>
          <a:xfrm>
            <a:off x="5842645" y="3424818"/>
            <a:ext cx="410221" cy="4768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4033372-FAE5-3944-9578-426829EF4C78}"/>
              </a:ext>
            </a:extLst>
          </p:cNvPr>
          <p:cNvSpPr/>
          <p:nvPr/>
        </p:nvSpPr>
        <p:spPr>
          <a:xfrm>
            <a:off x="6723759" y="4546629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21DCC3-8FD8-D444-8B76-FDACF7C25677}"/>
              </a:ext>
            </a:extLst>
          </p:cNvPr>
          <p:cNvSpPr txBox="1"/>
          <p:nvPr/>
        </p:nvSpPr>
        <p:spPr>
          <a:xfrm>
            <a:off x="7750132" y="5554810"/>
            <a:ext cx="1363867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u’,v’,s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9E4D48-F915-564C-9D53-D8FCAACCE77B}"/>
              </a:ext>
            </a:extLst>
          </p:cNvPr>
          <p:cNvSpPr txBox="1"/>
          <p:nvPr/>
        </p:nvSpPr>
        <p:spPr>
          <a:xfrm>
            <a:off x="6828604" y="4379199"/>
            <a:ext cx="2462630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(u’/s, v’/s, 1)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AF58B4-DC49-DA4E-9B4B-8A3729699B55}"/>
              </a:ext>
            </a:extLst>
          </p:cNvPr>
          <p:cNvSpPr txBox="1"/>
          <p:nvPr/>
        </p:nvSpPr>
        <p:spPr>
          <a:xfrm>
            <a:off x="4583395" y="5030592"/>
            <a:ext cx="1727522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z=1 plane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EB9479-9305-0A45-A850-895958B80839}"/>
              </a:ext>
            </a:extLst>
          </p:cNvPr>
          <p:cNvSpPr txBox="1"/>
          <p:nvPr/>
        </p:nvSpPr>
        <p:spPr>
          <a:xfrm>
            <a:off x="5400661" y="1433615"/>
            <a:ext cx="1044182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6C013-CC86-564C-B673-8CE38455261B}"/>
              </a:ext>
            </a:extLst>
          </p:cNvPr>
          <p:cNvSpPr txBox="1"/>
          <p:nvPr/>
        </p:nvSpPr>
        <p:spPr>
          <a:xfrm>
            <a:off x="3743498" y="5472926"/>
            <a:ext cx="1044182" cy="5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170D018-02AA-EB49-8DDC-D9E26FF5C496}"/>
              </a:ext>
            </a:extLst>
          </p:cNvPr>
          <p:cNvSpPr/>
          <p:nvPr/>
        </p:nvSpPr>
        <p:spPr>
          <a:xfrm>
            <a:off x="5545875" y="5478446"/>
            <a:ext cx="2211027" cy="992096"/>
          </a:xfrm>
          <a:custGeom>
            <a:avLst/>
            <a:gdLst>
              <a:gd name="connsiteX0" fmla="*/ 2156783 w 2211027"/>
              <a:gd name="connsiteY0" fmla="*/ 286923 h 992096"/>
              <a:gd name="connsiteX1" fmla="*/ 1753827 w 2211027"/>
              <a:gd name="connsiteY1" fmla="*/ 205 h 992096"/>
              <a:gd name="connsiteX2" fmla="*/ 893671 w 2211027"/>
              <a:gd name="connsiteY2" fmla="*/ 325669 h 992096"/>
              <a:gd name="connsiteX3" fmla="*/ 64511 w 2211027"/>
              <a:gd name="connsiteY3" fmla="*/ 178435 h 992096"/>
              <a:gd name="connsiteX4" fmla="*/ 180749 w 2211027"/>
              <a:gd name="connsiteY4" fmla="*/ 751873 h 992096"/>
              <a:gd name="connsiteX5" fmla="*/ 1180389 w 2211027"/>
              <a:gd name="connsiteY5" fmla="*/ 658883 h 992096"/>
              <a:gd name="connsiteX6" fmla="*/ 2211027 w 2211027"/>
              <a:gd name="connsiteY6" fmla="*/ 992096 h 99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1027" h="992096">
                <a:moveTo>
                  <a:pt x="2156783" y="286923"/>
                </a:moveTo>
                <a:cubicBezTo>
                  <a:pt x="2060564" y="140335"/>
                  <a:pt x="1964346" y="-6253"/>
                  <a:pt x="1753827" y="205"/>
                </a:cubicBezTo>
                <a:cubicBezTo>
                  <a:pt x="1543308" y="6663"/>
                  <a:pt x="1175224" y="295964"/>
                  <a:pt x="893671" y="325669"/>
                </a:cubicBezTo>
                <a:cubicBezTo>
                  <a:pt x="612118" y="355374"/>
                  <a:pt x="183331" y="107401"/>
                  <a:pt x="64511" y="178435"/>
                </a:cubicBezTo>
                <a:cubicBezTo>
                  <a:pt x="-54309" y="249469"/>
                  <a:pt x="-5231" y="671798"/>
                  <a:pt x="180749" y="751873"/>
                </a:cubicBezTo>
                <a:cubicBezTo>
                  <a:pt x="366729" y="831948"/>
                  <a:pt x="842009" y="618846"/>
                  <a:pt x="1180389" y="658883"/>
                </a:cubicBezTo>
                <a:cubicBezTo>
                  <a:pt x="1518769" y="698920"/>
                  <a:pt x="1864898" y="845508"/>
                  <a:pt x="2211027" y="992096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67B6EBA-C98F-2744-BEAF-5FE00795AEB1}"/>
              </a:ext>
            </a:extLst>
          </p:cNvPr>
          <p:cNvSpPr/>
          <p:nvPr/>
        </p:nvSpPr>
        <p:spPr>
          <a:xfrm>
            <a:off x="5464048" y="4485049"/>
            <a:ext cx="1336929" cy="599885"/>
          </a:xfrm>
          <a:custGeom>
            <a:avLst/>
            <a:gdLst>
              <a:gd name="connsiteX0" fmla="*/ 2156783 w 2211027"/>
              <a:gd name="connsiteY0" fmla="*/ 286923 h 992096"/>
              <a:gd name="connsiteX1" fmla="*/ 1753827 w 2211027"/>
              <a:gd name="connsiteY1" fmla="*/ 205 h 992096"/>
              <a:gd name="connsiteX2" fmla="*/ 893671 w 2211027"/>
              <a:gd name="connsiteY2" fmla="*/ 325669 h 992096"/>
              <a:gd name="connsiteX3" fmla="*/ 64511 w 2211027"/>
              <a:gd name="connsiteY3" fmla="*/ 178435 h 992096"/>
              <a:gd name="connsiteX4" fmla="*/ 180749 w 2211027"/>
              <a:gd name="connsiteY4" fmla="*/ 751873 h 992096"/>
              <a:gd name="connsiteX5" fmla="*/ 1180389 w 2211027"/>
              <a:gd name="connsiteY5" fmla="*/ 658883 h 992096"/>
              <a:gd name="connsiteX6" fmla="*/ 2211027 w 2211027"/>
              <a:gd name="connsiteY6" fmla="*/ 992096 h 992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1027" h="992096">
                <a:moveTo>
                  <a:pt x="2156783" y="286923"/>
                </a:moveTo>
                <a:cubicBezTo>
                  <a:pt x="2060564" y="140335"/>
                  <a:pt x="1964346" y="-6253"/>
                  <a:pt x="1753827" y="205"/>
                </a:cubicBezTo>
                <a:cubicBezTo>
                  <a:pt x="1543308" y="6663"/>
                  <a:pt x="1175224" y="295964"/>
                  <a:pt x="893671" y="325669"/>
                </a:cubicBezTo>
                <a:cubicBezTo>
                  <a:pt x="612118" y="355374"/>
                  <a:pt x="183331" y="107401"/>
                  <a:pt x="64511" y="178435"/>
                </a:cubicBezTo>
                <a:cubicBezTo>
                  <a:pt x="-54309" y="249469"/>
                  <a:pt x="-5231" y="671798"/>
                  <a:pt x="180749" y="751873"/>
                </a:cubicBezTo>
                <a:cubicBezTo>
                  <a:pt x="366729" y="831948"/>
                  <a:pt x="842009" y="618846"/>
                  <a:pt x="1180389" y="658883"/>
                </a:cubicBezTo>
                <a:cubicBezTo>
                  <a:pt x="1518769" y="698920"/>
                  <a:pt x="1864898" y="845508"/>
                  <a:pt x="2211027" y="992096"/>
                </a:cubicBezTo>
              </a:path>
            </a:pathLst>
          </a:custGeom>
          <a:ln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7087-E77E-5E41-9C6B-CE48A3314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pinhole camera 3D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96D3C5-21B3-8646-BA35-5FDB9B234A4E}"/>
              </a:ext>
            </a:extLst>
          </p:cNvPr>
          <p:cNvCxnSpPr>
            <a:cxnSpLocks/>
          </p:cNvCxnSpPr>
          <p:nvPr/>
        </p:nvCxnSpPr>
        <p:spPr>
          <a:xfrm flipV="1">
            <a:off x="4482002" y="2035579"/>
            <a:ext cx="0" cy="2125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D41017-AC2B-7C48-8C6E-31F408534DCC}"/>
              </a:ext>
            </a:extLst>
          </p:cNvPr>
          <p:cNvSpPr txBox="1"/>
          <p:nvPr/>
        </p:nvSpPr>
        <p:spPr>
          <a:xfrm>
            <a:off x="4224174" y="1731780"/>
            <a:ext cx="36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71208E-912F-7648-9A38-802694CE7588}"/>
              </a:ext>
            </a:extLst>
          </p:cNvPr>
          <p:cNvCxnSpPr>
            <a:cxnSpLocks/>
          </p:cNvCxnSpPr>
          <p:nvPr/>
        </p:nvCxnSpPr>
        <p:spPr>
          <a:xfrm>
            <a:off x="3110288" y="3595607"/>
            <a:ext cx="6176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E2F5B2F-6B10-BE4D-9AAF-1B8EBCDB7A1A}"/>
              </a:ext>
            </a:extLst>
          </p:cNvPr>
          <p:cNvSpPr/>
          <p:nvPr/>
        </p:nvSpPr>
        <p:spPr>
          <a:xfrm>
            <a:off x="3269250" y="1990651"/>
            <a:ext cx="45719" cy="2125866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62DDD-7CC8-4A48-9EF9-58E5E433FE3C}"/>
              </a:ext>
            </a:extLst>
          </p:cNvPr>
          <p:cNvSpPr txBox="1"/>
          <p:nvPr/>
        </p:nvSpPr>
        <p:spPr>
          <a:xfrm>
            <a:off x="8867752" y="3531960"/>
            <a:ext cx="34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0F9AA8-B19B-AC43-B9FF-95F3FCC48A9D}"/>
              </a:ext>
            </a:extLst>
          </p:cNvPr>
          <p:cNvSpPr/>
          <p:nvPr/>
        </p:nvSpPr>
        <p:spPr>
          <a:xfrm>
            <a:off x="8515054" y="2128999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FBD19E-A0AE-2547-8BCA-6BD42283EDCE}"/>
              </a:ext>
            </a:extLst>
          </p:cNvPr>
          <p:cNvCxnSpPr>
            <a:cxnSpLocks/>
          </p:cNvCxnSpPr>
          <p:nvPr/>
        </p:nvCxnSpPr>
        <p:spPr>
          <a:xfrm flipH="1">
            <a:off x="3310553" y="2211433"/>
            <a:ext cx="5222125" cy="17955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06873C-7441-E648-B61A-EB7F0EF9154C}"/>
                  </a:ext>
                </a:extLst>
              </p:cNvPr>
              <p:cNvSpPr txBox="1"/>
              <p:nvPr/>
            </p:nvSpPr>
            <p:spPr>
              <a:xfrm>
                <a:off x="8677257" y="2005136"/>
                <a:ext cx="8665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06873C-7441-E648-B61A-EB7F0EF91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257" y="2005136"/>
                <a:ext cx="866519" cy="276999"/>
              </a:xfrm>
              <a:prstGeom prst="rect">
                <a:avLst/>
              </a:prstGeom>
              <a:blipFill>
                <a:blip r:embed="rId2"/>
                <a:stretch>
                  <a:fillRect l="-7246" r="-869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994DEA1B-11BC-6C42-A501-6193F1A9B8C2}"/>
              </a:ext>
            </a:extLst>
          </p:cNvPr>
          <p:cNvSpPr/>
          <p:nvPr/>
        </p:nvSpPr>
        <p:spPr>
          <a:xfrm>
            <a:off x="3229731" y="3963554"/>
            <a:ext cx="120342" cy="11031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88664E3-FDBC-4341-AE91-B25D6954EF7C}"/>
              </a:ext>
            </a:extLst>
          </p:cNvPr>
          <p:cNvSpPr/>
          <p:nvPr/>
        </p:nvSpPr>
        <p:spPr>
          <a:xfrm>
            <a:off x="4404590" y="3534754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6ACDEC-4C05-7B43-AFAE-C16C8B41AC2D}"/>
              </a:ext>
            </a:extLst>
          </p:cNvPr>
          <p:cNvSpPr txBox="1"/>
          <p:nvPr/>
        </p:nvSpPr>
        <p:spPr>
          <a:xfrm>
            <a:off x="4470583" y="3567233"/>
            <a:ext cx="9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6D4236-F0F1-2E47-84FA-59E9E9587917}"/>
              </a:ext>
            </a:extLst>
          </p:cNvPr>
          <p:cNvCxnSpPr/>
          <p:nvPr/>
        </p:nvCxnSpPr>
        <p:spPr>
          <a:xfrm>
            <a:off x="3387966" y="2839289"/>
            <a:ext cx="1016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34EB1B-C5AF-334B-AC12-D0C165E1DBF4}"/>
                  </a:ext>
                </a:extLst>
              </p:cNvPr>
              <p:cNvSpPr txBox="1"/>
              <p:nvPr/>
            </p:nvSpPr>
            <p:spPr>
              <a:xfrm>
                <a:off x="3798465" y="2633199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34EB1B-C5AF-334B-AC12-D0C165E1D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465" y="2633199"/>
                <a:ext cx="192681" cy="276999"/>
              </a:xfrm>
              <a:prstGeom prst="rect">
                <a:avLst/>
              </a:prstGeom>
              <a:blipFill>
                <a:blip r:embed="rId3"/>
                <a:stretch>
                  <a:fillRect l="-37500" r="-3750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34BC73-48EC-ED45-B3D6-2DBE0F8296DE}"/>
                  </a:ext>
                </a:extLst>
              </p:cNvPr>
              <p:cNvSpPr txBox="1"/>
              <p:nvPr/>
            </p:nvSpPr>
            <p:spPr>
              <a:xfrm>
                <a:off x="1790200" y="4088535"/>
                <a:ext cx="1894172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D34BC73-48EC-ED45-B3D6-2DBE0F829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200" y="4088535"/>
                <a:ext cx="1894172" cy="516745"/>
              </a:xfrm>
              <a:prstGeom prst="rect">
                <a:avLst/>
              </a:prstGeom>
              <a:blipFill>
                <a:blip r:embed="rId4"/>
                <a:stretch>
                  <a:fillRect l="-3333" r="-333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55EB1839-FDDF-BF41-AFFB-2550C1ADBE77}"/>
              </a:ext>
            </a:extLst>
          </p:cNvPr>
          <p:cNvSpPr txBox="1"/>
          <p:nvPr/>
        </p:nvSpPr>
        <p:spPr>
          <a:xfrm>
            <a:off x="2555777" y="1593280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E5C1F4-0B3E-AA48-9D0A-7B67F6AC45AB}"/>
              </a:ext>
            </a:extLst>
          </p:cNvPr>
          <p:cNvSpPr txBox="1"/>
          <p:nvPr/>
        </p:nvSpPr>
        <p:spPr>
          <a:xfrm>
            <a:off x="4404589" y="1140078"/>
            <a:ext cx="332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 </a:t>
            </a:r>
            <a:r>
              <a:rPr lang="en-US" dirty="0"/>
              <a:t>is in the same units as X,Y,Z</a:t>
            </a:r>
            <a:endParaRPr lang="en-US" i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C5B052-4415-5F44-A7F2-7A3562E09D7A}"/>
              </a:ext>
            </a:extLst>
          </p:cNvPr>
          <p:cNvSpPr txBox="1"/>
          <p:nvPr/>
        </p:nvSpPr>
        <p:spPr>
          <a:xfrm>
            <a:off x="8546164" y="2295466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8D82F4-11BB-CB42-8670-0B3DA026B9B5}"/>
              </a:ext>
            </a:extLst>
          </p:cNvPr>
          <p:cNvSpPr txBox="1"/>
          <p:nvPr/>
        </p:nvSpPr>
        <p:spPr>
          <a:xfrm>
            <a:off x="2675749" y="1324744"/>
            <a:ext cx="49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87630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7087-E77E-5E41-9C6B-CE48A3314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vs virtual pinhole model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587286-DC5A-3542-8378-9565429831CC}"/>
              </a:ext>
            </a:extLst>
          </p:cNvPr>
          <p:cNvCxnSpPr>
            <a:cxnSpLocks/>
          </p:cNvCxnSpPr>
          <p:nvPr/>
        </p:nvCxnSpPr>
        <p:spPr>
          <a:xfrm flipV="1">
            <a:off x="1340092" y="1659192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51316B-8AB9-5245-B4A4-185A3128920F}"/>
              </a:ext>
            </a:extLst>
          </p:cNvPr>
          <p:cNvCxnSpPr>
            <a:cxnSpLocks/>
          </p:cNvCxnSpPr>
          <p:nvPr/>
        </p:nvCxnSpPr>
        <p:spPr>
          <a:xfrm flipH="1" flipV="1">
            <a:off x="3102975" y="1659190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510F53-EB45-4D42-81D5-A561E1C7CB7B}"/>
              </a:ext>
            </a:extLst>
          </p:cNvPr>
          <p:cNvCxnSpPr>
            <a:cxnSpLocks/>
          </p:cNvCxnSpPr>
          <p:nvPr/>
        </p:nvCxnSpPr>
        <p:spPr>
          <a:xfrm flipV="1">
            <a:off x="1028035" y="2974776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5C7691-27C7-D945-964D-C1E08227B986}"/>
              </a:ext>
            </a:extLst>
          </p:cNvPr>
          <p:cNvCxnSpPr>
            <a:cxnSpLocks/>
          </p:cNvCxnSpPr>
          <p:nvPr/>
        </p:nvCxnSpPr>
        <p:spPr>
          <a:xfrm>
            <a:off x="3102973" y="2974775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1335163-DF68-584F-8416-B6F9FA6CF145}"/>
              </a:ext>
            </a:extLst>
          </p:cNvPr>
          <p:cNvSpPr/>
          <p:nvPr/>
        </p:nvSpPr>
        <p:spPr>
          <a:xfrm>
            <a:off x="3430781" y="3321210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710CC478-5BAE-B141-9FCF-F8FFEFAF2C71}"/>
              </a:ext>
            </a:extLst>
          </p:cNvPr>
          <p:cNvSpPr/>
          <p:nvPr/>
        </p:nvSpPr>
        <p:spPr>
          <a:xfrm>
            <a:off x="3102973" y="1659190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1E0B64-3BAB-6945-A0DC-F6A262AB3A5E}"/>
              </a:ext>
            </a:extLst>
          </p:cNvPr>
          <p:cNvSpPr txBox="1"/>
          <p:nvPr/>
        </p:nvSpPr>
        <p:spPr>
          <a:xfrm>
            <a:off x="2491043" y="3150760"/>
            <a:ext cx="9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1D3578-4721-ED4A-8A13-AF40C79B5C08}"/>
              </a:ext>
            </a:extLst>
          </p:cNvPr>
          <p:cNvSpPr txBox="1"/>
          <p:nvPr/>
        </p:nvSpPr>
        <p:spPr>
          <a:xfrm>
            <a:off x="2356093" y="1522902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2C5C93-81B9-B746-8CA8-3C06FCCE9CEA}"/>
              </a:ext>
            </a:extLst>
          </p:cNvPr>
          <p:cNvSpPr txBox="1"/>
          <p:nvPr/>
        </p:nvSpPr>
        <p:spPr>
          <a:xfrm>
            <a:off x="2258108" y="5691003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63343E3-1864-914D-BA63-B98CBA507763}"/>
              </a:ext>
            </a:extLst>
          </p:cNvPr>
          <p:cNvSpPr/>
          <p:nvPr/>
        </p:nvSpPr>
        <p:spPr>
          <a:xfrm>
            <a:off x="8224474" y="3842505"/>
            <a:ext cx="1939674" cy="1336086"/>
          </a:xfrm>
          <a:prstGeom prst="parallelogram">
            <a:avLst>
              <a:gd name="adj" fmla="val 0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F4A897F-8DF9-C94B-8BA1-53D74AED03D1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7566089" y="3425093"/>
            <a:ext cx="2110018" cy="2530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7883240-2D95-B444-9A5B-C109CC9A1923}"/>
              </a:ext>
            </a:extLst>
          </p:cNvPr>
          <p:cNvCxnSpPr>
            <a:cxnSpLocks/>
            <a:endCxn id="59" idx="4"/>
          </p:cNvCxnSpPr>
          <p:nvPr/>
        </p:nvCxnSpPr>
        <p:spPr>
          <a:xfrm flipH="1" flipV="1">
            <a:off x="9722771" y="3442916"/>
            <a:ext cx="673606" cy="2766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EAB8B8-266D-B441-8168-38312AA57E3E}"/>
              </a:ext>
            </a:extLst>
          </p:cNvPr>
          <p:cNvCxnSpPr>
            <a:cxnSpLocks/>
            <a:endCxn id="59" idx="3"/>
          </p:cNvCxnSpPr>
          <p:nvPr/>
        </p:nvCxnSpPr>
        <p:spPr>
          <a:xfrm flipV="1">
            <a:off x="7254032" y="3425093"/>
            <a:ext cx="2422075" cy="701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57664F-54CD-8B40-B2F9-C801D5DA2802}"/>
              </a:ext>
            </a:extLst>
          </p:cNvPr>
          <p:cNvCxnSpPr>
            <a:cxnSpLocks/>
            <a:stCxn id="59" idx="5"/>
          </p:cNvCxnSpPr>
          <p:nvPr/>
        </p:nvCxnSpPr>
        <p:spPr>
          <a:xfrm>
            <a:off x="9769435" y="3425093"/>
            <a:ext cx="1207512" cy="1267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E8915C58-E42D-314C-AC9A-804C1B2D270B}"/>
              </a:ext>
            </a:extLst>
          </p:cNvPr>
          <p:cNvSpPr/>
          <p:nvPr/>
        </p:nvSpPr>
        <p:spPr>
          <a:xfrm>
            <a:off x="9656778" y="3321210"/>
            <a:ext cx="131986" cy="1217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E7E97B-ED6C-344E-BC57-F3CB058F7D47}"/>
              </a:ext>
            </a:extLst>
          </p:cNvPr>
          <p:cNvSpPr txBox="1"/>
          <p:nvPr/>
        </p:nvSpPr>
        <p:spPr>
          <a:xfrm>
            <a:off x="8743372" y="2821067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 pinhole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F4F06F-6E5F-814B-BA75-B6A779F187FB}"/>
              </a:ext>
            </a:extLst>
          </p:cNvPr>
          <p:cNvSpPr txBox="1"/>
          <p:nvPr/>
        </p:nvSpPr>
        <p:spPr>
          <a:xfrm>
            <a:off x="8154730" y="3775683"/>
            <a:ext cx="9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C5F98A-2956-0945-B64D-8B1BBCA7C61D}"/>
              </a:ext>
            </a:extLst>
          </p:cNvPr>
          <p:cNvSpPr txBox="1"/>
          <p:nvPr/>
        </p:nvSpPr>
        <p:spPr>
          <a:xfrm>
            <a:off x="8484105" y="5691003"/>
            <a:ext cx="11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41A1A4B-198D-134E-9576-0BCDA87C7BB6}"/>
              </a:ext>
            </a:extLst>
          </p:cNvPr>
          <p:cNvCxnSpPr>
            <a:cxnSpLocks/>
          </p:cNvCxnSpPr>
          <p:nvPr/>
        </p:nvCxnSpPr>
        <p:spPr>
          <a:xfrm flipH="1">
            <a:off x="3584135" y="2356567"/>
            <a:ext cx="430571" cy="1035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642C344-B3A7-7844-A4FB-72D836D32C72}"/>
                  </a:ext>
                </a:extLst>
              </p:cNvPr>
              <p:cNvSpPr txBox="1"/>
              <p:nvPr/>
            </p:nvSpPr>
            <p:spPr>
              <a:xfrm>
                <a:off x="3780810" y="2768131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642C344-B3A7-7844-A4FB-72D836D3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810" y="2768131"/>
                <a:ext cx="192681" cy="276999"/>
              </a:xfrm>
              <a:prstGeom prst="rect">
                <a:avLst/>
              </a:prstGeom>
              <a:blipFill>
                <a:blip r:embed="rId3"/>
                <a:stretch>
                  <a:fillRect l="-37500" r="-31250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5D55E46-6133-4648-860C-AA9B0E5C2010}"/>
              </a:ext>
            </a:extLst>
          </p:cNvPr>
          <p:cNvCxnSpPr/>
          <p:nvPr/>
        </p:nvCxnSpPr>
        <p:spPr>
          <a:xfrm flipH="1">
            <a:off x="2573807" y="2356567"/>
            <a:ext cx="1353154" cy="3242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AE2539D-38E7-E44F-92D7-5F9C88AB2501}"/>
              </a:ext>
            </a:extLst>
          </p:cNvPr>
          <p:cNvCxnSpPr>
            <a:cxnSpLocks/>
          </p:cNvCxnSpPr>
          <p:nvPr/>
        </p:nvCxnSpPr>
        <p:spPr>
          <a:xfrm flipH="1">
            <a:off x="8556582" y="3241288"/>
            <a:ext cx="1221274" cy="2908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EA97AFC-6EB6-3049-B167-32F4183D9EF3}"/>
              </a:ext>
            </a:extLst>
          </p:cNvPr>
          <p:cNvCxnSpPr>
            <a:cxnSpLocks/>
          </p:cNvCxnSpPr>
          <p:nvPr/>
        </p:nvCxnSpPr>
        <p:spPr>
          <a:xfrm flipH="1">
            <a:off x="9415875" y="3467398"/>
            <a:ext cx="430571" cy="1035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2B8534E-2D67-5246-92A6-FC8D99FD0877}"/>
                  </a:ext>
                </a:extLst>
              </p:cNvPr>
              <p:cNvSpPr txBox="1"/>
              <p:nvPr/>
            </p:nvSpPr>
            <p:spPr>
              <a:xfrm>
                <a:off x="9634852" y="3878962"/>
                <a:ext cx="192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2B8534E-2D67-5246-92A6-FC8D99FD0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852" y="3878962"/>
                <a:ext cx="192681" cy="276999"/>
              </a:xfrm>
              <a:prstGeom prst="rect">
                <a:avLst/>
              </a:prstGeom>
              <a:blipFill>
                <a:blip r:embed="rId4"/>
                <a:stretch>
                  <a:fillRect l="-37500" r="-3125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189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E753-613F-0E42-95FE-3C680E3E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coordinates from 3D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2BA01-59DA-E94B-81E9-BA4201C132AF}"/>
              </a:ext>
            </a:extLst>
          </p:cNvPr>
          <p:cNvSpPr txBox="1"/>
          <p:nvPr/>
        </p:nvSpPr>
        <p:spPr>
          <a:xfrm>
            <a:off x="431181" y="1445941"/>
            <a:ext cx="331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Projection from 3D to 2D </a:t>
            </a:r>
          </a:p>
        </p:txBody>
      </p:sp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68A2307A-D880-EB4B-BB6E-05573D191C9C}"/>
              </a:ext>
            </a:extLst>
          </p:cNvPr>
          <p:cNvSpPr/>
          <p:nvPr/>
        </p:nvSpPr>
        <p:spPr>
          <a:xfrm>
            <a:off x="1064012" y="214238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254E795-D212-5A4C-B1ED-C33DE5BC1BF7}"/>
              </a:ext>
            </a:extLst>
          </p:cNvPr>
          <p:cNvSpPr/>
          <p:nvPr/>
        </p:nvSpPr>
        <p:spPr>
          <a:xfrm>
            <a:off x="1527172" y="215665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90B548A-F896-0140-8AC5-06641D932039}"/>
              </a:ext>
            </a:extLst>
          </p:cNvPr>
          <p:cNvSpPr/>
          <p:nvPr/>
        </p:nvSpPr>
        <p:spPr>
          <a:xfrm>
            <a:off x="1064012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28E6F662-AD8C-8546-8A8C-BF11AB9F3411}"/>
              </a:ext>
            </a:extLst>
          </p:cNvPr>
          <p:cNvSpPr/>
          <p:nvPr/>
        </p:nvSpPr>
        <p:spPr>
          <a:xfrm>
            <a:off x="1527172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CC081548-6724-B648-9B68-35D28897201D}"/>
              </a:ext>
            </a:extLst>
          </p:cNvPr>
          <p:cNvSpPr/>
          <p:nvPr/>
        </p:nvSpPr>
        <p:spPr>
          <a:xfrm>
            <a:off x="913795" y="2014789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519C05FF-1DB6-4143-85DA-05E6DDE4B89F}"/>
              </a:ext>
            </a:extLst>
          </p:cNvPr>
          <p:cNvSpPr/>
          <p:nvPr/>
        </p:nvSpPr>
        <p:spPr>
          <a:xfrm>
            <a:off x="1969244" y="214238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2FD78191-8E3B-EF46-A9CB-CF2E38B6F0F9}"/>
              </a:ext>
            </a:extLst>
          </p:cNvPr>
          <p:cNvSpPr/>
          <p:nvPr/>
        </p:nvSpPr>
        <p:spPr>
          <a:xfrm>
            <a:off x="2432404" y="215665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AB04C6AF-F31E-CE45-B952-7A6E960BA279}"/>
              </a:ext>
            </a:extLst>
          </p:cNvPr>
          <p:cNvSpPr/>
          <p:nvPr/>
        </p:nvSpPr>
        <p:spPr>
          <a:xfrm>
            <a:off x="1969244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Round Single Corner of Rectangle 12">
            <a:extLst>
              <a:ext uri="{FF2B5EF4-FFF2-40B4-BE49-F238E27FC236}">
                <a16:creationId xmlns:a16="http://schemas.microsoft.com/office/drawing/2014/main" id="{AAC19825-F43C-E547-85E3-3EA46C7BDC28}"/>
              </a:ext>
            </a:extLst>
          </p:cNvPr>
          <p:cNvSpPr/>
          <p:nvPr/>
        </p:nvSpPr>
        <p:spPr>
          <a:xfrm>
            <a:off x="2432404" y="26039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31236145-EE1E-004F-BFD4-4485DFB7C3AD}"/>
              </a:ext>
            </a:extLst>
          </p:cNvPr>
          <p:cNvSpPr/>
          <p:nvPr/>
        </p:nvSpPr>
        <p:spPr>
          <a:xfrm>
            <a:off x="1071446" y="30239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Round Single Corner of Rectangle 14">
            <a:extLst>
              <a:ext uri="{FF2B5EF4-FFF2-40B4-BE49-F238E27FC236}">
                <a16:creationId xmlns:a16="http://schemas.microsoft.com/office/drawing/2014/main" id="{D55917C5-5E35-5B43-B258-CCEEF4B85EEA}"/>
              </a:ext>
            </a:extLst>
          </p:cNvPr>
          <p:cNvSpPr/>
          <p:nvPr/>
        </p:nvSpPr>
        <p:spPr>
          <a:xfrm>
            <a:off x="1534606" y="30382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8" name="Round Single Corner of Rectangle 17">
            <a:extLst>
              <a:ext uri="{FF2B5EF4-FFF2-40B4-BE49-F238E27FC236}">
                <a16:creationId xmlns:a16="http://schemas.microsoft.com/office/drawing/2014/main" id="{73DDA9DD-782A-9D43-A54C-CE8D8AB5AEE2}"/>
              </a:ext>
            </a:extLst>
          </p:cNvPr>
          <p:cNvSpPr/>
          <p:nvPr/>
        </p:nvSpPr>
        <p:spPr>
          <a:xfrm>
            <a:off x="1969244" y="30239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Round Single Corner of Rectangle 18">
            <a:extLst>
              <a:ext uri="{FF2B5EF4-FFF2-40B4-BE49-F238E27FC236}">
                <a16:creationId xmlns:a16="http://schemas.microsoft.com/office/drawing/2014/main" id="{9E5F3035-0346-9545-B648-69A61B105F90}"/>
              </a:ext>
            </a:extLst>
          </p:cNvPr>
          <p:cNvSpPr/>
          <p:nvPr/>
        </p:nvSpPr>
        <p:spPr>
          <a:xfrm>
            <a:off x="2432404" y="303821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5C4D45-2FA1-294D-B291-049F2149CD8E}"/>
              </a:ext>
            </a:extLst>
          </p:cNvPr>
          <p:cNvSpPr txBox="1"/>
          <p:nvPr/>
        </p:nvSpPr>
        <p:spPr>
          <a:xfrm>
            <a:off x="3855404" y="1440365"/>
            <a:ext cx="331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Scaling pixels by pixel </a:t>
            </a:r>
            <a:r>
              <a:rPr lang="en-US" dirty="0" err="1"/>
              <a:t>resoln</a:t>
            </a:r>
            <a:r>
              <a:rPr lang="en-US" dirty="0"/>
              <a:t>.</a:t>
            </a:r>
          </a:p>
        </p:txBody>
      </p:sp>
      <p:sp>
        <p:nvSpPr>
          <p:cNvPr id="24" name="Round Single Corner of Rectangle 23">
            <a:extLst>
              <a:ext uri="{FF2B5EF4-FFF2-40B4-BE49-F238E27FC236}">
                <a16:creationId xmlns:a16="http://schemas.microsoft.com/office/drawing/2014/main" id="{761A14B9-F0E1-9C4F-99C7-EF6395CEFAD4}"/>
              </a:ext>
            </a:extLst>
          </p:cNvPr>
          <p:cNvSpPr/>
          <p:nvPr/>
        </p:nvSpPr>
        <p:spPr>
          <a:xfrm>
            <a:off x="4488235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</a:t>
            </a:r>
            <a:r>
              <a:rPr lang="en-US" sz="1200" baseline="-25000" dirty="0" err="1"/>
              <a:t>x</a:t>
            </a:r>
            <a:r>
              <a:rPr lang="en-US" sz="1200" dirty="0" err="1"/>
              <a:t>f</a:t>
            </a:r>
            <a:endParaRPr lang="en-US" sz="1200" dirty="0"/>
          </a:p>
        </p:txBody>
      </p:sp>
      <p:sp>
        <p:nvSpPr>
          <p:cNvPr id="25" name="Round Single Corner of Rectangle 24">
            <a:extLst>
              <a:ext uri="{FF2B5EF4-FFF2-40B4-BE49-F238E27FC236}">
                <a16:creationId xmlns:a16="http://schemas.microsoft.com/office/drawing/2014/main" id="{473B1E10-0C00-D348-8954-F908F3FBAA7D}"/>
              </a:ext>
            </a:extLst>
          </p:cNvPr>
          <p:cNvSpPr/>
          <p:nvPr/>
        </p:nvSpPr>
        <p:spPr>
          <a:xfrm>
            <a:off x="4951395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6" name="Round Single Corner of Rectangle 25">
            <a:extLst>
              <a:ext uri="{FF2B5EF4-FFF2-40B4-BE49-F238E27FC236}">
                <a16:creationId xmlns:a16="http://schemas.microsoft.com/office/drawing/2014/main" id="{93080276-4789-CA4D-A287-A2DBB7519B6B}"/>
              </a:ext>
            </a:extLst>
          </p:cNvPr>
          <p:cNvSpPr/>
          <p:nvPr/>
        </p:nvSpPr>
        <p:spPr>
          <a:xfrm>
            <a:off x="4488235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7" name="Round Single Corner of Rectangle 26">
            <a:extLst>
              <a:ext uri="{FF2B5EF4-FFF2-40B4-BE49-F238E27FC236}">
                <a16:creationId xmlns:a16="http://schemas.microsoft.com/office/drawing/2014/main" id="{A20A89FD-556D-0146-B8F2-220040B07938}"/>
              </a:ext>
            </a:extLst>
          </p:cNvPr>
          <p:cNvSpPr/>
          <p:nvPr/>
        </p:nvSpPr>
        <p:spPr>
          <a:xfrm>
            <a:off x="4951395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</a:t>
            </a:r>
            <a:r>
              <a:rPr lang="en-US" sz="1200" baseline="-25000" dirty="0" err="1"/>
              <a:t>y</a:t>
            </a:r>
            <a:r>
              <a:rPr lang="en-US" sz="1200" dirty="0" err="1"/>
              <a:t>f</a:t>
            </a:r>
            <a:endParaRPr lang="en-US" sz="1200" dirty="0"/>
          </a:p>
        </p:txBody>
      </p:sp>
      <p:sp>
        <p:nvSpPr>
          <p:cNvPr id="28" name="Double Bracket 27">
            <a:extLst>
              <a:ext uri="{FF2B5EF4-FFF2-40B4-BE49-F238E27FC236}">
                <a16:creationId xmlns:a16="http://schemas.microsoft.com/office/drawing/2014/main" id="{FC26108E-438C-D541-A5D9-F29155F4F949}"/>
              </a:ext>
            </a:extLst>
          </p:cNvPr>
          <p:cNvSpPr/>
          <p:nvPr/>
        </p:nvSpPr>
        <p:spPr>
          <a:xfrm>
            <a:off x="4338018" y="2009213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ingle Corner of Rectangle 28">
            <a:extLst>
              <a:ext uri="{FF2B5EF4-FFF2-40B4-BE49-F238E27FC236}">
                <a16:creationId xmlns:a16="http://schemas.microsoft.com/office/drawing/2014/main" id="{81AB84EC-06C5-7641-8318-7474C770FB70}"/>
              </a:ext>
            </a:extLst>
          </p:cNvPr>
          <p:cNvSpPr/>
          <p:nvPr/>
        </p:nvSpPr>
        <p:spPr>
          <a:xfrm>
            <a:off x="5393467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ound Single Corner of Rectangle 29">
            <a:extLst>
              <a:ext uri="{FF2B5EF4-FFF2-40B4-BE49-F238E27FC236}">
                <a16:creationId xmlns:a16="http://schemas.microsoft.com/office/drawing/2014/main" id="{84DA5F61-97C1-4943-A1EA-4C136201D664}"/>
              </a:ext>
            </a:extLst>
          </p:cNvPr>
          <p:cNvSpPr/>
          <p:nvPr/>
        </p:nvSpPr>
        <p:spPr>
          <a:xfrm>
            <a:off x="5856627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1" name="Round Single Corner of Rectangle 30">
            <a:extLst>
              <a:ext uri="{FF2B5EF4-FFF2-40B4-BE49-F238E27FC236}">
                <a16:creationId xmlns:a16="http://schemas.microsoft.com/office/drawing/2014/main" id="{07A5878F-1F95-5C42-9EEB-F21FDB25DC39}"/>
              </a:ext>
            </a:extLst>
          </p:cNvPr>
          <p:cNvSpPr/>
          <p:nvPr/>
        </p:nvSpPr>
        <p:spPr>
          <a:xfrm>
            <a:off x="5393467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Round Single Corner of Rectangle 31">
            <a:extLst>
              <a:ext uri="{FF2B5EF4-FFF2-40B4-BE49-F238E27FC236}">
                <a16:creationId xmlns:a16="http://schemas.microsoft.com/office/drawing/2014/main" id="{92863C18-D2D8-6C4A-9EB7-2754EBFFEDD6}"/>
              </a:ext>
            </a:extLst>
          </p:cNvPr>
          <p:cNvSpPr/>
          <p:nvPr/>
        </p:nvSpPr>
        <p:spPr>
          <a:xfrm>
            <a:off x="5856627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3" name="Round Single Corner of Rectangle 32">
            <a:extLst>
              <a:ext uri="{FF2B5EF4-FFF2-40B4-BE49-F238E27FC236}">
                <a16:creationId xmlns:a16="http://schemas.microsoft.com/office/drawing/2014/main" id="{ED695FE6-EC22-DE4B-9060-606E18D65658}"/>
              </a:ext>
            </a:extLst>
          </p:cNvPr>
          <p:cNvSpPr/>
          <p:nvPr/>
        </p:nvSpPr>
        <p:spPr>
          <a:xfrm>
            <a:off x="4495669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4" name="Round Single Corner of Rectangle 33">
            <a:extLst>
              <a:ext uri="{FF2B5EF4-FFF2-40B4-BE49-F238E27FC236}">
                <a16:creationId xmlns:a16="http://schemas.microsoft.com/office/drawing/2014/main" id="{83C904E6-9814-B941-91F6-A7743F3D2338}"/>
              </a:ext>
            </a:extLst>
          </p:cNvPr>
          <p:cNvSpPr/>
          <p:nvPr/>
        </p:nvSpPr>
        <p:spPr>
          <a:xfrm>
            <a:off x="4958829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ound Single Corner of Rectangle 34">
            <a:extLst>
              <a:ext uri="{FF2B5EF4-FFF2-40B4-BE49-F238E27FC236}">
                <a16:creationId xmlns:a16="http://schemas.microsoft.com/office/drawing/2014/main" id="{5A477607-D4A2-9E4C-AF35-39FBA187E6D3}"/>
              </a:ext>
            </a:extLst>
          </p:cNvPr>
          <p:cNvSpPr/>
          <p:nvPr/>
        </p:nvSpPr>
        <p:spPr>
          <a:xfrm>
            <a:off x="5393467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6" name="Round Single Corner of Rectangle 35">
            <a:extLst>
              <a:ext uri="{FF2B5EF4-FFF2-40B4-BE49-F238E27FC236}">
                <a16:creationId xmlns:a16="http://schemas.microsoft.com/office/drawing/2014/main" id="{C5D4E6D3-4EB9-B44D-82B8-3E53A758D8D6}"/>
              </a:ext>
            </a:extLst>
          </p:cNvPr>
          <p:cNvSpPr/>
          <p:nvPr/>
        </p:nvSpPr>
        <p:spPr>
          <a:xfrm>
            <a:off x="5856627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3ACD45-748D-334E-BF21-AE2102DAAF71}"/>
              </a:ext>
            </a:extLst>
          </p:cNvPr>
          <p:cNvSpPr txBox="1"/>
          <p:nvPr/>
        </p:nvSpPr>
        <p:spPr>
          <a:xfrm>
            <a:off x="7797931" y="1440365"/>
            <a:ext cx="354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Translation to positive quadrant</a:t>
            </a:r>
          </a:p>
        </p:txBody>
      </p:sp>
      <p:sp>
        <p:nvSpPr>
          <p:cNvPr id="38" name="Round Single Corner of Rectangle 37">
            <a:extLst>
              <a:ext uri="{FF2B5EF4-FFF2-40B4-BE49-F238E27FC236}">
                <a16:creationId xmlns:a16="http://schemas.microsoft.com/office/drawing/2014/main" id="{7E7D1A9F-15A3-6C48-B381-AB59CFCCB547}"/>
              </a:ext>
            </a:extLst>
          </p:cNvPr>
          <p:cNvSpPr/>
          <p:nvPr/>
        </p:nvSpPr>
        <p:spPr>
          <a:xfrm>
            <a:off x="8430762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x</a:t>
            </a:r>
            <a:endParaRPr lang="en-US" dirty="0"/>
          </a:p>
        </p:txBody>
      </p:sp>
      <p:sp>
        <p:nvSpPr>
          <p:cNvPr id="39" name="Round Single Corner of Rectangle 38">
            <a:extLst>
              <a:ext uri="{FF2B5EF4-FFF2-40B4-BE49-F238E27FC236}">
                <a16:creationId xmlns:a16="http://schemas.microsoft.com/office/drawing/2014/main" id="{19A42EBD-FA65-B842-B9AE-3C87A15DE7C0}"/>
              </a:ext>
            </a:extLst>
          </p:cNvPr>
          <p:cNvSpPr/>
          <p:nvPr/>
        </p:nvSpPr>
        <p:spPr>
          <a:xfrm>
            <a:off x="8893922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0" name="Round Single Corner of Rectangle 39">
            <a:extLst>
              <a:ext uri="{FF2B5EF4-FFF2-40B4-BE49-F238E27FC236}">
                <a16:creationId xmlns:a16="http://schemas.microsoft.com/office/drawing/2014/main" id="{F6BEAABD-1125-E440-ADA0-98E574C76B04}"/>
              </a:ext>
            </a:extLst>
          </p:cNvPr>
          <p:cNvSpPr/>
          <p:nvPr/>
        </p:nvSpPr>
        <p:spPr>
          <a:xfrm>
            <a:off x="8430762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1" name="Round Single Corner of Rectangle 40">
            <a:extLst>
              <a:ext uri="{FF2B5EF4-FFF2-40B4-BE49-F238E27FC236}">
                <a16:creationId xmlns:a16="http://schemas.microsoft.com/office/drawing/2014/main" id="{89BDDCA8-A076-B549-82D9-CF51EBB599CD}"/>
              </a:ext>
            </a:extLst>
          </p:cNvPr>
          <p:cNvSpPr/>
          <p:nvPr/>
        </p:nvSpPr>
        <p:spPr>
          <a:xfrm>
            <a:off x="8893922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</a:t>
            </a:r>
            <a:r>
              <a:rPr lang="en-US" baseline="-25000" dirty="0" err="1"/>
              <a:t>y</a:t>
            </a:r>
            <a:endParaRPr lang="en-US" dirty="0"/>
          </a:p>
        </p:txBody>
      </p:sp>
      <p:sp>
        <p:nvSpPr>
          <p:cNvPr id="42" name="Double Bracket 41">
            <a:extLst>
              <a:ext uri="{FF2B5EF4-FFF2-40B4-BE49-F238E27FC236}">
                <a16:creationId xmlns:a16="http://schemas.microsoft.com/office/drawing/2014/main" id="{2E4FD1BA-C9E2-474B-8BAE-4A6EF13B0919}"/>
              </a:ext>
            </a:extLst>
          </p:cNvPr>
          <p:cNvSpPr/>
          <p:nvPr/>
        </p:nvSpPr>
        <p:spPr>
          <a:xfrm>
            <a:off x="8280545" y="2009213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of Rectangle 42">
            <a:extLst>
              <a:ext uri="{FF2B5EF4-FFF2-40B4-BE49-F238E27FC236}">
                <a16:creationId xmlns:a16="http://schemas.microsoft.com/office/drawing/2014/main" id="{E43AAAF7-D087-8844-B6F3-FB0C14F820BF}"/>
              </a:ext>
            </a:extLst>
          </p:cNvPr>
          <p:cNvSpPr/>
          <p:nvPr/>
        </p:nvSpPr>
        <p:spPr>
          <a:xfrm>
            <a:off x="9335994" y="213681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44" name="Round Single Corner of Rectangle 43">
            <a:extLst>
              <a:ext uri="{FF2B5EF4-FFF2-40B4-BE49-F238E27FC236}">
                <a16:creationId xmlns:a16="http://schemas.microsoft.com/office/drawing/2014/main" id="{9E3E987D-9F4E-7A4B-BF49-7865C9126B06}"/>
              </a:ext>
            </a:extLst>
          </p:cNvPr>
          <p:cNvSpPr/>
          <p:nvPr/>
        </p:nvSpPr>
        <p:spPr>
          <a:xfrm>
            <a:off x="9799154" y="2151078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5" name="Round Single Corner of Rectangle 44">
            <a:extLst>
              <a:ext uri="{FF2B5EF4-FFF2-40B4-BE49-F238E27FC236}">
                <a16:creationId xmlns:a16="http://schemas.microsoft.com/office/drawing/2014/main" id="{55E8072E-4C2A-F546-A8E7-CA25E5B98BA0}"/>
              </a:ext>
            </a:extLst>
          </p:cNvPr>
          <p:cNvSpPr/>
          <p:nvPr/>
        </p:nvSpPr>
        <p:spPr>
          <a:xfrm>
            <a:off x="9335994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46" name="Round Single Corner of Rectangle 45">
            <a:extLst>
              <a:ext uri="{FF2B5EF4-FFF2-40B4-BE49-F238E27FC236}">
                <a16:creationId xmlns:a16="http://schemas.microsoft.com/office/drawing/2014/main" id="{BF755EB0-3E35-1047-A108-B637C6247BB8}"/>
              </a:ext>
            </a:extLst>
          </p:cNvPr>
          <p:cNvSpPr/>
          <p:nvPr/>
        </p:nvSpPr>
        <p:spPr>
          <a:xfrm>
            <a:off x="9799154" y="259837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7" name="Round Single Corner of Rectangle 46">
            <a:extLst>
              <a:ext uri="{FF2B5EF4-FFF2-40B4-BE49-F238E27FC236}">
                <a16:creationId xmlns:a16="http://schemas.microsoft.com/office/drawing/2014/main" id="{944314D1-591D-B84F-AAEA-97322F4857DC}"/>
              </a:ext>
            </a:extLst>
          </p:cNvPr>
          <p:cNvSpPr/>
          <p:nvPr/>
        </p:nvSpPr>
        <p:spPr>
          <a:xfrm>
            <a:off x="8438196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8" name="Round Single Corner of Rectangle 47">
            <a:extLst>
              <a:ext uri="{FF2B5EF4-FFF2-40B4-BE49-F238E27FC236}">
                <a16:creationId xmlns:a16="http://schemas.microsoft.com/office/drawing/2014/main" id="{FE1571E2-447C-5F46-A1F6-95B2D4B10D3E}"/>
              </a:ext>
            </a:extLst>
          </p:cNvPr>
          <p:cNvSpPr/>
          <p:nvPr/>
        </p:nvSpPr>
        <p:spPr>
          <a:xfrm>
            <a:off x="8901356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9" name="Round Single Corner of Rectangle 48">
            <a:extLst>
              <a:ext uri="{FF2B5EF4-FFF2-40B4-BE49-F238E27FC236}">
                <a16:creationId xmlns:a16="http://schemas.microsoft.com/office/drawing/2014/main" id="{1021F70C-CCD6-8243-9872-3699740CFAC6}"/>
              </a:ext>
            </a:extLst>
          </p:cNvPr>
          <p:cNvSpPr/>
          <p:nvPr/>
        </p:nvSpPr>
        <p:spPr>
          <a:xfrm>
            <a:off x="9335994" y="301837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0" name="Round Single Corner of Rectangle 49">
            <a:extLst>
              <a:ext uri="{FF2B5EF4-FFF2-40B4-BE49-F238E27FC236}">
                <a16:creationId xmlns:a16="http://schemas.microsoft.com/office/drawing/2014/main" id="{3EB41107-C264-6B45-B8FF-80335382BE03}"/>
              </a:ext>
            </a:extLst>
          </p:cNvPr>
          <p:cNvSpPr/>
          <p:nvPr/>
        </p:nvSpPr>
        <p:spPr>
          <a:xfrm>
            <a:off x="9799154" y="3032641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3FB8242-FC06-754E-BCA1-150C9003ECBC}"/>
              </a:ext>
            </a:extLst>
          </p:cNvPr>
          <p:cNvSpPr txBox="1"/>
          <p:nvPr/>
        </p:nvSpPr>
        <p:spPr>
          <a:xfrm>
            <a:off x="3350291" y="4024790"/>
            <a:ext cx="493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Skew, if sensor not perpendicular to optic axis</a:t>
            </a:r>
          </a:p>
        </p:txBody>
      </p:sp>
      <p:sp>
        <p:nvSpPr>
          <p:cNvPr id="56" name="Double Bracket 55">
            <a:extLst>
              <a:ext uri="{FF2B5EF4-FFF2-40B4-BE49-F238E27FC236}">
                <a16:creationId xmlns:a16="http://schemas.microsoft.com/office/drawing/2014/main" id="{9A5F6518-8DA3-D74A-8BAE-E961C7415BF7}"/>
              </a:ext>
            </a:extLst>
          </p:cNvPr>
          <p:cNvSpPr/>
          <p:nvPr/>
        </p:nvSpPr>
        <p:spPr>
          <a:xfrm>
            <a:off x="4338018" y="4593677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1C0C83C-8944-2742-AFDF-9870EB9DB7C8}"/>
              </a:ext>
            </a:extLst>
          </p:cNvPr>
          <p:cNvGrpSpPr/>
          <p:nvPr/>
        </p:nvGrpSpPr>
        <p:grpSpPr>
          <a:xfrm>
            <a:off x="4483903" y="4721230"/>
            <a:ext cx="1731007" cy="1238950"/>
            <a:chOff x="4483903" y="4721230"/>
            <a:chExt cx="1731007" cy="1238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ound Single Corner of Rectangle 52">
                  <a:extLst>
                    <a:ext uri="{FF2B5EF4-FFF2-40B4-BE49-F238E27FC236}">
                      <a16:creationId xmlns:a16="http://schemas.microsoft.com/office/drawing/2014/main" id="{2A139019-EDEC-9E41-84FC-C80840E1A693}"/>
                    </a:ext>
                  </a:extLst>
                </p:cNvPr>
                <p:cNvSpPr/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Round Single Corner of Rectangle 52">
                  <a:extLst>
                    <a:ext uri="{FF2B5EF4-FFF2-40B4-BE49-F238E27FC236}">
                      <a16:creationId xmlns:a16="http://schemas.microsoft.com/office/drawing/2014/main" id="{2A139019-EDEC-9E41-84FC-C80840E1A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ound Single Corner of Rectangle 53">
              <a:extLst>
                <a:ext uri="{FF2B5EF4-FFF2-40B4-BE49-F238E27FC236}">
                  <a16:creationId xmlns:a16="http://schemas.microsoft.com/office/drawing/2014/main" id="{6BAAE0DE-71FF-4A4C-99D3-200747AA2123}"/>
                </a:ext>
              </a:extLst>
            </p:cNvPr>
            <p:cNvSpPr/>
            <p:nvPr/>
          </p:nvSpPr>
          <p:spPr>
            <a:xfrm>
              <a:off x="4488235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7" name="Round Single Corner of Rectangle 56">
              <a:extLst>
                <a:ext uri="{FF2B5EF4-FFF2-40B4-BE49-F238E27FC236}">
                  <a16:creationId xmlns:a16="http://schemas.microsoft.com/office/drawing/2014/main" id="{FB380A93-AD2D-9C44-B34D-27C1BD704DB1}"/>
                </a:ext>
              </a:extLst>
            </p:cNvPr>
            <p:cNvSpPr/>
            <p:nvPr/>
          </p:nvSpPr>
          <p:spPr>
            <a:xfrm>
              <a:off x="5393467" y="472127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  <p:sp>
          <p:nvSpPr>
            <p:cNvPr id="58" name="Round Single Corner of Rectangle 57">
              <a:extLst>
                <a:ext uri="{FF2B5EF4-FFF2-40B4-BE49-F238E27FC236}">
                  <a16:creationId xmlns:a16="http://schemas.microsoft.com/office/drawing/2014/main" id="{1DD16BAE-D545-2B47-ABB5-A8DE7A3F3367}"/>
                </a:ext>
              </a:extLst>
            </p:cNvPr>
            <p:cNvSpPr/>
            <p:nvPr/>
          </p:nvSpPr>
          <p:spPr>
            <a:xfrm>
              <a:off x="5856627" y="4735542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59" name="Round Single Corner of Rectangle 58">
              <a:extLst>
                <a:ext uri="{FF2B5EF4-FFF2-40B4-BE49-F238E27FC236}">
                  <a16:creationId xmlns:a16="http://schemas.microsoft.com/office/drawing/2014/main" id="{EE37DAD8-0198-EC41-A0EE-77C0387EE3B9}"/>
                </a:ext>
              </a:extLst>
            </p:cNvPr>
            <p:cNvSpPr/>
            <p:nvPr/>
          </p:nvSpPr>
          <p:spPr>
            <a:xfrm>
              <a:off x="539346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60" name="Round Single Corner of Rectangle 59">
              <a:extLst>
                <a:ext uri="{FF2B5EF4-FFF2-40B4-BE49-F238E27FC236}">
                  <a16:creationId xmlns:a16="http://schemas.microsoft.com/office/drawing/2014/main" id="{3FBBB8FB-FB85-3C4D-A712-4B6A875F6736}"/>
                </a:ext>
              </a:extLst>
            </p:cNvPr>
            <p:cNvSpPr/>
            <p:nvPr/>
          </p:nvSpPr>
          <p:spPr>
            <a:xfrm>
              <a:off x="585662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1" name="Round Single Corner of Rectangle 60">
              <a:extLst>
                <a:ext uri="{FF2B5EF4-FFF2-40B4-BE49-F238E27FC236}">
                  <a16:creationId xmlns:a16="http://schemas.microsoft.com/office/drawing/2014/main" id="{946208EF-43E1-2041-A871-BEF381D9B004}"/>
                </a:ext>
              </a:extLst>
            </p:cNvPr>
            <p:cNvSpPr/>
            <p:nvPr/>
          </p:nvSpPr>
          <p:spPr>
            <a:xfrm>
              <a:off x="4495669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2" name="Round Single Corner of Rectangle 61">
              <a:extLst>
                <a:ext uri="{FF2B5EF4-FFF2-40B4-BE49-F238E27FC236}">
                  <a16:creationId xmlns:a16="http://schemas.microsoft.com/office/drawing/2014/main" id="{4768F12E-0E79-D245-8697-3393F8D81F22}"/>
                </a:ext>
              </a:extLst>
            </p:cNvPr>
            <p:cNvSpPr/>
            <p:nvPr/>
          </p:nvSpPr>
          <p:spPr>
            <a:xfrm>
              <a:off x="4958829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3" name="Round Single Corner of Rectangle 62">
              <a:extLst>
                <a:ext uri="{FF2B5EF4-FFF2-40B4-BE49-F238E27FC236}">
                  <a16:creationId xmlns:a16="http://schemas.microsoft.com/office/drawing/2014/main" id="{B6210B21-486E-CE41-B8B9-F7D56DD3AC19}"/>
                </a:ext>
              </a:extLst>
            </p:cNvPr>
            <p:cNvSpPr/>
            <p:nvPr/>
          </p:nvSpPr>
          <p:spPr>
            <a:xfrm>
              <a:off x="5393467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4" name="Round Single Corner of Rectangle 63">
              <a:extLst>
                <a:ext uri="{FF2B5EF4-FFF2-40B4-BE49-F238E27FC236}">
                  <a16:creationId xmlns:a16="http://schemas.microsoft.com/office/drawing/2014/main" id="{5A3C1884-9208-724C-80B9-3A6FD6DAA9BE}"/>
                </a:ext>
              </a:extLst>
            </p:cNvPr>
            <p:cNvSpPr/>
            <p:nvPr/>
          </p:nvSpPr>
          <p:spPr>
            <a:xfrm>
              <a:off x="5856627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5" name="Round Single Corner of Rectangle 64">
              <a:extLst>
                <a:ext uri="{FF2B5EF4-FFF2-40B4-BE49-F238E27FC236}">
                  <a16:creationId xmlns:a16="http://schemas.microsoft.com/office/drawing/2014/main" id="{09C12A01-5525-A249-82EC-1C4CA1F5D318}"/>
                </a:ext>
              </a:extLst>
            </p:cNvPr>
            <p:cNvSpPr/>
            <p:nvPr/>
          </p:nvSpPr>
          <p:spPr>
            <a:xfrm>
              <a:off x="4483903" y="472123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x</a:t>
              </a:r>
              <a:endParaRPr lang="en-US" dirty="0"/>
            </a:p>
          </p:txBody>
        </p:sp>
        <p:sp>
          <p:nvSpPr>
            <p:cNvPr id="66" name="Round Single Corner of Rectangle 65">
              <a:extLst>
                <a:ext uri="{FF2B5EF4-FFF2-40B4-BE49-F238E27FC236}">
                  <a16:creationId xmlns:a16="http://schemas.microsoft.com/office/drawing/2014/main" id="{5A77E5D5-9D9C-4A4B-A44F-52F07F4E8454}"/>
                </a:ext>
              </a:extLst>
            </p:cNvPr>
            <p:cNvSpPr/>
            <p:nvPr/>
          </p:nvSpPr>
          <p:spPr>
            <a:xfrm>
              <a:off x="4947063" y="518279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886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E753-613F-0E42-95FE-3C680E3E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coordinates from 3D point</a:t>
            </a:r>
          </a:p>
        </p:txBody>
      </p:sp>
      <p:sp>
        <p:nvSpPr>
          <p:cNvPr id="56" name="Double Bracket 55">
            <a:extLst>
              <a:ext uri="{FF2B5EF4-FFF2-40B4-BE49-F238E27FC236}">
                <a16:creationId xmlns:a16="http://schemas.microsoft.com/office/drawing/2014/main" id="{9A5F6518-8DA3-D74A-8BAE-E961C7415BF7}"/>
              </a:ext>
            </a:extLst>
          </p:cNvPr>
          <p:cNvSpPr/>
          <p:nvPr/>
        </p:nvSpPr>
        <p:spPr>
          <a:xfrm>
            <a:off x="6345237" y="2251919"/>
            <a:ext cx="2048397" cy="156103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uble Bracket 66">
            <a:extLst>
              <a:ext uri="{FF2B5EF4-FFF2-40B4-BE49-F238E27FC236}">
                <a16:creationId xmlns:a16="http://schemas.microsoft.com/office/drawing/2014/main" id="{3C8EC2EF-75B1-364A-B709-ECE0E5C0A8D3}"/>
              </a:ext>
            </a:extLst>
          </p:cNvPr>
          <p:cNvSpPr/>
          <p:nvPr/>
        </p:nvSpPr>
        <p:spPr>
          <a:xfrm>
            <a:off x="8502843" y="2251920"/>
            <a:ext cx="737801" cy="19558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 Single Corner of Rectangle 70">
            <a:extLst>
              <a:ext uri="{FF2B5EF4-FFF2-40B4-BE49-F238E27FC236}">
                <a16:creationId xmlns:a16="http://schemas.microsoft.com/office/drawing/2014/main" id="{46D73693-8D67-3C4A-881C-2EEACE02A8F0}"/>
              </a:ext>
            </a:extLst>
          </p:cNvPr>
          <p:cNvSpPr/>
          <p:nvPr/>
        </p:nvSpPr>
        <p:spPr>
          <a:xfrm>
            <a:off x="8678464" y="2855344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2" name="Round Single Corner of Rectangle 71">
            <a:extLst>
              <a:ext uri="{FF2B5EF4-FFF2-40B4-BE49-F238E27FC236}">
                <a16:creationId xmlns:a16="http://schemas.microsoft.com/office/drawing/2014/main" id="{3B9889A2-3499-4445-88E1-64759BC0140B}"/>
              </a:ext>
            </a:extLst>
          </p:cNvPr>
          <p:cNvSpPr/>
          <p:nvPr/>
        </p:nvSpPr>
        <p:spPr>
          <a:xfrm>
            <a:off x="8685898" y="3275347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73" name="Round Single Corner of Rectangle 72">
            <a:extLst>
              <a:ext uri="{FF2B5EF4-FFF2-40B4-BE49-F238E27FC236}">
                <a16:creationId xmlns:a16="http://schemas.microsoft.com/office/drawing/2014/main" id="{DFA83CDC-0FCD-A444-9D93-ACBD4E2CB0E0}"/>
              </a:ext>
            </a:extLst>
          </p:cNvPr>
          <p:cNvSpPr/>
          <p:nvPr/>
        </p:nvSpPr>
        <p:spPr>
          <a:xfrm>
            <a:off x="8674132" y="2393739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4" name="Round Single Corner of Rectangle 73">
            <a:extLst>
              <a:ext uri="{FF2B5EF4-FFF2-40B4-BE49-F238E27FC236}">
                <a16:creationId xmlns:a16="http://schemas.microsoft.com/office/drawing/2014/main" id="{3E7D3A9A-E5F6-8641-A2AE-AF637FFF6ABA}"/>
              </a:ext>
            </a:extLst>
          </p:cNvPr>
          <p:cNvSpPr/>
          <p:nvPr/>
        </p:nvSpPr>
        <p:spPr>
          <a:xfrm>
            <a:off x="8685897" y="36953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Double Bracket 74">
            <a:extLst>
              <a:ext uri="{FF2B5EF4-FFF2-40B4-BE49-F238E27FC236}">
                <a16:creationId xmlns:a16="http://schemas.microsoft.com/office/drawing/2014/main" id="{0ED7E741-F953-174B-AA21-1448915588C1}"/>
              </a:ext>
            </a:extLst>
          </p:cNvPr>
          <p:cNvSpPr/>
          <p:nvPr/>
        </p:nvSpPr>
        <p:spPr>
          <a:xfrm>
            <a:off x="3808974" y="2318826"/>
            <a:ext cx="737801" cy="1493483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 Single Corner of Rectangle 75">
            <a:extLst>
              <a:ext uri="{FF2B5EF4-FFF2-40B4-BE49-F238E27FC236}">
                <a16:creationId xmlns:a16="http://schemas.microsoft.com/office/drawing/2014/main" id="{4380FDE6-E191-9E41-8A18-01EF71B78553}"/>
              </a:ext>
            </a:extLst>
          </p:cNvPr>
          <p:cNvSpPr/>
          <p:nvPr/>
        </p:nvSpPr>
        <p:spPr>
          <a:xfrm>
            <a:off x="3984595" y="2922250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7" name="Round Single Corner of Rectangle 76">
            <a:extLst>
              <a:ext uri="{FF2B5EF4-FFF2-40B4-BE49-F238E27FC236}">
                <a16:creationId xmlns:a16="http://schemas.microsoft.com/office/drawing/2014/main" id="{33BC3674-41C5-E743-870F-E59A149C0008}"/>
              </a:ext>
            </a:extLst>
          </p:cNvPr>
          <p:cNvSpPr/>
          <p:nvPr/>
        </p:nvSpPr>
        <p:spPr>
          <a:xfrm>
            <a:off x="3992029" y="3342253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8" name="Round Single Corner of Rectangle 77">
            <a:extLst>
              <a:ext uri="{FF2B5EF4-FFF2-40B4-BE49-F238E27FC236}">
                <a16:creationId xmlns:a16="http://schemas.microsoft.com/office/drawing/2014/main" id="{1245F7DE-8DB4-3C41-B06D-B2E65D39CD99}"/>
              </a:ext>
            </a:extLst>
          </p:cNvPr>
          <p:cNvSpPr/>
          <p:nvPr/>
        </p:nvSpPr>
        <p:spPr>
          <a:xfrm>
            <a:off x="3980263" y="2460645"/>
            <a:ext cx="358283" cy="34307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3804712D-594F-4A4B-A5A2-4374D4A3C307}"/>
              </a:ext>
            </a:extLst>
          </p:cNvPr>
          <p:cNvSpPr/>
          <p:nvPr/>
        </p:nvSpPr>
        <p:spPr>
          <a:xfrm flipH="1">
            <a:off x="4712791" y="2830439"/>
            <a:ext cx="1325570" cy="48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FE21D-6F3A-8F4F-9F1E-410AA056018D}"/>
              </a:ext>
            </a:extLst>
          </p:cNvPr>
          <p:cNvSpPr txBox="1"/>
          <p:nvPr/>
        </p:nvSpPr>
        <p:spPr>
          <a:xfrm>
            <a:off x="6137225" y="1787701"/>
            <a:ext cx="247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internal camera matrix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3270EE7-C20E-2E4C-9D8B-D1FE8932CAB8}"/>
              </a:ext>
            </a:extLst>
          </p:cNvPr>
          <p:cNvGrpSpPr/>
          <p:nvPr/>
        </p:nvGrpSpPr>
        <p:grpSpPr>
          <a:xfrm>
            <a:off x="6503931" y="2393739"/>
            <a:ext cx="1731007" cy="1238950"/>
            <a:chOff x="4483903" y="4721230"/>
            <a:chExt cx="1731007" cy="1238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ound Single Corner of Rectangle 81">
                  <a:extLst>
                    <a:ext uri="{FF2B5EF4-FFF2-40B4-BE49-F238E27FC236}">
                      <a16:creationId xmlns:a16="http://schemas.microsoft.com/office/drawing/2014/main" id="{F5579065-5632-AE40-9694-CBE55AFD7303}"/>
                    </a:ext>
                  </a:extLst>
                </p:cNvPr>
                <p:cNvSpPr/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Round Single Corner of Rectangle 81">
                  <a:extLst>
                    <a:ext uri="{FF2B5EF4-FFF2-40B4-BE49-F238E27FC236}">
                      <a16:creationId xmlns:a16="http://schemas.microsoft.com/office/drawing/2014/main" id="{F5579065-5632-AE40-9694-CBE55AFD73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395" y="4735542"/>
                  <a:ext cx="358283" cy="343075"/>
                </a:xfrm>
                <a:prstGeom prst="round1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Round Single Corner of Rectangle 82">
              <a:extLst>
                <a:ext uri="{FF2B5EF4-FFF2-40B4-BE49-F238E27FC236}">
                  <a16:creationId xmlns:a16="http://schemas.microsoft.com/office/drawing/2014/main" id="{BBB78465-0F3A-7942-B66C-A9925BE21DDA}"/>
                </a:ext>
              </a:extLst>
            </p:cNvPr>
            <p:cNvSpPr/>
            <p:nvPr/>
          </p:nvSpPr>
          <p:spPr>
            <a:xfrm>
              <a:off x="4488235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4" name="Round Single Corner of Rectangle 83">
              <a:extLst>
                <a:ext uri="{FF2B5EF4-FFF2-40B4-BE49-F238E27FC236}">
                  <a16:creationId xmlns:a16="http://schemas.microsoft.com/office/drawing/2014/main" id="{4E88064E-E2AB-F148-949F-6A905822EE6A}"/>
                </a:ext>
              </a:extLst>
            </p:cNvPr>
            <p:cNvSpPr/>
            <p:nvPr/>
          </p:nvSpPr>
          <p:spPr>
            <a:xfrm>
              <a:off x="5393467" y="472127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</a:t>
              </a:r>
            </a:p>
          </p:txBody>
        </p:sp>
        <p:sp>
          <p:nvSpPr>
            <p:cNvPr id="85" name="Round Single Corner of Rectangle 84">
              <a:extLst>
                <a:ext uri="{FF2B5EF4-FFF2-40B4-BE49-F238E27FC236}">
                  <a16:creationId xmlns:a16="http://schemas.microsoft.com/office/drawing/2014/main" id="{A0C284E1-96BA-5442-8E43-9626D036A21D}"/>
                </a:ext>
              </a:extLst>
            </p:cNvPr>
            <p:cNvSpPr/>
            <p:nvPr/>
          </p:nvSpPr>
          <p:spPr>
            <a:xfrm>
              <a:off x="5856627" y="4735542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6" name="Round Single Corner of Rectangle 85">
              <a:extLst>
                <a:ext uri="{FF2B5EF4-FFF2-40B4-BE49-F238E27FC236}">
                  <a16:creationId xmlns:a16="http://schemas.microsoft.com/office/drawing/2014/main" id="{07296065-4193-8B4C-ADB7-36236F033DE1}"/>
                </a:ext>
              </a:extLst>
            </p:cNvPr>
            <p:cNvSpPr/>
            <p:nvPr/>
          </p:nvSpPr>
          <p:spPr>
            <a:xfrm>
              <a:off x="539346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87" name="Round Single Corner of Rectangle 86">
              <a:extLst>
                <a:ext uri="{FF2B5EF4-FFF2-40B4-BE49-F238E27FC236}">
                  <a16:creationId xmlns:a16="http://schemas.microsoft.com/office/drawing/2014/main" id="{B330FBC9-0E52-EE4A-BEBE-6D744175083D}"/>
                </a:ext>
              </a:extLst>
            </p:cNvPr>
            <p:cNvSpPr/>
            <p:nvPr/>
          </p:nvSpPr>
          <p:spPr>
            <a:xfrm>
              <a:off x="5856627" y="518283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 Single Corner of Rectangle 87">
              <a:extLst>
                <a:ext uri="{FF2B5EF4-FFF2-40B4-BE49-F238E27FC236}">
                  <a16:creationId xmlns:a16="http://schemas.microsoft.com/office/drawing/2014/main" id="{035D63DB-EA95-3F47-B780-9293DFEDE64C}"/>
                </a:ext>
              </a:extLst>
            </p:cNvPr>
            <p:cNvSpPr/>
            <p:nvPr/>
          </p:nvSpPr>
          <p:spPr>
            <a:xfrm>
              <a:off x="4495669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9" name="Round Single Corner of Rectangle 88">
              <a:extLst>
                <a:ext uri="{FF2B5EF4-FFF2-40B4-BE49-F238E27FC236}">
                  <a16:creationId xmlns:a16="http://schemas.microsoft.com/office/drawing/2014/main" id="{F82F5916-BE7E-D940-8D17-21F80898842C}"/>
                </a:ext>
              </a:extLst>
            </p:cNvPr>
            <p:cNvSpPr/>
            <p:nvPr/>
          </p:nvSpPr>
          <p:spPr>
            <a:xfrm>
              <a:off x="4958829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0" name="Round Single Corner of Rectangle 89">
              <a:extLst>
                <a:ext uri="{FF2B5EF4-FFF2-40B4-BE49-F238E27FC236}">
                  <a16:creationId xmlns:a16="http://schemas.microsoft.com/office/drawing/2014/main" id="{580DFFB0-3F12-F94E-9F08-542CD1EE9661}"/>
                </a:ext>
              </a:extLst>
            </p:cNvPr>
            <p:cNvSpPr/>
            <p:nvPr/>
          </p:nvSpPr>
          <p:spPr>
            <a:xfrm>
              <a:off x="5393467" y="5602838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1" name="Round Single Corner of Rectangle 90">
              <a:extLst>
                <a:ext uri="{FF2B5EF4-FFF2-40B4-BE49-F238E27FC236}">
                  <a16:creationId xmlns:a16="http://schemas.microsoft.com/office/drawing/2014/main" id="{F3803B09-5471-0342-8C8C-E7B1DDE5A7D2}"/>
                </a:ext>
              </a:extLst>
            </p:cNvPr>
            <p:cNvSpPr/>
            <p:nvPr/>
          </p:nvSpPr>
          <p:spPr>
            <a:xfrm>
              <a:off x="5856627" y="5617105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92" name="Round Single Corner of Rectangle 91">
              <a:extLst>
                <a:ext uri="{FF2B5EF4-FFF2-40B4-BE49-F238E27FC236}">
                  <a16:creationId xmlns:a16="http://schemas.microsoft.com/office/drawing/2014/main" id="{19F5EBD2-687B-8443-A5D0-5A5A1E9EF5F5}"/>
                </a:ext>
              </a:extLst>
            </p:cNvPr>
            <p:cNvSpPr/>
            <p:nvPr/>
          </p:nvSpPr>
          <p:spPr>
            <a:xfrm>
              <a:off x="4483903" y="472123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x</a:t>
              </a:r>
              <a:endParaRPr lang="en-US" dirty="0"/>
            </a:p>
          </p:txBody>
        </p:sp>
        <p:sp>
          <p:nvSpPr>
            <p:cNvPr id="93" name="Round Single Corner of Rectangle 92">
              <a:extLst>
                <a:ext uri="{FF2B5EF4-FFF2-40B4-BE49-F238E27FC236}">
                  <a16:creationId xmlns:a16="http://schemas.microsoft.com/office/drawing/2014/main" id="{7EE56B5B-3886-3C4D-99D8-351D38F9EA7B}"/>
                </a:ext>
              </a:extLst>
            </p:cNvPr>
            <p:cNvSpPr/>
            <p:nvPr/>
          </p:nvSpPr>
          <p:spPr>
            <a:xfrm>
              <a:off x="4947063" y="5182790"/>
              <a:ext cx="358283" cy="343075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f</a:t>
              </a:r>
              <a:r>
                <a:rPr lang="en-US" baseline="-25000" dirty="0" err="1"/>
                <a:t>y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229910-8580-934C-A1F9-AFE86FEC8FDA}"/>
              </a:ext>
            </a:extLst>
          </p:cNvPr>
          <p:cNvSpPr txBox="1"/>
          <p:nvPr/>
        </p:nvSpPr>
        <p:spPr>
          <a:xfrm>
            <a:off x="3508578" y="4994482"/>
            <a:ext cx="137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pixel coordinates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5128265-26C6-C640-A0B9-D667713726A5}"/>
              </a:ext>
            </a:extLst>
          </p:cNvPr>
          <p:cNvSpPr txBox="1"/>
          <p:nvPr/>
        </p:nvSpPr>
        <p:spPr>
          <a:xfrm>
            <a:off x="8155259" y="5049498"/>
            <a:ext cx="137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world coordinates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D3C62CD-A784-8845-B0CA-4A754201CE36}"/>
              </a:ext>
            </a:extLst>
          </p:cNvPr>
          <p:cNvSpPr txBox="1"/>
          <p:nvPr/>
        </p:nvSpPr>
        <p:spPr>
          <a:xfrm>
            <a:off x="3248384" y="4503090"/>
            <a:ext cx="189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homogeneous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7537C6-AE65-7941-A4DB-1BD04D1DB39B}"/>
              </a:ext>
            </a:extLst>
          </p:cNvPr>
          <p:cNvSpPr txBox="1"/>
          <p:nvPr/>
        </p:nvSpPr>
        <p:spPr>
          <a:xfrm>
            <a:off x="7905251" y="4467050"/>
            <a:ext cx="189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4D homogeneous</a:t>
            </a:r>
          </a:p>
        </p:txBody>
      </p:sp>
    </p:spTree>
    <p:extLst>
      <p:ext uri="{BB962C8B-B14F-4D97-AF65-F5344CB8AC3E}">
        <p14:creationId xmlns:p14="http://schemas.microsoft.com/office/powerpoint/2010/main" val="205808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What is a vector? e.g. 2D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ABD520-AB17-EF42-87FF-F196EEDB5835}"/>
              </a:ext>
            </a:extLst>
          </p:cNvPr>
          <p:cNvGrpSpPr/>
          <p:nvPr/>
        </p:nvGrpSpPr>
        <p:grpSpPr>
          <a:xfrm>
            <a:off x="3099558" y="2252382"/>
            <a:ext cx="1207988" cy="2259106"/>
            <a:chOff x="4894737" y="1640541"/>
            <a:chExt cx="1207988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35119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35119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E1E5F8-EF81-C64E-A503-A82BEC973BE5}"/>
              </a:ext>
            </a:extLst>
          </p:cNvPr>
          <p:cNvCxnSpPr/>
          <p:nvPr/>
        </p:nvCxnSpPr>
        <p:spPr>
          <a:xfrm flipV="1">
            <a:off x="6347012" y="1902758"/>
            <a:ext cx="0" cy="3234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3971D0-B599-F141-B932-976E89A18093}"/>
              </a:ext>
            </a:extLst>
          </p:cNvPr>
          <p:cNvCxnSpPr>
            <a:cxnSpLocks/>
          </p:cNvCxnSpPr>
          <p:nvPr/>
        </p:nvCxnSpPr>
        <p:spPr>
          <a:xfrm flipV="1">
            <a:off x="6190129" y="5013512"/>
            <a:ext cx="371363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030A862-88A8-664B-B961-56F00C8CAE55}"/>
              </a:ext>
            </a:extLst>
          </p:cNvPr>
          <p:cNvSpPr/>
          <p:nvPr/>
        </p:nvSpPr>
        <p:spPr>
          <a:xfrm>
            <a:off x="7698441" y="2232212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0DEB3F-948D-D142-AE1B-FA2FC1450A16}"/>
              </a:ext>
            </a:extLst>
          </p:cNvPr>
          <p:cNvCxnSpPr>
            <a:cxnSpLocks/>
            <a:endCxn id="29" idx="3"/>
          </p:cNvCxnSpPr>
          <p:nvPr/>
        </p:nvCxnSpPr>
        <p:spPr>
          <a:xfrm flipV="1">
            <a:off x="6347012" y="2295340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1ADC3E-6D8F-1948-AD1E-4E912A985811}"/>
              </a:ext>
            </a:extLst>
          </p:cNvPr>
          <p:cNvCxnSpPr>
            <a:cxnSpLocks/>
          </p:cNvCxnSpPr>
          <p:nvPr/>
        </p:nvCxnSpPr>
        <p:spPr>
          <a:xfrm flipV="1">
            <a:off x="7635688" y="1685751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C62140-6A65-F84A-A164-96EF0B393D30}"/>
              </a:ext>
            </a:extLst>
          </p:cNvPr>
          <p:cNvCxnSpPr>
            <a:cxnSpLocks/>
          </p:cNvCxnSpPr>
          <p:nvPr/>
        </p:nvCxnSpPr>
        <p:spPr>
          <a:xfrm flipV="1">
            <a:off x="7057159" y="2418604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8B0946-D6B1-9E46-8B90-7FD3EB252B59}"/>
              </a:ext>
            </a:extLst>
          </p:cNvPr>
          <p:cNvCxnSpPr>
            <a:cxnSpLocks/>
          </p:cNvCxnSpPr>
          <p:nvPr/>
        </p:nvCxnSpPr>
        <p:spPr>
          <a:xfrm flipV="1">
            <a:off x="7893325" y="2531037"/>
            <a:ext cx="1363245" cy="2718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3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only allows little light through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BAE7F02-C827-D640-AC8C-B40879042718}"/>
              </a:ext>
            </a:extLst>
          </p:cNvPr>
          <p:cNvSpPr/>
          <p:nvPr/>
        </p:nvSpPr>
        <p:spPr>
          <a:xfrm>
            <a:off x="6506230" y="3275654"/>
            <a:ext cx="166298" cy="1533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faint image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447123-5321-1945-B015-A75923758191}"/>
              </a:ext>
            </a:extLst>
          </p:cNvPr>
          <p:cNvSpPr/>
          <p:nvPr/>
        </p:nvSpPr>
        <p:spPr>
          <a:xfrm>
            <a:off x="6729281" y="1946362"/>
            <a:ext cx="721112" cy="706114"/>
          </a:xfrm>
          <a:prstGeom prst="ellipse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hole: many superposed images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BAE7F02-C827-D640-AC8C-B40879042718}"/>
              </a:ext>
            </a:extLst>
          </p:cNvPr>
          <p:cNvSpPr/>
          <p:nvPr/>
        </p:nvSpPr>
        <p:spPr>
          <a:xfrm>
            <a:off x="6302173" y="3087491"/>
            <a:ext cx="574412" cy="5296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8F0F2A6-DB6F-DC46-BF96-C456AFC6D1F6}"/>
              </a:ext>
            </a:extLst>
          </p:cNvPr>
          <p:cNvSpPr/>
          <p:nvPr/>
        </p:nvSpPr>
        <p:spPr>
          <a:xfrm>
            <a:off x="6541871" y="18437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CB2D04-CD3F-ED48-B1C6-BA592024AD7E}"/>
              </a:ext>
            </a:extLst>
          </p:cNvPr>
          <p:cNvSpPr/>
          <p:nvPr/>
        </p:nvSpPr>
        <p:spPr>
          <a:xfrm>
            <a:off x="6729281" y="2152147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452004-755B-6F47-9FDF-30C19276C517}"/>
              </a:ext>
            </a:extLst>
          </p:cNvPr>
          <p:cNvSpPr/>
          <p:nvPr/>
        </p:nvSpPr>
        <p:spPr>
          <a:xfrm>
            <a:off x="6963206" y="1937861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F86963-3D7E-3C46-818B-0F80E6705FC3}"/>
              </a:ext>
            </a:extLst>
          </p:cNvPr>
          <p:cNvSpPr/>
          <p:nvPr/>
        </p:nvSpPr>
        <p:spPr>
          <a:xfrm>
            <a:off x="6762912" y="17421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62458C-C60D-8D44-A8B9-DF112E71AF2E}"/>
              </a:ext>
            </a:extLst>
          </p:cNvPr>
          <p:cNvSpPr/>
          <p:nvPr/>
        </p:nvSpPr>
        <p:spPr>
          <a:xfrm>
            <a:off x="6576602" y="2051124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88CAA3-74BD-C54C-BBD4-B786F375BF2F}"/>
              </a:ext>
            </a:extLst>
          </p:cNvPr>
          <p:cNvSpPr/>
          <p:nvPr/>
        </p:nvSpPr>
        <p:spPr>
          <a:xfrm>
            <a:off x="6821607" y="2095199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blurry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C1E3ED-3925-EF4D-8001-E90A9391322B}"/>
              </a:ext>
            </a:extLst>
          </p:cNvPr>
          <p:cNvSpPr txBox="1"/>
          <p:nvPr/>
        </p:nvSpPr>
        <p:spPr>
          <a:xfrm>
            <a:off x="8156598" y="1825581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more light!</a:t>
            </a:r>
          </a:p>
        </p:txBody>
      </p:sp>
    </p:spTree>
    <p:extLst>
      <p:ext uri="{BB962C8B-B14F-4D97-AF65-F5344CB8AC3E}">
        <p14:creationId xmlns:p14="http://schemas.microsoft.com/office/powerpoint/2010/main" val="40371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improve light and avoid blur?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BAE7F02-C827-D640-AC8C-B40879042718}"/>
              </a:ext>
            </a:extLst>
          </p:cNvPr>
          <p:cNvSpPr/>
          <p:nvPr/>
        </p:nvSpPr>
        <p:spPr>
          <a:xfrm>
            <a:off x="6302173" y="3087491"/>
            <a:ext cx="574412" cy="5296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8F0F2A6-DB6F-DC46-BF96-C456AFC6D1F6}"/>
              </a:ext>
            </a:extLst>
          </p:cNvPr>
          <p:cNvSpPr/>
          <p:nvPr/>
        </p:nvSpPr>
        <p:spPr>
          <a:xfrm>
            <a:off x="6541871" y="18437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CB2D04-CD3F-ED48-B1C6-BA592024AD7E}"/>
              </a:ext>
            </a:extLst>
          </p:cNvPr>
          <p:cNvSpPr/>
          <p:nvPr/>
        </p:nvSpPr>
        <p:spPr>
          <a:xfrm>
            <a:off x="6729281" y="2152147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452004-755B-6F47-9FDF-30C19276C517}"/>
              </a:ext>
            </a:extLst>
          </p:cNvPr>
          <p:cNvSpPr/>
          <p:nvPr/>
        </p:nvSpPr>
        <p:spPr>
          <a:xfrm>
            <a:off x="6963206" y="1937861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F86963-3D7E-3C46-818B-0F80E6705FC3}"/>
              </a:ext>
            </a:extLst>
          </p:cNvPr>
          <p:cNvSpPr/>
          <p:nvPr/>
        </p:nvSpPr>
        <p:spPr>
          <a:xfrm>
            <a:off x="6762912" y="17421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62458C-C60D-8D44-A8B9-DF112E71AF2E}"/>
              </a:ext>
            </a:extLst>
          </p:cNvPr>
          <p:cNvSpPr/>
          <p:nvPr/>
        </p:nvSpPr>
        <p:spPr>
          <a:xfrm>
            <a:off x="6576602" y="2051124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88CAA3-74BD-C54C-BBD4-B786F375BF2F}"/>
              </a:ext>
            </a:extLst>
          </p:cNvPr>
          <p:cNvSpPr/>
          <p:nvPr/>
        </p:nvSpPr>
        <p:spPr>
          <a:xfrm>
            <a:off x="6821607" y="2095199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blurry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C1E3ED-3925-EF4D-8001-E90A9391322B}"/>
              </a:ext>
            </a:extLst>
          </p:cNvPr>
          <p:cNvSpPr txBox="1"/>
          <p:nvPr/>
        </p:nvSpPr>
        <p:spPr>
          <a:xfrm>
            <a:off x="8156598" y="1825581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more light!</a:t>
            </a:r>
          </a:p>
        </p:txBody>
      </p:sp>
    </p:spTree>
    <p:extLst>
      <p:ext uri="{BB962C8B-B14F-4D97-AF65-F5344CB8AC3E}">
        <p14:creationId xmlns:p14="http://schemas.microsoft.com/office/powerpoint/2010/main" val="3266389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improves light efficiency, but 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901" y="3617163"/>
            <a:ext cx="2060544" cy="21224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sharp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C1E3ED-3925-EF4D-8001-E90A9391322B}"/>
              </a:ext>
            </a:extLst>
          </p:cNvPr>
          <p:cNvSpPr txBox="1"/>
          <p:nvPr/>
        </p:nvSpPr>
        <p:spPr>
          <a:xfrm>
            <a:off x="8156598" y="182558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64789-6092-B648-B1B3-35021E2147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</a:blip>
          <a:stretch>
            <a:fillRect/>
          </a:stretch>
        </p:blipFill>
        <p:spPr>
          <a:xfrm rot="16832078">
            <a:off x="6193942" y="2994559"/>
            <a:ext cx="723779" cy="7399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AE898D-165F-5449-A49F-858B892AD4DF}"/>
              </a:ext>
            </a:extLst>
          </p:cNvPr>
          <p:cNvSpPr txBox="1"/>
          <p:nvPr/>
        </p:nvSpPr>
        <p:spPr>
          <a:xfrm>
            <a:off x="5724637" y="31377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F35C30-533B-1849-A2C1-3259DA9E3D3E}"/>
              </a:ext>
            </a:extLst>
          </p:cNvPr>
          <p:cNvSpPr/>
          <p:nvPr/>
        </p:nvSpPr>
        <p:spPr>
          <a:xfrm>
            <a:off x="6729281" y="1946362"/>
            <a:ext cx="721112" cy="706114"/>
          </a:xfrm>
          <a:prstGeom prst="ellipse">
            <a:avLst/>
          </a:prstGeom>
          <a:solidFill>
            <a:srgbClr val="00B0F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2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D0A4-5197-F14F-8EAD-5EA0ABF8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only focusses part of the world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ADDF72-69DE-6943-A72A-A8CC5510C49C}"/>
              </a:ext>
            </a:extLst>
          </p:cNvPr>
          <p:cNvCxnSpPr>
            <a:cxnSpLocks/>
          </p:cNvCxnSpPr>
          <p:nvPr/>
        </p:nvCxnSpPr>
        <p:spPr>
          <a:xfrm flipV="1">
            <a:off x="4432697" y="1629456"/>
            <a:ext cx="3577168" cy="4295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0B6E85-6665-BA4B-9A3D-BBE3C1863311}"/>
              </a:ext>
            </a:extLst>
          </p:cNvPr>
          <p:cNvCxnSpPr>
            <a:cxnSpLocks/>
          </p:cNvCxnSpPr>
          <p:nvPr/>
        </p:nvCxnSpPr>
        <p:spPr>
          <a:xfrm flipH="1" flipV="1">
            <a:off x="6195580" y="1629454"/>
            <a:ext cx="1067403" cy="4549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47D5C-DC0E-2A45-B5F0-69DFE51961A8}"/>
              </a:ext>
            </a:extLst>
          </p:cNvPr>
          <p:cNvCxnSpPr>
            <a:cxnSpLocks/>
          </p:cNvCxnSpPr>
          <p:nvPr/>
        </p:nvCxnSpPr>
        <p:spPr>
          <a:xfrm flipV="1">
            <a:off x="4120640" y="2945040"/>
            <a:ext cx="3889225" cy="1151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A443EB-609D-CA4B-82D4-D6AE3310F454}"/>
              </a:ext>
            </a:extLst>
          </p:cNvPr>
          <p:cNvCxnSpPr>
            <a:cxnSpLocks/>
          </p:cNvCxnSpPr>
          <p:nvPr/>
        </p:nvCxnSpPr>
        <p:spPr>
          <a:xfrm>
            <a:off x="6195578" y="2945039"/>
            <a:ext cx="1647977" cy="1717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E4C180D-3D58-6F4D-9537-EC0F6F9A5FC9}"/>
              </a:ext>
            </a:extLst>
          </p:cNvPr>
          <p:cNvSpPr/>
          <p:nvPr/>
        </p:nvSpPr>
        <p:spPr>
          <a:xfrm>
            <a:off x="6195578" y="1629454"/>
            <a:ext cx="1814287" cy="1315585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CB3E6-EE54-BA41-939C-CFFE7DA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894" y="4403791"/>
            <a:ext cx="2060544" cy="21224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72C975-C039-6E4A-9410-A402FBA2D378}"/>
              </a:ext>
            </a:extLst>
          </p:cNvPr>
          <p:cNvSpPr txBox="1"/>
          <p:nvPr/>
        </p:nvSpPr>
        <p:spPr>
          <a:xfrm>
            <a:off x="5289040" y="19083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blurry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64789-6092-B648-B1B3-35021E2147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</a:blip>
          <a:stretch>
            <a:fillRect/>
          </a:stretch>
        </p:blipFill>
        <p:spPr>
          <a:xfrm rot="16832078">
            <a:off x="6193942" y="2994559"/>
            <a:ext cx="723779" cy="7399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AE898D-165F-5449-A49F-858B892AD4DF}"/>
              </a:ext>
            </a:extLst>
          </p:cNvPr>
          <p:cNvSpPr txBox="1"/>
          <p:nvPr/>
        </p:nvSpPr>
        <p:spPr>
          <a:xfrm>
            <a:off x="5724637" y="31377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F35C30-533B-1849-A2C1-3259DA9E3D3E}"/>
              </a:ext>
            </a:extLst>
          </p:cNvPr>
          <p:cNvSpPr/>
          <p:nvPr/>
        </p:nvSpPr>
        <p:spPr>
          <a:xfrm>
            <a:off x="6729281" y="1946362"/>
            <a:ext cx="721112" cy="706114"/>
          </a:xfrm>
          <a:prstGeom prst="ellipse">
            <a:avLst/>
          </a:prstGeom>
          <a:solidFill>
            <a:srgbClr val="00B0F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784008-0826-6342-825D-2937E995C895}"/>
              </a:ext>
            </a:extLst>
          </p:cNvPr>
          <p:cNvSpPr/>
          <p:nvPr/>
        </p:nvSpPr>
        <p:spPr>
          <a:xfrm>
            <a:off x="6541871" y="18437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6C85A6-3427-5A4A-B4C4-BC387AAB1294}"/>
              </a:ext>
            </a:extLst>
          </p:cNvPr>
          <p:cNvSpPr/>
          <p:nvPr/>
        </p:nvSpPr>
        <p:spPr>
          <a:xfrm>
            <a:off x="6729281" y="2152147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6F354F6-65DA-B746-8926-6A2E22BEDF1B}"/>
              </a:ext>
            </a:extLst>
          </p:cNvPr>
          <p:cNvSpPr/>
          <p:nvPr/>
        </p:nvSpPr>
        <p:spPr>
          <a:xfrm>
            <a:off x="6963206" y="1937861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4073E7-8B38-1E4E-9382-E88265AC2647}"/>
              </a:ext>
            </a:extLst>
          </p:cNvPr>
          <p:cNvSpPr/>
          <p:nvPr/>
        </p:nvSpPr>
        <p:spPr>
          <a:xfrm>
            <a:off x="6762912" y="1742142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4FACDE-3B16-4C40-8EFB-2E3125289EEB}"/>
              </a:ext>
            </a:extLst>
          </p:cNvPr>
          <p:cNvSpPr/>
          <p:nvPr/>
        </p:nvSpPr>
        <p:spPr>
          <a:xfrm>
            <a:off x="6576602" y="2051124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BB4F42-C17F-FC42-A620-91E4DC2F05A3}"/>
              </a:ext>
            </a:extLst>
          </p:cNvPr>
          <p:cNvSpPr/>
          <p:nvPr/>
        </p:nvSpPr>
        <p:spPr>
          <a:xfrm>
            <a:off x="6821607" y="2095199"/>
            <a:ext cx="721112" cy="706114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67EC8D-57C0-7245-914A-4513FF67C4A5}"/>
              </a:ext>
            </a:extLst>
          </p:cNvPr>
          <p:cNvCxnSpPr>
            <a:cxnSpLocks/>
          </p:cNvCxnSpPr>
          <p:nvPr/>
        </p:nvCxnSpPr>
        <p:spPr>
          <a:xfrm flipH="1">
            <a:off x="6690493" y="4431228"/>
            <a:ext cx="430571" cy="1035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1A7AE43-9232-A14A-8FE6-E9FDE126D352}"/>
              </a:ext>
            </a:extLst>
          </p:cNvPr>
          <p:cNvSpPr txBox="1"/>
          <p:nvPr/>
        </p:nvSpPr>
        <p:spPr>
          <a:xfrm>
            <a:off x="7102721" y="4794121"/>
            <a:ext cx="450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depth of field</a:t>
            </a:r>
          </a:p>
          <a:p>
            <a:r>
              <a:rPr lang="en-US" dirty="0"/>
              <a:t>range of depths for which image is sharp</a:t>
            </a:r>
          </a:p>
        </p:txBody>
      </p:sp>
    </p:spTree>
    <p:extLst>
      <p:ext uri="{BB962C8B-B14F-4D97-AF65-F5344CB8AC3E}">
        <p14:creationId xmlns:p14="http://schemas.microsoft.com/office/powerpoint/2010/main" val="29955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C59C9-B13A-4041-AA55-437F1619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Finite-sized pinhole = aperture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1956E-06A3-EF41-9146-E1436A4E9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9" r="32292"/>
          <a:stretch/>
        </p:blipFill>
        <p:spPr>
          <a:xfrm>
            <a:off x="1032520" y="1581912"/>
            <a:ext cx="4591812" cy="4140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76162BC-7899-1F4B-855A-7DB84FD37719}"/>
              </a:ext>
            </a:extLst>
          </p:cNvPr>
          <p:cNvCxnSpPr>
            <a:cxnSpLocks/>
          </p:cNvCxnSpPr>
          <p:nvPr/>
        </p:nvCxnSpPr>
        <p:spPr>
          <a:xfrm>
            <a:off x="4166749" y="2139696"/>
            <a:ext cx="1" cy="6386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AFD77C-A68A-5146-81DE-A5F32432D700}"/>
              </a:ext>
            </a:extLst>
          </p:cNvPr>
          <p:cNvSpPr txBox="1"/>
          <p:nvPr/>
        </p:nvSpPr>
        <p:spPr>
          <a:xfrm>
            <a:off x="2884932" y="2274361"/>
            <a:ext cx="137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diameter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D0ADC6-4FBC-CF48-932A-31F50475F071}"/>
                  </a:ext>
                </a:extLst>
              </p:cNvPr>
              <p:cNvSpPr txBox="1"/>
              <p:nvPr/>
            </p:nvSpPr>
            <p:spPr>
              <a:xfrm>
                <a:off x="9701145" y="2047546"/>
                <a:ext cx="226344" cy="524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D0ADC6-4FBC-CF48-932A-31F50475F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145" y="2047546"/>
                <a:ext cx="226344" cy="524759"/>
              </a:xfrm>
              <a:prstGeom prst="rect">
                <a:avLst/>
              </a:prstGeom>
              <a:blipFill>
                <a:blip r:embed="rId3"/>
                <a:stretch>
                  <a:fillRect l="-26316" t="-4651" r="-2105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D00AC33-A37F-4A45-8D03-7C0F0BC74C01}"/>
              </a:ext>
            </a:extLst>
          </p:cNvPr>
          <p:cNvSpPr txBox="1"/>
          <p:nvPr/>
        </p:nvSpPr>
        <p:spPr>
          <a:xfrm>
            <a:off x="6113516" y="2125260"/>
            <a:ext cx="381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 specification is a fraction: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440F5-9DBF-F24B-BE97-233EE9D61CFC}"/>
              </a:ext>
            </a:extLst>
          </p:cNvPr>
          <p:cNvSpPr txBox="1"/>
          <p:nvPr/>
        </p:nvSpPr>
        <p:spPr>
          <a:xfrm>
            <a:off x="2994659" y="3151476"/>
            <a:ext cx="163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fraction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7E98E-327D-B04E-BBB5-45F44BCBC655}"/>
              </a:ext>
            </a:extLst>
          </p:cNvPr>
          <p:cNvSpPr txBox="1"/>
          <p:nvPr/>
        </p:nvSpPr>
        <p:spPr>
          <a:xfrm>
            <a:off x="3092195" y="5235447"/>
            <a:ext cx="163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fraction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621FB7-7363-6848-8736-2C347B745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50" t="42654" r="21100" b="23125"/>
          <a:stretch/>
        </p:blipFill>
        <p:spPr>
          <a:xfrm>
            <a:off x="5742431" y="3308096"/>
            <a:ext cx="5788583" cy="241401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01D0205-988C-F44F-84DF-27E9DAF8AECD}"/>
              </a:ext>
            </a:extLst>
          </p:cNvPr>
          <p:cNvSpPr/>
          <p:nvPr/>
        </p:nvSpPr>
        <p:spPr>
          <a:xfrm>
            <a:off x="8988552" y="3308096"/>
            <a:ext cx="1225296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E15F6-126D-2F42-B8F1-ACE26D4C5BAB}"/>
              </a:ext>
            </a:extLst>
          </p:cNvPr>
          <p:cNvSpPr txBox="1"/>
          <p:nvPr/>
        </p:nvSpPr>
        <p:spPr>
          <a:xfrm>
            <a:off x="7586471" y="2864623"/>
            <a:ext cx="356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called f-number of a lens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EEC55-FFBE-6C43-9AB8-779CE171CFA0}"/>
              </a:ext>
            </a:extLst>
          </p:cNvPr>
          <p:cNvSpPr/>
          <p:nvPr/>
        </p:nvSpPr>
        <p:spPr>
          <a:xfrm>
            <a:off x="2475452" y="5715678"/>
            <a:ext cx="32079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hlinkClick r:id="rId5"/>
              </a:rPr>
              <a:t>https://www.dpreview.com/forums/post/59717839</a:t>
            </a:r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CCE97-5F8F-F84C-8FEB-CA022420A8AF}"/>
              </a:ext>
            </a:extLst>
          </p:cNvPr>
          <p:cNvSpPr/>
          <p:nvPr/>
        </p:nvSpPr>
        <p:spPr>
          <a:xfrm>
            <a:off x="10349280" y="5715678"/>
            <a:ext cx="11817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amazon purchase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48751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2FE1-8B10-8044-91CD-A5452328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 depends on aperture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73942-BDBA-8149-8F84-762FACA0A581}"/>
              </a:ext>
            </a:extLst>
          </p:cNvPr>
          <p:cNvSpPr txBox="1"/>
          <p:nvPr/>
        </p:nvSpPr>
        <p:spPr>
          <a:xfrm>
            <a:off x="1741747" y="1581179"/>
            <a:ext cx="223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 allows fast shutter speed – good for dark scenes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04384-3DBE-0C47-BDD2-4FA89C0D5D40}"/>
              </a:ext>
            </a:extLst>
          </p:cNvPr>
          <p:cNvSpPr txBox="1"/>
          <p:nvPr/>
        </p:nvSpPr>
        <p:spPr>
          <a:xfrm>
            <a:off x="8804771" y="1562647"/>
            <a:ext cx="223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light but large depth of field –</a:t>
            </a:r>
          </a:p>
          <a:p>
            <a:r>
              <a:rPr lang="en-US" dirty="0"/>
              <a:t>good for landscape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6C654-9A87-A646-BFAF-70F33612A1CB}"/>
              </a:ext>
            </a:extLst>
          </p:cNvPr>
          <p:cNvSpPr txBox="1"/>
          <p:nvPr/>
        </p:nvSpPr>
        <p:spPr>
          <a:xfrm>
            <a:off x="2142213" y="5304197"/>
            <a:ext cx="114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'fast lens’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DB03C-FEC3-B24E-AB5A-87365853E0C4}"/>
              </a:ext>
            </a:extLst>
          </p:cNvPr>
          <p:cNvSpPr txBox="1"/>
          <p:nvPr/>
        </p:nvSpPr>
        <p:spPr>
          <a:xfrm>
            <a:off x="9077401" y="5208734"/>
            <a:ext cx="145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‘slow lens’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B8A1CB-97F2-6041-B293-AEE0B61C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756" y="2581440"/>
            <a:ext cx="8232189" cy="26272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CEC288-AD1A-C344-9EA0-DAC553E3669E}"/>
              </a:ext>
            </a:extLst>
          </p:cNvPr>
          <p:cNvSpPr/>
          <p:nvPr/>
        </p:nvSpPr>
        <p:spPr>
          <a:xfrm>
            <a:off x="4946447" y="582495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>
                <a:hlinkClick r:id="rId3"/>
              </a:rPr>
              <a:t>https://www.zippi.co.uk/thestudio/landscape-photography/aperture-diagram-indiahikes/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51880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47D1-4169-1441-A32B-FB1F816A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formula, independent of aperture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FE744A-609B-7D41-9011-5CDD7CB9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0" r="8400"/>
          <a:stretch/>
        </p:blipFill>
        <p:spPr>
          <a:xfrm>
            <a:off x="1839548" y="1509441"/>
            <a:ext cx="8724900" cy="26200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8A30A2-C510-004C-A047-FF6A61BDBC63}"/>
              </a:ext>
            </a:extLst>
          </p:cNvPr>
          <p:cNvSpPr/>
          <p:nvPr/>
        </p:nvSpPr>
        <p:spPr>
          <a:xfrm>
            <a:off x="6868283" y="3852514"/>
            <a:ext cx="3782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3"/>
              </a:rPr>
              <a:t>https://byjus.com/physics/derivation-of-lens-formula/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52C987-5951-F641-A1DE-B08CF9B39EA1}"/>
                  </a:ext>
                </a:extLst>
              </p:cNvPr>
              <p:cNvSpPr txBox="1"/>
              <p:nvPr/>
            </p:nvSpPr>
            <p:spPr>
              <a:xfrm>
                <a:off x="5315697" y="4463573"/>
                <a:ext cx="1772601" cy="884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52C987-5951-F641-A1DE-B08CF9B39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697" y="4463573"/>
                <a:ext cx="1772601" cy="884986"/>
              </a:xfrm>
              <a:prstGeom prst="rect">
                <a:avLst/>
              </a:prstGeom>
              <a:blipFill>
                <a:blip r:embed="rId4"/>
                <a:stretch>
                  <a:fillRect l="-6429" r="-3571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38738C-107C-4441-8EBB-68D70A9E3267}"/>
              </a:ext>
            </a:extLst>
          </p:cNvPr>
          <p:cNvCxnSpPr/>
          <p:nvPr/>
        </p:nvCxnSpPr>
        <p:spPr>
          <a:xfrm>
            <a:off x="9448802" y="797655"/>
            <a:ext cx="0" cy="4502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BDBD5F5-A6CD-6C4C-88C5-421F7BA57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606" y="4667637"/>
            <a:ext cx="1556392" cy="136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AFF3-CCC6-1640-88FB-8DC57A44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Zooming-- changing  </a:t>
            </a:r>
            <a:r>
              <a:rPr lang="en-US" i="1" dirty="0"/>
              <a:t>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F59FF-FED0-E24C-A14E-7645D63B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1460500"/>
            <a:ext cx="3924300" cy="393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8A129D-E859-7A44-BC5A-B41C4A45791B}"/>
              </a:ext>
            </a:extLst>
          </p:cNvPr>
          <p:cNvSpPr/>
          <p:nvPr/>
        </p:nvSpPr>
        <p:spPr>
          <a:xfrm>
            <a:off x="4133850" y="539750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>
                <a:hlinkClick r:id="rId3"/>
              </a:rPr>
              <a:t>https://global.canon/en/technology/s_labo/light/003/02.html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F9F-E948-314A-AAC5-25225DE89F26}"/>
                  </a:ext>
                </a:extLst>
              </p:cNvPr>
              <p:cNvSpPr txBox="1"/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10F9F-E948-314A-AAC5-25225DE89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blipFill>
                <a:blip r:embed="rId4"/>
                <a:stretch>
                  <a:fillRect l="-8271" t="-1389" r="-6767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C786BB6-489E-0043-BF6E-FE1613526F08}"/>
              </a:ext>
            </a:extLst>
          </p:cNvPr>
          <p:cNvSpPr txBox="1"/>
          <p:nvPr/>
        </p:nvSpPr>
        <p:spPr>
          <a:xfrm>
            <a:off x="9381893" y="2495784"/>
            <a:ext cx="977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 focal length</a:t>
            </a:r>
          </a:p>
        </p:txBody>
      </p:sp>
    </p:spTree>
    <p:extLst>
      <p:ext uri="{BB962C8B-B14F-4D97-AF65-F5344CB8AC3E}">
        <p14:creationId xmlns:p14="http://schemas.microsoft.com/office/powerpoint/2010/main" val="378780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3BC6-9859-5E4E-9FB9-5F9350B6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Same lens (fixed </a:t>
            </a:r>
            <a:r>
              <a:rPr lang="en-US" i="1" dirty="0"/>
              <a:t>f)</a:t>
            </a:r>
            <a:r>
              <a:rPr lang="en-US" dirty="0"/>
              <a:t>, increase </a:t>
            </a:r>
            <a:r>
              <a:rPr lang="en-US" i="1" dirty="0"/>
              <a:t>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EE111-A4BD-5A40-B0E1-0DEA29B4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03" y="1260590"/>
            <a:ext cx="5742680" cy="4626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BD009-B759-3A4B-9B59-8E821A39B34D}"/>
              </a:ext>
            </a:extLst>
          </p:cNvPr>
          <p:cNvSpPr txBox="1"/>
          <p:nvPr/>
        </p:nvSpPr>
        <p:spPr>
          <a:xfrm>
            <a:off x="9348440" y="482104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image!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B8EBD-002E-F346-A3AD-806D4CDC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551" y="1318632"/>
            <a:ext cx="3274123" cy="1543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D9B6D-D428-3B4D-B3A2-799A8B9B9C25}"/>
              </a:ext>
            </a:extLst>
          </p:cNvPr>
          <p:cNvSpPr txBox="1"/>
          <p:nvPr/>
        </p:nvSpPr>
        <p:spPr>
          <a:xfrm>
            <a:off x="635407" y="2802673"/>
            <a:ext cx="191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extension tube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FBCB81-A3B7-4F43-B337-AC9C92AAE41C}"/>
              </a:ext>
            </a:extLst>
          </p:cNvPr>
          <p:cNvSpPr/>
          <p:nvPr/>
        </p:nvSpPr>
        <p:spPr>
          <a:xfrm>
            <a:off x="3550003" y="588754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hlinkClick r:id="rId4"/>
              </a:rPr>
              <a:t>https://expertphotography.com/difference-between-macro-micro-and-close-up-photography/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1CCD09-0371-014E-878D-B764895CA2B9}"/>
                  </a:ext>
                </a:extLst>
              </p:cNvPr>
              <p:cNvSpPr txBox="1"/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1CCD09-0371-014E-878D-B764895C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049" y="1460499"/>
                <a:ext cx="1677508" cy="903559"/>
              </a:xfrm>
              <a:prstGeom prst="rect">
                <a:avLst/>
              </a:prstGeom>
              <a:blipFill>
                <a:blip r:embed="rId5"/>
                <a:stretch>
                  <a:fillRect l="-8271" t="-1389" r="-6767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47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matrix? e.g. 2x2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4888012" y="1640541"/>
            <a:ext cx="2545981" cy="2259106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1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287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9ADF-15A7-4041-A441-D3E72BB3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Also achieved by swapping subject and sensor!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20186-46E7-C749-96AF-1AD1D63C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04" y="1095958"/>
            <a:ext cx="5464247" cy="5455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5F7D8-2DBE-7A4C-ABD0-C1BA173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22" y="1095958"/>
            <a:ext cx="3044087" cy="192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33281-1A3B-9447-B8CF-6EA3FB6FD329}"/>
              </a:ext>
            </a:extLst>
          </p:cNvPr>
          <p:cNvSpPr txBox="1"/>
          <p:nvPr/>
        </p:nvSpPr>
        <p:spPr>
          <a:xfrm>
            <a:off x="416312" y="3059668"/>
            <a:ext cx="298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reverse ring extension tube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754DB-5C32-D24C-96D9-062026F5F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48" y="3665189"/>
            <a:ext cx="3810000" cy="255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B31BA0-C5A8-6645-BB54-7B6C042C76AC}"/>
              </a:ext>
            </a:extLst>
          </p:cNvPr>
          <p:cNvSpPr/>
          <p:nvPr/>
        </p:nvSpPr>
        <p:spPr>
          <a:xfrm>
            <a:off x="4279046" y="650061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50" dirty="0">
                <a:hlinkClick r:id="rId5"/>
              </a:rPr>
              <a:t>https://121clicks.com/tutorials/use-reverse-ring-extension-tube-macro-photography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B49978-1940-4D4F-A877-3F0D5728874F}"/>
                  </a:ext>
                </a:extLst>
              </p:cNvPr>
              <p:cNvSpPr txBox="1"/>
              <p:nvPr/>
            </p:nvSpPr>
            <p:spPr>
              <a:xfrm>
                <a:off x="9820503" y="1460499"/>
                <a:ext cx="1677508" cy="9035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B49978-1940-4D4F-A877-3F0D57288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503" y="1460499"/>
                <a:ext cx="1677508" cy="903559"/>
              </a:xfrm>
              <a:prstGeom prst="rect">
                <a:avLst/>
              </a:prstGeom>
              <a:blipFill>
                <a:blip r:embed="rId6"/>
                <a:stretch>
                  <a:fillRect l="-9023" t="-1389" r="-6015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497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5962-AD12-4143-A7A7-355F219C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photography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26039E-DF2A-5342-BCE5-986344E26D9B}"/>
              </a:ext>
            </a:extLst>
          </p:cNvPr>
          <p:cNvCxnSpPr>
            <a:cxnSpLocks/>
          </p:cNvCxnSpPr>
          <p:nvPr/>
        </p:nvCxnSpPr>
        <p:spPr>
          <a:xfrm flipH="1">
            <a:off x="2850217" y="3696147"/>
            <a:ext cx="58411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n 6">
            <a:extLst>
              <a:ext uri="{FF2B5EF4-FFF2-40B4-BE49-F238E27FC236}">
                <a16:creationId xmlns:a16="http://schemas.microsoft.com/office/drawing/2014/main" id="{120D45E6-3357-A342-8734-DF4F04D95EDE}"/>
              </a:ext>
            </a:extLst>
          </p:cNvPr>
          <p:cNvSpPr/>
          <p:nvPr/>
        </p:nvSpPr>
        <p:spPr>
          <a:xfrm rot="16200000">
            <a:off x="5293113" y="2993619"/>
            <a:ext cx="765717" cy="140505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CF0D8D-8E5B-F14E-9756-A58AD01990A3}"/>
              </a:ext>
            </a:extLst>
          </p:cNvPr>
          <p:cNvSpPr/>
          <p:nvPr/>
        </p:nvSpPr>
        <p:spPr>
          <a:xfrm>
            <a:off x="8271316" y="2566306"/>
            <a:ext cx="45719" cy="2125866"/>
          </a:xfrm>
          <a:prstGeom prst="parallelogram">
            <a:avLst>
              <a:gd name="adj" fmla="val 0"/>
            </a:avLst>
          </a:prstGeom>
          <a:solidFill>
            <a:schemeClr val="accent1">
              <a:alpha val="5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C6F88-ABC6-0749-B3E7-E876244F7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4" t="11815" r="19329" b="18508"/>
          <a:stretch/>
        </p:blipFill>
        <p:spPr>
          <a:xfrm>
            <a:off x="2449887" y="2780371"/>
            <a:ext cx="1216262" cy="1668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5AAB7-33F2-EF43-93A7-E0503FDFE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4" t="11815" r="19329" b="18508"/>
          <a:stretch/>
        </p:blipFill>
        <p:spPr>
          <a:xfrm>
            <a:off x="7708904" y="2795008"/>
            <a:ext cx="1216262" cy="1668462"/>
          </a:xfrm>
          <a:prstGeom prst="rect">
            <a:avLst/>
          </a:prstGeom>
          <a:scene3d>
            <a:camera prst="perspectiveContrastingRightFacing">
              <a:rot lat="654767" lon="17437230" rev="21526420"/>
            </a:camera>
            <a:lightRig rig="threePt" dir="t"/>
          </a:scene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E5981D-43FE-B64A-8C8D-0E76A4C3E362}"/>
              </a:ext>
            </a:extLst>
          </p:cNvPr>
          <p:cNvCxnSpPr>
            <a:cxnSpLocks/>
          </p:cNvCxnSpPr>
          <p:nvPr/>
        </p:nvCxnSpPr>
        <p:spPr>
          <a:xfrm flipH="1">
            <a:off x="9557729" y="2562675"/>
            <a:ext cx="1" cy="2076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F37F5A-3148-B34C-B56D-1CC342861DB9}"/>
              </a:ext>
            </a:extLst>
          </p:cNvPr>
          <p:cNvSpPr txBox="1"/>
          <p:nvPr/>
        </p:nvSpPr>
        <p:spPr>
          <a:xfrm>
            <a:off x="9509728" y="331328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 mm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8A2D5A-9E00-974B-967D-D79509032B07}"/>
              </a:ext>
            </a:extLst>
          </p:cNvPr>
          <p:cNvSpPr txBox="1"/>
          <p:nvPr/>
        </p:nvSpPr>
        <p:spPr>
          <a:xfrm>
            <a:off x="8829028" y="34517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886133-0B10-B24D-9F38-D514423916BF}"/>
              </a:ext>
            </a:extLst>
          </p:cNvPr>
          <p:cNvCxnSpPr>
            <a:cxnSpLocks/>
          </p:cNvCxnSpPr>
          <p:nvPr/>
        </p:nvCxnSpPr>
        <p:spPr>
          <a:xfrm>
            <a:off x="8848746" y="2921501"/>
            <a:ext cx="6133" cy="1527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343092-81C5-CB44-A8AC-76BDD3D7AF43}"/>
              </a:ext>
            </a:extLst>
          </p:cNvPr>
          <p:cNvSpPr txBox="1"/>
          <p:nvPr/>
        </p:nvSpPr>
        <p:spPr>
          <a:xfrm>
            <a:off x="1861306" y="34517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8252E3-CAF3-4B4B-82A8-0B3393A03D89}"/>
              </a:ext>
            </a:extLst>
          </p:cNvPr>
          <p:cNvCxnSpPr>
            <a:cxnSpLocks/>
          </p:cNvCxnSpPr>
          <p:nvPr/>
        </p:nvCxnSpPr>
        <p:spPr>
          <a:xfrm>
            <a:off x="2233380" y="2916818"/>
            <a:ext cx="6133" cy="1527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3C924E7-1F5F-0742-8B80-D96383B0FA2F}"/>
              </a:ext>
            </a:extLst>
          </p:cNvPr>
          <p:cNvSpPr txBox="1"/>
          <p:nvPr/>
        </p:nvSpPr>
        <p:spPr>
          <a:xfrm>
            <a:off x="2727748" y="43690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D04E4C-FE70-4B46-8DE0-AD27DEB47F45}"/>
              </a:ext>
            </a:extLst>
          </p:cNvPr>
          <p:cNvSpPr txBox="1"/>
          <p:nvPr/>
        </p:nvSpPr>
        <p:spPr>
          <a:xfrm>
            <a:off x="5076901" y="4046101"/>
            <a:ext cx="128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macro lens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CCF9E-CA0C-A542-873B-068FB1851EC6}"/>
              </a:ext>
            </a:extLst>
          </p:cNvPr>
          <p:cNvSpPr txBox="1"/>
          <p:nvPr/>
        </p:nvSpPr>
        <p:spPr>
          <a:xfrm>
            <a:off x="7430577" y="4184340"/>
            <a:ext cx="8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9D78F-53CA-8549-96C9-6B768A84DFA5}"/>
              </a:ext>
            </a:extLst>
          </p:cNvPr>
          <p:cNvSpPr txBox="1"/>
          <p:nvPr/>
        </p:nvSpPr>
        <p:spPr>
          <a:xfrm>
            <a:off x="7917326" y="4596146"/>
            <a:ext cx="8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6C1F9E-EF7E-784B-AE18-0EF53BFE91DE}"/>
                  </a:ext>
                </a:extLst>
              </p:cNvPr>
              <p:cNvSpPr txBox="1"/>
              <p:nvPr/>
            </p:nvSpPr>
            <p:spPr>
              <a:xfrm>
                <a:off x="7047264" y="1651804"/>
                <a:ext cx="300210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6C1F9E-EF7E-784B-AE18-0EF53BFE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264" y="1651804"/>
                <a:ext cx="300210" cy="572721"/>
              </a:xfrm>
              <a:prstGeom prst="rect">
                <a:avLst/>
              </a:prstGeom>
              <a:blipFill>
                <a:blip r:embed="rId3"/>
                <a:stretch>
                  <a:fillRect l="-16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AAEB9A1-EE0D-6149-83A3-28BE73E1D5B5}"/>
              </a:ext>
            </a:extLst>
          </p:cNvPr>
          <p:cNvSpPr txBox="1"/>
          <p:nvPr/>
        </p:nvSpPr>
        <p:spPr>
          <a:xfrm>
            <a:off x="4370695" y="1716799"/>
            <a:ext cx="263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magnification ratio</a:t>
            </a:r>
          </a:p>
        </p:txBody>
      </p:sp>
    </p:spTree>
    <p:extLst>
      <p:ext uri="{BB962C8B-B14F-4D97-AF65-F5344CB8AC3E}">
        <p14:creationId xmlns:p14="http://schemas.microsoft.com/office/powerpoint/2010/main" val="4278600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F67C-DD0D-C947-A52A-0492FDEB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F3406-7E34-5346-B21C-C6C78C109D7E}"/>
              </a:ext>
            </a:extLst>
          </p:cNvPr>
          <p:cNvSpPr txBox="1"/>
          <p:nvPr/>
        </p:nvSpPr>
        <p:spPr>
          <a:xfrm>
            <a:off x="228600" y="1194412"/>
            <a:ext cx="3895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telephoto</a:t>
            </a:r>
          </a:p>
          <a:p>
            <a:pPr marL="285750" indent="-285750">
              <a:buFontTx/>
              <a:buChar char="-"/>
            </a:pPr>
            <a:r>
              <a:rPr lang="en-US" dirty="0"/>
              <a:t>f larger than length of lens construction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useful to zoom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compresses range of depths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usually variable focal lengths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and variable f-number (depending on f)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BFB16-F1DA-AC4D-A6E7-85814B08A136}"/>
              </a:ext>
            </a:extLst>
          </p:cNvPr>
          <p:cNvSpPr txBox="1"/>
          <p:nvPr/>
        </p:nvSpPr>
        <p:spPr>
          <a:xfrm>
            <a:off x="4785361" y="1194412"/>
            <a:ext cx="2971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standard/prime</a:t>
            </a:r>
          </a:p>
          <a:p>
            <a:pPr marL="285750" indent="-285750">
              <a:buFontTx/>
              <a:buChar char="-"/>
            </a:pPr>
            <a:r>
              <a:rPr lang="en-US" dirty="0"/>
              <a:t>f fixed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zoom capability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usually high quality build = better image quality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5628F-D64C-9340-9F71-44C044581835}"/>
              </a:ext>
            </a:extLst>
          </p:cNvPr>
          <p:cNvSpPr txBox="1"/>
          <p:nvPr/>
        </p:nvSpPr>
        <p:spPr>
          <a:xfrm>
            <a:off x="8513064" y="1194412"/>
            <a:ext cx="405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angle</a:t>
            </a:r>
          </a:p>
          <a:p>
            <a:pPr marL="285750" indent="-285750">
              <a:buFontTx/>
              <a:buChar char="-"/>
            </a:pPr>
            <a:r>
              <a:rPr lang="en-US" dirty="0"/>
              <a:t>f shorter than lens construction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good for landscape</a:t>
            </a:r>
          </a:p>
          <a:p>
            <a:pPr marL="285750" indent="-285750">
              <a:buFontTx/>
              <a:buChar char="-"/>
            </a:pPr>
            <a:r>
              <a:rPr lang="en-US" dirty="0"/>
              <a:t>could introduce more distortion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B01DE-5388-D549-A5B2-FE4118AF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03" y="4018972"/>
            <a:ext cx="2845137" cy="1973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7C8018-7205-FA4D-9258-93EC608B6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236" y="4018972"/>
            <a:ext cx="1948398" cy="205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1BC43-B990-554F-B1DD-AA09259A3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541" y="328955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14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7906-8103-3941-B9BC-FBDCBD93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– next class</a:t>
            </a:r>
          </a:p>
        </p:txBody>
      </p:sp>
    </p:spTree>
    <p:extLst>
      <p:ext uri="{BB962C8B-B14F-4D97-AF65-F5344CB8AC3E}">
        <p14:creationId xmlns:p14="http://schemas.microsoft.com/office/powerpoint/2010/main" val="368199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‘operate on’ a vector?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1098676" y="1803273"/>
            <a:ext cx="2545981" cy="2259106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1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4349507" y="1803273"/>
            <a:ext cx="2455402" cy="2259106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19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19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00CF5E-47BB-4247-AB8E-3C883ECD6333}"/>
              </a:ext>
            </a:extLst>
          </p:cNvPr>
          <p:cNvSpPr txBox="1"/>
          <p:nvPr/>
        </p:nvSpPr>
        <p:spPr>
          <a:xfrm>
            <a:off x="7663065" y="2025149"/>
            <a:ext cx="212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 + </a:t>
            </a:r>
            <a:r>
              <a:rPr lang="en-US" sz="3600" dirty="0" err="1"/>
              <a:t>bv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96769-CF33-F048-9529-A38F2A8D8C95}"/>
              </a:ext>
            </a:extLst>
          </p:cNvPr>
          <p:cNvSpPr txBox="1"/>
          <p:nvPr/>
        </p:nvSpPr>
        <p:spPr>
          <a:xfrm>
            <a:off x="7663065" y="3132290"/>
            <a:ext cx="17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 + dv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72DF14B3-1466-044B-9E43-6F9861B0412B}"/>
              </a:ext>
            </a:extLst>
          </p:cNvPr>
          <p:cNvSpPr/>
          <p:nvPr/>
        </p:nvSpPr>
        <p:spPr>
          <a:xfrm>
            <a:off x="7594002" y="1803273"/>
            <a:ext cx="1797559" cy="22591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4789889" y="4153677"/>
            <a:ext cx="122595" cy="2728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9522E4-3EA7-484A-9FB1-291636AD3128}"/>
              </a:ext>
            </a:extLst>
          </p:cNvPr>
          <p:cNvCxnSpPr>
            <a:cxnSpLocks/>
          </p:cNvCxnSpPr>
          <p:nvPr/>
        </p:nvCxnSpPr>
        <p:spPr>
          <a:xfrm>
            <a:off x="8449375" y="4219694"/>
            <a:ext cx="171275" cy="14082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2277119" y="4165836"/>
            <a:ext cx="196322" cy="223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5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‘operate on’ a vector?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1098676" y="1803273"/>
            <a:ext cx="2545981" cy="2259106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1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4349507" y="1803273"/>
            <a:ext cx="2455402" cy="2259106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19" y="186241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19" y="2969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00CF5E-47BB-4247-AB8E-3C883ECD6333}"/>
              </a:ext>
            </a:extLst>
          </p:cNvPr>
          <p:cNvSpPr txBox="1"/>
          <p:nvPr/>
        </p:nvSpPr>
        <p:spPr>
          <a:xfrm>
            <a:off x="7663065" y="2025149"/>
            <a:ext cx="212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au + </a:t>
            </a:r>
            <a:r>
              <a:rPr lang="en-US" sz="3600" dirty="0" err="1"/>
              <a:t>bv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96769-CF33-F048-9529-A38F2A8D8C95}"/>
              </a:ext>
            </a:extLst>
          </p:cNvPr>
          <p:cNvSpPr txBox="1"/>
          <p:nvPr/>
        </p:nvSpPr>
        <p:spPr>
          <a:xfrm>
            <a:off x="7663065" y="3132290"/>
            <a:ext cx="17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 + dv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72DF14B3-1466-044B-9E43-6F9861B0412B}"/>
              </a:ext>
            </a:extLst>
          </p:cNvPr>
          <p:cNvSpPr/>
          <p:nvPr/>
        </p:nvSpPr>
        <p:spPr>
          <a:xfrm>
            <a:off x="7594002" y="1803273"/>
            <a:ext cx="1797559" cy="2259106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4511069" y="4657893"/>
            <a:ext cx="681623" cy="13791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9522E4-3EA7-484A-9FB1-291636AD3128}"/>
              </a:ext>
            </a:extLst>
          </p:cNvPr>
          <p:cNvCxnSpPr>
            <a:cxnSpLocks/>
          </p:cNvCxnSpPr>
          <p:nvPr/>
        </p:nvCxnSpPr>
        <p:spPr>
          <a:xfrm>
            <a:off x="8047512" y="5053563"/>
            <a:ext cx="952268" cy="7118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1768219" y="4769694"/>
            <a:ext cx="1091527" cy="113072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16399295-7A02-FF4D-B6CC-9F8E5C3D1F6B}"/>
              </a:ext>
            </a:extLst>
          </p:cNvPr>
          <p:cNvSpPr/>
          <p:nvPr/>
        </p:nvSpPr>
        <p:spPr>
          <a:xfrm>
            <a:off x="2998625" y="5160936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E8B4E9C-1D03-994B-854A-045B2C279FF6}"/>
              </a:ext>
            </a:extLst>
          </p:cNvPr>
          <p:cNvSpPr/>
          <p:nvPr/>
        </p:nvSpPr>
        <p:spPr>
          <a:xfrm>
            <a:off x="5860289" y="5061870"/>
            <a:ext cx="1557877" cy="48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9C3C6D-C503-A842-B308-A7B80021DB10}"/>
              </a:ext>
            </a:extLst>
          </p:cNvPr>
          <p:cNvSpPr txBox="1"/>
          <p:nvPr/>
        </p:nvSpPr>
        <p:spPr>
          <a:xfrm>
            <a:off x="3302809" y="50613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AFD7E0-B921-844C-BC11-5AC2216CFBCA}"/>
              </a:ext>
            </a:extLst>
          </p:cNvPr>
          <p:cNvSpPr txBox="1"/>
          <p:nvPr/>
        </p:nvSpPr>
        <p:spPr>
          <a:xfrm>
            <a:off x="6182028" y="51005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333850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operations can it achieve?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A93B98-9B01-3646-808A-B87E6C9F6D64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7218E2-1872-9146-95B8-1A930B41A741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34625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0AB3F3C2-2D67-054F-93FE-480B15964C04}"/>
              </a:ext>
            </a:extLst>
          </p:cNvPr>
          <p:cNvSpPr/>
          <p:nvPr/>
        </p:nvSpPr>
        <p:spPr>
          <a:xfrm>
            <a:off x="3526814" y="252086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8A4B2A-16A9-D64A-9D06-587830B3CFC6}"/>
              </a:ext>
            </a:extLst>
          </p:cNvPr>
          <p:cNvSpPr/>
          <p:nvPr/>
        </p:nvSpPr>
        <p:spPr>
          <a:xfrm>
            <a:off x="3284007" y="387453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034B6D-368F-AC4A-B47D-F4005E6F5EFC}"/>
              </a:ext>
            </a:extLst>
          </p:cNvPr>
          <p:cNvSpPr/>
          <p:nvPr/>
        </p:nvSpPr>
        <p:spPr>
          <a:xfrm>
            <a:off x="4071838" y="3476595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B35F7C-E6CA-CF49-BBFB-C7533A23B7F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DF7CAAC-6A7C-6D47-989A-F1584B30E592}"/>
              </a:ext>
            </a:extLst>
          </p:cNvPr>
          <p:cNvGrpSpPr/>
          <p:nvPr/>
        </p:nvGrpSpPr>
        <p:grpSpPr>
          <a:xfrm>
            <a:off x="2346438" y="2557846"/>
            <a:ext cx="336441" cy="528026"/>
            <a:chOff x="2764861" y="2041121"/>
            <a:chExt cx="582386" cy="97045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A25C90-BB93-2345-9FB0-2D330896E735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AC509A-B041-0242-AEAE-2ECE0CD4D7F9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Bracket 35">
              <a:extLst>
                <a:ext uri="{FF2B5EF4-FFF2-40B4-BE49-F238E27FC236}">
                  <a16:creationId xmlns:a16="http://schemas.microsoft.com/office/drawing/2014/main" id="{D7205D32-5249-0740-A1CB-346ADDB3F7F7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996877-38E2-DB4F-8ED4-7115104F6575}"/>
              </a:ext>
            </a:extLst>
          </p:cNvPr>
          <p:cNvGrpSpPr/>
          <p:nvPr/>
        </p:nvGrpSpPr>
        <p:grpSpPr>
          <a:xfrm>
            <a:off x="2851099" y="3629690"/>
            <a:ext cx="336441" cy="528026"/>
            <a:chOff x="2764861" y="2041121"/>
            <a:chExt cx="582386" cy="97045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2A8118-A88D-B04E-A704-6DC5FD970CC1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3AC386F-0B1C-7540-8BFB-B893CC14E46A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Bracket 41">
              <a:extLst>
                <a:ext uri="{FF2B5EF4-FFF2-40B4-BE49-F238E27FC236}">
                  <a16:creationId xmlns:a16="http://schemas.microsoft.com/office/drawing/2014/main" id="{EAEF6E05-42BA-9B4B-96F2-58BBEFF7380D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668B0-1227-8B4A-BAC8-42186C5EDC13}"/>
              </a:ext>
            </a:extLst>
          </p:cNvPr>
          <p:cNvGrpSpPr/>
          <p:nvPr/>
        </p:nvGrpSpPr>
        <p:grpSpPr>
          <a:xfrm>
            <a:off x="4246213" y="3484296"/>
            <a:ext cx="336441" cy="528026"/>
            <a:chOff x="2764861" y="2041121"/>
            <a:chExt cx="582386" cy="9704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E8A26C-0E09-804C-8EB4-7E375EC3E448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78D69C2-672E-FD44-8889-8E022BBEBA6F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Bracket 45">
              <a:extLst>
                <a:ext uri="{FF2B5EF4-FFF2-40B4-BE49-F238E27FC236}">
                  <a16:creationId xmlns:a16="http://schemas.microsoft.com/office/drawing/2014/main" id="{9456CA5D-9677-4943-95CC-FF822D297A5A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19FE16C-53DE-9B4A-B960-27CA8C63DFB7}"/>
              </a:ext>
            </a:extLst>
          </p:cNvPr>
          <p:cNvGrpSpPr/>
          <p:nvPr/>
        </p:nvGrpSpPr>
        <p:grpSpPr>
          <a:xfrm>
            <a:off x="3697866" y="2167734"/>
            <a:ext cx="336441" cy="528026"/>
            <a:chOff x="2764861" y="2041121"/>
            <a:chExt cx="582386" cy="97045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D1317AA-67E4-3A4C-8774-50DCD26554C1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68A4ED-EC53-E547-91E0-66742F5338E3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Bracket 49">
              <a:extLst>
                <a:ext uri="{FF2B5EF4-FFF2-40B4-BE49-F238E27FC236}">
                  <a16:creationId xmlns:a16="http://schemas.microsoft.com/office/drawing/2014/main" id="{1C95A8EA-30E0-E04F-99B6-1F4525A6D2E4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B403B8-783C-BE40-8FF6-E4A870420F4B}"/>
              </a:ext>
            </a:extLst>
          </p:cNvPr>
          <p:cNvCxnSpPr>
            <a:cxnSpLocks/>
          </p:cNvCxnSpPr>
          <p:nvPr/>
        </p:nvCxnSpPr>
        <p:spPr>
          <a:xfrm flipV="1">
            <a:off x="7094604" y="1809824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09B21E7-475D-F24F-BA1B-8A57743EC54E}"/>
              </a:ext>
            </a:extLst>
          </p:cNvPr>
          <p:cNvCxnSpPr>
            <a:cxnSpLocks/>
          </p:cNvCxnSpPr>
          <p:nvPr/>
        </p:nvCxnSpPr>
        <p:spPr>
          <a:xfrm>
            <a:off x="7011621" y="4541733"/>
            <a:ext cx="34625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9A662D3A-98AB-9443-AA2D-9390A3C25EFE}"/>
              </a:ext>
            </a:extLst>
          </p:cNvPr>
          <p:cNvSpPr/>
          <p:nvPr/>
        </p:nvSpPr>
        <p:spPr>
          <a:xfrm>
            <a:off x="9499881" y="2558345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22E712-EDDB-1048-8960-DCB59C5F133C}"/>
              </a:ext>
            </a:extLst>
          </p:cNvPr>
          <p:cNvSpPr/>
          <p:nvPr/>
        </p:nvSpPr>
        <p:spPr>
          <a:xfrm>
            <a:off x="8314909" y="3447316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8073555-563D-6F42-A15D-A037A7C82FFE}"/>
              </a:ext>
            </a:extLst>
          </p:cNvPr>
          <p:cNvSpPr/>
          <p:nvPr/>
        </p:nvSpPr>
        <p:spPr>
          <a:xfrm>
            <a:off x="9296375" y="3865544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D48A526-91E7-BC4B-BC99-E97BBE8A25BB}"/>
              </a:ext>
            </a:extLst>
          </p:cNvPr>
          <p:cNvSpPr/>
          <p:nvPr/>
        </p:nvSpPr>
        <p:spPr>
          <a:xfrm>
            <a:off x="8505922" y="2263891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8E7440D-443A-9D43-92AF-D848EB09BDD1}"/>
              </a:ext>
            </a:extLst>
          </p:cNvPr>
          <p:cNvGrpSpPr/>
          <p:nvPr/>
        </p:nvGrpSpPr>
        <p:grpSpPr>
          <a:xfrm>
            <a:off x="8010022" y="1788241"/>
            <a:ext cx="336441" cy="528026"/>
            <a:chOff x="2764861" y="2041121"/>
            <a:chExt cx="582386" cy="97045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1B6D77-8CAF-4B48-A0C5-EDF5D2D49972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91D9424-937F-914C-9DF4-0FC3D8193924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Double Bracket 61">
              <a:extLst>
                <a:ext uri="{FF2B5EF4-FFF2-40B4-BE49-F238E27FC236}">
                  <a16:creationId xmlns:a16="http://schemas.microsoft.com/office/drawing/2014/main" id="{753E2B61-83B4-B748-A449-8BC76EB27506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0BAFF9-57A7-AD4C-ACA7-817D2B504F73}"/>
              </a:ext>
            </a:extLst>
          </p:cNvPr>
          <p:cNvGrpSpPr/>
          <p:nvPr/>
        </p:nvGrpSpPr>
        <p:grpSpPr>
          <a:xfrm>
            <a:off x="7769203" y="3107507"/>
            <a:ext cx="336441" cy="528026"/>
            <a:chOff x="2764861" y="2041121"/>
            <a:chExt cx="582386" cy="97045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D4FD64-EEB1-4A46-BBF4-CC5D4C682CA7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3C3127D-8B50-C84E-910B-49EF67ADA73E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uble Bracket 65">
              <a:extLst>
                <a:ext uri="{FF2B5EF4-FFF2-40B4-BE49-F238E27FC236}">
                  <a16:creationId xmlns:a16="http://schemas.microsoft.com/office/drawing/2014/main" id="{1FCE8BDB-AA8E-4E40-80FD-5872707E4513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CAEC406-0DE8-F748-BF8C-2B2760E8AF15}"/>
              </a:ext>
            </a:extLst>
          </p:cNvPr>
          <p:cNvGrpSpPr/>
          <p:nvPr/>
        </p:nvGrpSpPr>
        <p:grpSpPr>
          <a:xfrm>
            <a:off x="10305978" y="3735593"/>
            <a:ext cx="336441" cy="528026"/>
            <a:chOff x="2764861" y="2041121"/>
            <a:chExt cx="582386" cy="97045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11DC520-B306-7642-A154-9D95A570AC56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E693D56-E299-E64F-95FE-B4F5168F45CE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Double Bracket 69">
              <a:extLst>
                <a:ext uri="{FF2B5EF4-FFF2-40B4-BE49-F238E27FC236}">
                  <a16:creationId xmlns:a16="http://schemas.microsoft.com/office/drawing/2014/main" id="{DA70BAF2-C97B-2740-88FA-3E840AEC5634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33B51C-4815-5849-A063-6535C7314226}"/>
              </a:ext>
            </a:extLst>
          </p:cNvPr>
          <p:cNvGrpSpPr/>
          <p:nvPr/>
        </p:nvGrpSpPr>
        <p:grpSpPr>
          <a:xfrm>
            <a:off x="10016959" y="1862699"/>
            <a:ext cx="336441" cy="528026"/>
            <a:chOff x="2764861" y="2041121"/>
            <a:chExt cx="582386" cy="97045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2ED79A5-844C-C64B-9E77-FDA34CB9A285}"/>
                </a:ext>
              </a:extLst>
            </p:cNvPr>
            <p:cNvSpPr/>
            <p:nvPr/>
          </p:nvSpPr>
          <p:spPr>
            <a:xfrm>
              <a:off x="2895194" y="217796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9E379DF-0D05-CF49-B547-3318B53CA47B}"/>
                </a:ext>
              </a:extLst>
            </p:cNvPr>
            <p:cNvSpPr/>
            <p:nvPr/>
          </p:nvSpPr>
          <p:spPr>
            <a:xfrm>
              <a:off x="2895194" y="2579307"/>
              <a:ext cx="340962" cy="325009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Double Bracket 73">
              <a:extLst>
                <a:ext uri="{FF2B5EF4-FFF2-40B4-BE49-F238E27FC236}">
                  <a16:creationId xmlns:a16="http://schemas.microsoft.com/office/drawing/2014/main" id="{8174DEEA-842C-A04D-B087-E9C84B6F9F0E}"/>
                </a:ext>
              </a:extLst>
            </p:cNvPr>
            <p:cNvSpPr/>
            <p:nvPr/>
          </p:nvSpPr>
          <p:spPr>
            <a:xfrm>
              <a:off x="2764861" y="2041121"/>
              <a:ext cx="582386" cy="970450"/>
            </a:xfrm>
            <a:prstGeom prst="bracketPair">
              <a:avLst>
                <a:gd name="adj" fmla="val 8631"/>
              </a:avLst>
            </a:prstGeom>
            <a:ln w="381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33ED9E-D0E7-7841-A26A-A3B4DC3292D5}"/>
              </a:ext>
            </a:extLst>
          </p:cNvPr>
          <p:cNvGrpSpPr/>
          <p:nvPr/>
        </p:nvGrpSpPr>
        <p:grpSpPr>
          <a:xfrm>
            <a:off x="7299278" y="1775038"/>
            <a:ext cx="607084" cy="576973"/>
            <a:chOff x="4817530" y="1639707"/>
            <a:chExt cx="607084" cy="576973"/>
          </a:xfrm>
        </p:grpSpPr>
        <p:sp>
          <p:nvSpPr>
            <p:cNvPr id="75" name="Round Single Corner of Rectangle 74">
              <a:extLst>
                <a:ext uri="{FF2B5EF4-FFF2-40B4-BE49-F238E27FC236}">
                  <a16:creationId xmlns:a16="http://schemas.microsoft.com/office/drawing/2014/main" id="{810781E6-C634-0A4D-BCFA-C538B45913A9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 Single Corner of Rectangle 75">
              <a:extLst>
                <a:ext uri="{FF2B5EF4-FFF2-40B4-BE49-F238E27FC236}">
                  <a16:creationId xmlns:a16="http://schemas.microsoft.com/office/drawing/2014/main" id="{808E2B7A-A562-D242-98CF-3975055380FA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 Single Corner of Rectangle 76">
              <a:extLst>
                <a:ext uri="{FF2B5EF4-FFF2-40B4-BE49-F238E27FC236}">
                  <a16:creationId xmlns:a16="http://schemas.microsoft.com/office/drawing/2014/main" id="{E2D28B8D-7C06-CC4A-BB03-3BC2D881E3CE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 Single Corner of Rectangle 77">
              <a:extLst>
                <a:ext uri="{FF2B5EF4-FFF2-40B4-BE49-F238E27FC236}">
                  <a16:creationId xmlns:a16="http://schemas.microsoft.com/office/drawing/2014/main" id="{BD3DA2AD-9384-F24B-8602-9DF35B39F837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Double Bracket 81">
              <a:extLst>
                <a:ext uri="{FF2B5EF4-FFF2-40B4-BE49-F238E27FC236}">
                  <a16:creationId xmlns:a16="http://schemas.microsoft.com/office/drawing/2014/main" id="{9FCAB089-273C-EF49-BE59-997859E3C361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0375734-0117-3441-A9C9-6E69438D4A2C}"/>
              </a:ext>
            </a:extLst>
          </p:cNvPr>
          <p:cNvGrpSpPr/>
          <p:nvPr/>
        </p:nvGrpSpPr>
        <p:grpSpPr>
          <a:xfrm>
            <a:off x="9336716" y="1827929"/>
            <a:ext cx="607084" cy="576973"/>
            <a:chOff x="4817530" y="1639707"/>
            <a:chExt cx="607084" cy="576973"/>
          </a:xfrm>
        </p:grpSpPr>
        <p:sp>
          <p:nvSpPr>
            <p:cNvPr id="85" name="Round Single Corner of Rectangle 84">
              <a:extLst>
                <a:ext uri="{FF2B5EF4-FFF2-40B4-BE49-F238E27FC236}">
                  <a16:creationId xmlns:a16="http://schemas.microsoft.com/office/drawing/2014/main" id="{214AE93D-DE0C-D748-A6DE-6F33D2C888CA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 Single Corner of Rectangle 85">
              <a:extLst>
                <a:ext uri="{FF2B5EF4-FFF2-40B4-BE49-F238E27FC236}">
                  <a16:creationId xmlns:a16="http://schemas.microsoft.com/office/drawing/2014/main" id="{193ADA7D-8A74-4C4F-9BA2-01EEE538DC7D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 Single Corner of Rectangle 86">
              <a:extLst>
                <a:ext uri="{FF2B5EF4-FFF2-40B4-BE49-F238E27FC236}">
                  <a16:creationId xmlns:a16="http://schemas.microsoft.com/office/drawing/2014/main" id="{08884E42-0E2D-2943-94F1-D35F37234057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ound Single Corner of Rectangle 87">
              <a:extLst>
                <a:ext uri="{FF2B5EF4-FFF2-40B4-BE49-F238E27FC236}">
                  <a16:creationId xmlns:a16="http://schemas.microsoft.com/office/drawing/2014/main" id="{42C72565-F1D7-364A-9CEE-D747D4155F8A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uble Bracket 88">
              <a:extLst>
                <a:ext uri="{FF2B5EF4-FFF2-40B4-BE49-F238E27FC236}">
                  <a16:creationId xmlns:a16="http://schemas.microsoft.com/office/drawing/2014/main" id="{72EB38CD-CC6B-1C44-AB97-7D617311ACA2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18F36D7-BF37-3F40-B5C5-B2BFE1D117AE}"/>
              </a:ext>
            </a:extLst>
          </p:cNvPr>
          <p:cNvGrpSpPr/>
          <p:nvPr/>
        </p:nvGrpSpPr>
        <p:grpSpPr>
          <a:xfrm>
            <a:off x="7057487" y="3107507"/>
            <a:ext cx="607084" cy="576973"/>
            <a:chOff x="4817530" y="1639707"/>
            <a:chExt cx="607084" cy="576973"/>
          </a:xfrm>
        </p:grpSpPr>
        <p:sp>
          <p:nvSpPr>
            <p:cNvPr id="95" name="Round Single Corner of Rectangle 94">
              <a:extLst>
                <a:ext uri="{FF2B5EF4-FFF2-40B4-BE49-F238E27FC236}">
                  <a16:creationId xmlns:a16="http://schemas.microsoft.com/office/drawing/2014/main" id="{611B518B-94AD-7442-9AAF-3F7C371A7E31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ound Single Corner of Rectangle 95">
              <a:extLst>
                <a:ext uri="{FF2B5EF4-FFF2-40B4-BE49-F238E27FC236}">
                  <a16:creationId xmlns:a16="http://schemas.microsoft.com/office/drawing/2014/main" id="{DE7C56C0-7123-7B41-A3D4-F2C584912283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 Single Corner of Rectangle 96">
              <a:extLst>
                <a:ext uri="{FF2B5EF4-FFF2-40B4-BE49-F238E27FC236}">
                  <a16:creationId xmlns:a16="http://schemas.microsoft.com/office/drawing/2014/main" id="{CC7F3A0C-6EC1-2540-8CAD-135894DE3D28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ound Single Corner of Rectangle 97">
              <a:extLst>
                <a:ext uri="{FF2B5EF4-FFF2-40B4-BE49-F238E27FC236}">
                  <a16:creationId xmlns:a16="http://schemas.microsoft.com/office/drawing/2014/main" id="{05FCB01C-F784-5B41-9013-711B25278DEC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Double Bracket 98">
              <a:extLst>
                <a:ext uri="{FF2B5EF4-FFF2-40B4-BE49-F238E27FC236}">
                  <a16:creationId xmlns:a16="http://schemas.microsoft.com/office/drawing/2014/main" id="{0A988F8C-DBF9-D946-8C68-2BDCB0902990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F19528-C9EF-C148-AD4F-B274460B2E0C}"/>
              </a:ext>
            </a:extLst>
          </p:cNvPr>
          <p:cNvGrpSpPr/>
          <p:nvPr/>
        </p:nvGrpSpPr>
        <p:grpSpPr>
          <a:xfrm>
            <a:off x="9601937" y="3718067"/>
            <a:ext cx="607084" cy="576973"/>
            <a:chOff x="4817530" y="1639707"/>
            <a:chExt cx="607084" cy="576973"/>
          </a:xfrm>
        </p:grpSpPr>
        <p:sp>
          <p:nvSpPr>
            <p:cNvPr id="101" name="Round Single Corner of Rectangle 100">
              <a:extLst>
                <a:ext uri="{FF2B5EF4-FFF2-40B4-BE49-F238E27FC236}">
                  <a16:creationId xmlns:a16="http://schemas.microsoft.com/office/drawing/2014/main" id="{27620D8D-4071-D84A-BBF8-23AFD162A205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ound Single Corner of Rectangle 101">
              <a:extLst>
                <a:ext uri="{FF2B5EF4-FFF2-40B4-BE49-F238E27FC236}">
                  <a16:creationId xmlns:a16="http://schemas.microsoft.com/office/drawing/2014/main" id="{22A07C32-771D-FC49-A065-4FC2E2185884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 Single Corner of Rectangle 102">
              <a:extLst>
                <a:ext uri="{FF2B5EF4-FFF2-40B4-BE49-F238E27FC236}">
                  <a16:creationId xmlns:a16="http://schemas.microsoft.com/office/drawing/2014/main" id="{772F9019-29A9-D54C-AC06-CDA854BEB656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 Single Corner of Rectangle 103">
              <a:extLst>
                <a:ext uri="{FF2B5EF4-FFF2-40B4-BE49-F238E27FC236}">
                  <a16:creationId xmlns:a16="http://schemas.microsoft.com/office/drawing/2014/main" id="{0A3910EB-E757-B74D-9333-101052C80939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Double Bracket 104">
              <a:extLst>
                <a:ext uri="{FF2B5EF4-FFF2-40B4-BE49-F238E27FC236}">
                  <a16:creationId xmlns:a16="http://schemas.microsoft.com/office/drawing/2014/main" id="{37D896F7-CB75-554F-A313-A5996A9E90C2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Pentagon 105">
            <a:extLst>
              <a:ext uri="{FF2B5EF4-FFF2-40B4-BE49-F238E27FC236}">
                <a16:creationId xmlns:a16="http://schemas.microsoft.com/office/drawing/2014/main" id="{EBBC2F8E-0F68-AE47-91F9-071E49F27CD9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016D542-448E-1042-8D5A-B0931B9A169A}"/>
              </a:ext>
            </a:extLst>
          </p:cNvPr>
          <p:cNvSpPr txBox="1"/>
          <p:nvPr/>
        </p:nvSpPr>
        <p:spPr>
          <a:xfrm>
            <a:off x="8583710" y="2726974"/>
            <a:ext cx="234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say about the new shape?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FAE82DD-27F0-6040-9FA2-819A04C4AFB0}"/>
              </a:ext>
            </a:extLst>
          </p:cNvPr>
          <p:cNvCxnSpPr>
            <a:stCxn id="31" idx="6"/>
            <a:endCxn id="28" idx="3"/>
          </p:cNvCxnSpPr>
          <p:nvPr/>
        </p:nvCxnSpPr>
        <p:spPr>
          <a:xfrm flipV="1">
            <a:off x="2851099" y="2583995"/>
            <a:ext cx="687531" cy="36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685BD94-AC31-4148-88A4-64DB26ACDFC0}"/>
              </a:ext>
            </a:extLst>
          </p:cNvPr>
          <p:cNvCxnSpPr>
            <a:cxnSpLocks/>
            <a:stCxn id="30" idx="1"/>
            <a:endCxn id="28" idx="5"/>
          </p:cNvCxnSpPr>
          <p:nvPr/>
        </p:nvCxnSpPr>
        <p:spPr>
          <a:xfrm flipH="1" flipV="1">
            <a:off x="3595681" y="2583995"/>
            <a:ext cx="487973" cy="903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E0F620A-3BB2-5B41-BDA6-1024C22BD8AC}"/>
              </a:ext>
            </a:extLst>
          </p:cNvPr>
          <p:cNvCxnSpPr>
            <a:cxnSpLocks/>
            <a:stCxn id="30" idx="3"/>
            <a:endCxn id="29" idx="6"/>
          </p:cNvCxnSpPr>
          <p:nvPr/>
        </p:nvCxnSpPr>
        <p:spPr>
          <a:xfrm flipH="1">
            <a:off x="3364690" y="3539723"/>
            <a:ext cx="718964" cy="371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3A35F4C-8AF3-FD49-AD1C-75EB2728DB24}"/>
              </a:ext>
            </a:extLst>
          </p:cNvPr>
          <p:cNvCxnSpPr>
            <a:cxnSpLocks/>
            <a:stCxn id="29" idx="1"/>
            <a:endCxn id="31" idx="4"/>
          </p:cNvCxnSpPr>
          <p:nvPr/>
        </p:nvCxnSpPr>
        <p:spPr>
          <a:xfrm flipH="1" flipV="1">
            <a:off x="2810758" y="2986006"/>
            <a:ext cx="485065" cy="899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606751E-3B11-7F4E-8595-0F4A1CB3B4D9}"/>
              </a:ext>
            </a:extLst>
          </p:cNvPr>
          <p:cNvCxnSpPr>
            <a:cxnSpLocks/>
            <a:stCxn id="56" idx="7"/>
            <a:endCxn id="58" idx="4"/>
          </p:cNvCxnSpPr>
          <p:nvPr/>
        </p:nvCxnSpPr>
        <p:spPr>
          <a:xfrm flipV="1">
            <a:off x="8383776" y="2337850"/>
            <a:ext cx="162488" cy="1120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F972439-5C67-2648-90A4-74D83BDD1626}"/>
              </a:ext>
            </a:extLst>
          </p:cNvPr>
          <p:cNvCxnSpPr>
            <a:cxnSpLocks/>
            <a:stCxn id="55" idx="2"/>
            <a:endCxn id="58" idx="5"/>
          </p:cNvCxnSpPr>
          <p:nvPr/>
        </p:nvCxnSpPr>
        <p:spPr>
          <a:xfrm flipH="1" flipV="1">
            <a:off x="8574789" y="2327019"/>
            <a:ext cx="925092" cy="268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9B7AF79-F72D-CD40-AC25-374C64E09E4D}"/>
              </a:ext>
            </a:extLst>
          </p:cNvPr>
          <p:cNvCxnSpPr>
            <a:cxnSpLocks/>
            <a:stCxn id="55" idx="4"/>
            <a:endCxn id="57" idx="7"/>
          </p:cNvCxnSpPr>
          <p:nvPr/>
        </p:nvCxnSpPr>
        <p:spPr>
          <a:xfrm flipH="1">
            <a:off x="9365242" y="2632304"/>
            <a:ext cx="174981" cy="1244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313F811-991C-2C4E-A98F-72F2057DFB16}"/>
              </a:ext>
            </a:extLst>
          </p:cNvPr>
          <p:cNvCxnSpPr>
            <a:cxnSpLocks/>
            <a:stCxn id="57" idx="1"/>
            <a:endCxn id="56" idx="5"/>
          </p:cNvCxnSpPr>
          <p:nvPr/>
        </p:nvCxnSpPr>
        <p:spPr>
          <a:xfrm flipH="1" flipV="1">
            <a:off x="8383776" y="3510444"/>
            <a:ext cx="924415" cy="365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480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3EB-C386-8141-A4FB-4485997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operation achieves translation?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3E3B1-C0F1-8E49-A7D8-C466F954C18A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A85A1-AA30-CA44-B1D4-8F8C2A91AB5A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0A6C4E-3703-9E4F-890F-233FD9D14AE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E98F3-9B8B-FF4C-AE4C-C0B51E86311A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17245" y="297517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7742B-EDD9-3D41-8914-4748AB26AB57}"/>
              </a:ext>
            </a:extLst>
          </p:cNvPr>
          <p:cNvCxnSpPr>
            <a:cxnSpLocks/>
          </p:cNvCxnSpPr>
          <p:nvPr/>
        </p:nvCxnSpPr>
        <p:spPr>
          <a:xfrm flipV="1">
            <a:off x="8355205" y="174626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47FEC-636B-554C-81B6-CE0A9702AD69}"/>
              </a:ext>
            </a:extLst>
          </p:cNvPr>
          <p:cNvCxnSpPr>
            <a:cxnSpLocks/>
          </p:cNvCxnSpPr>
          <p:nvPr/>
        </p:nvCxnSpPr>
        <p:spPr>
          <a:xfrm>
            <a:off x="8272222" y="447817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D576A-BD6E-B240-8287-39A2CA5DF585}"/>
              </a:ext>
            </a:extLst>
          </p:cNvPr>
          <p:cNvSpPr/>
          <p:nvPr/>
        </p:nvSpPr>
        <p:spPr>
          <a:xfrm>
            <a:off x="10276116" y="279012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AD557-12E3-9040-B366-64249F78F932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322945" y="285325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08F53E32-2C87-974D-B7E5-4BC5D9455EE0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A3985-6561-F14E-8757-74539559B015}"/>
              </a:ext>
            </a:extLst>
          </p:cNvPr>
          <p:cNvGrpSpPr/>
          <p:nvPr/>
        </p:nvGrpSpPr>
        <p:grpSpPr>
          <a:xfrm>
            <a:off x="8146527" y="4898100"/>
            <a:ext cx="1181883" cy="1526331"/>
            <a:chOff x="4894737" y="1640541"/>
            <a:chExt cx="1749292" cy="22591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5D6F5-D8DA-5948-A3BD-A78F9BAC509A}"/>
                </a:ext>
              </a:extLst>
            </p:cNvPr>
            <p:cNvSpPr txBox="1"/>
            <p:nvPr/>
          </p:nvSpPr>
          <p:spPr>
            <a:xfrm>
              <a:off x="5187251" y="1840569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250210-CB77-9543-855D-12F8DB4EB74E}"/>
                </a:ext>
              </a:extLst>
            </p:cNvPr>
            <p:cNvSpPr txBox="1"/>
            <p:nvPr/>
          </p:nvSpPr>
          <p:spPr>
            <a:xfrm>
              <a:off x="5225900" y="2969557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</a:t>
              </a:r>
            </a:p>
          </p:txBody>
        </p:sp>
        <p:sp>
          <p:nvSpPr>
            <p:cNvPr id="19" name="Double Bracket 18">
              <a:extLst>
                <a:ext uri="{FF2B5EF4-FFF2-40B4-BE49-F238E27FC236}">
                  <a16:creationId xmlns:a16="http://schemas.microsoft.com/office/drawing/2014/main" id="{5556AC3E-87C2-C54E-9AA8-A3779A1D53DA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9F5C8-A5F8-9841-B669-C1DA9FAE327A}"/>
                </a:ext>
              </a:extLst>
            </p:cNvPr>
            <p:cNvSpPr txBox="1"/>
            <p:nvPr/>
          </p:nvSpPr>
          <p:spPr>
            <a:xfrm>
              <a:off x="6185708" y="2344558"/>
              <a:ext cx="45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+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38CEBB-667B-5E44-BC41-426950F047D9}"/>
              </a:ext>
            </a:extLst>
          </p:cNvPr>
          <p:cNvGrpSpPr/>
          <p:nvPr/>
        </p:nvGrpSpPr>
        <p:grpSpPr>
          <a:xfrm>
            <a:off x="9628582" y="4898100"/>
            <a:ext cx="1298491" cy="1561648"/>
            <a:chOff x="4894737" y="1640541"/>
            <a:chExt cx="1207988" cy="225910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6B8D4D-1216-D347-B5F4-13AF11645BA9}"/>
                </a:ext>
              </a:extLst>
            </p:cNvPr>
            <p:cNvSpPr txBox="1"/>
            <p:nvPr/>
          </p:nvSpPr>
          <p:spPr>
            <a:xfrm>
              <a:off x="5234998" y="1861140"/>
              <a:ext cx="537107" cy="93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  <a:r>
                <a:rPr lang="en-US" sz="3600" baseline="-25000" dirty="0"/>
                <a:t>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754EB0-37A3-1C46-8889-FE2E588E966F}"/>
                </a:ext>
              </a:extLst>
            </p:cNvPr>
            <p:cNvSpPr txBox="1"/>
            <p:nvPr/>
          </p:nvSpPr>
          <p:spPr>
            <a:xfrm>
              <a:off x="5287381" y="2964652"/>
              <a:ext cx="537108" cy="93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0</a:t>
              </a:r>
              <a:endParaRPr lang="en-US" sz="3600" baseline="-25000" dirty="0"/>
            </a:p>
          </p:txBody>
        </p:sp>
        <p:sp>
          <p:nvSpPr>
            <p:cNvPr id="28" name="Double Bracket 27">
              <a:extLst>
                <a:ext uri="{FF2B5EF4-FFF2-40B4-BE49-F238E27FC236}">
                  <a16:creationId xmlns:a16="http://schemas.microsoft.com/office/drawing/2014/main" id="{BF244A4E-F9E5-F34C-B554-C5469C5E9977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499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3EB-C386-8141-A4FB-4485997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achieve this with a matrix?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3E3B1-C0F1-8E49-A7D8-C466F954C18A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A85A1-AA30-CA44-B1D4-8F8C2A91AB5A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0A6C4E-3703-9E4F-890F-233FD9D14AE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E98F3-9B8B-FF4C-AE4C-C0B51E86311A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17245" y="297517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7742B-EDD9-3D41-8914-4748AB26AB57}"/>
              </a:ext>
            </a:extLst>
          </p:cNvPr>
          <p:cNvCxnSpPr>
            <a:cxnSpLocks/>
          </p:cNvCxnSpPr>
          <p:nvPr/>
        </p:nvCxnSpPr>
        <p:spPr>
          <a:xfrm flipV="1">
            <a:off x="8355205" y="174626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47FEC-636B-554C-81B6-CE0A9702AD69}"/>
              </a:ext>
            </a:extLst>
          </p:cNvPr>
          <p:cNvCxnSpPr>
            <a:cxnSpLocks/>
          </p:cNvCxnSpPr>
          <p:nvPr/>
        </p:nvCxnSpPr>
        <p:spPr>
          <a:xfrm>
            <a:off x="8272222" y="447817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D576A-BD6E-B240-8287-39A2CA5DF585}"/>
              </a:ext>
            </a:extLst>
          </p:cNvPr>
          <p:cNvSpPr/>
          <p:nvPr/>
        </p:nvSpPr>
        <p:spPr>
          <a:xfrm>
            <a:off x="10276116" y="279012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AD557-12E3-9040-B366-64249F78F932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322945" y="285325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08F53E32-2C87-974D-B7E5-4BC5D9455EE0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B7324B-FD3A-3848-B0E4-20DE873A96E5}"/>
              </a:ext>
            </a:extLst>
          </p:cNvPr>
          <p:cNvGrpSpPr/>
          <p:nvPr/>
        </p:nvGrpSpPr>
        <p:grpSpPr>
          <a:xfrm>
            <a:off x="5675682" y="2156038"/>
            <a:ext cx="607084" cy="576973"/>
            <a:chOff x="4817530" y="1639707"/>
            <a:chExt cx="607084" cy="576973"/>
          </a:xfrm>
        </p:grpSpPr>
        <p:sp>
          <p:nvSpPr>
            <p:cNvPr id="22" name="Round Single Corner of Rectangle 21">
              <a:extLst>
                <a:ext uri="{FF2B5EF4-FFF2-40B4-BE49-F238E27FC236}">
                  <a16:creationId xmlns:a16="http://schemas.microsoft.com/office/drawing/2014/main" id="{A2B2E34F-6B97-BE4C-88CD-7CC0FB312A12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 Single Corner of Rectangle 22">
              <a:extLst>
                <a:ext uri="{FF2B5EF4-FFF2-40B4-BE49-F238E27FC236}">
                  <a16:creationId xmlns:a16="http://schemas.microsoft.com/office/drawing/2014/main" id="{24486C21-C282-0047-AD44-873E48D60C80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Single Corner of Rectangle 23">
              <a:extLst>
                <a:ext uri="{FF2B5EF4-FFF2-40B4-BE49-F238E27FC236}">
                  <a16:creationId xmlns:a16="http://schemas.microsoft.com/office/drawing/2014/main" id="{A20A794F-3152-F742-B516-E23B90776C07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Single Corner of Rectangle 28">
              <a:extLst>
                <a:ext uri="{FF2B5EF4-FFF2-40B4-BE49-F238E27FC236}">
                  <a16:creationId xmlns:a16="http://schemas.microsoft.com/office/drawing/2014/main" id="{AE0613E0-2FDE-9647-8055-2E5A77E9E201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uble Bracket 29">
              <a:extLst>
                <a:ext uri="{FF2B5EF4-FFF2-40B4-BE49-F238E27FC236}">
                  <a16:creationId xmlns:a16="http://schemas.microsoft.com/office/drawing/2014/main" id="{AA02A165-4092-9642-8FAD-51E6A8A997EB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5097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3EB-C386-8141-A4FB-4485997E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achieve this with a matrix?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3E3B1-C0F1-8E49-A7D8-C466F954C18A}"/>
              </a:ext>
            </a:extLst>
          </p:cNvPr>
          <p:cNvCxnSpPr>
            <a:cxnSpLocks/>
          </p:cNvCxnSpPr>
          <p:nvPr/>
        </p:nvCxnSpPr>
        <p:spPr>
          <a:xfrm flipV="1">
            <a:off x="1817245" y="186818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AA85A1-AA30-CA44-B1D4-8F8C2A91AB5A}"/>
              </a:ext>
            </a:extLst>
          </p:cNvPr>
          <p:cNvCxnSpPr>
            <a:cxnSpLocks/>
          </p:cNvCxnSpPr>
          <p:nvPr/>
        </p:nvCxnSpPr>
        <p:spPr>
          <a:xfrm>
            <a:off x="1734262" y="460009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F0A6C4E-3703-9E4F-890F-233FD9D14AEA}"/>
              </a:ext>
            </a:extLst>
          </p:cNvPr>
          <p:cNvSpPr/>
          <p:nvPr/>
        </p:nvSpPr>
        <p:spPr>
          <a:xfrm>
            <a:off x="2770416" y="291204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E98F3-9B8B-FF4C-AE4C-C0B51E86311A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17245" y="297517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C7742B-EDD9-3D41-8914-4748AB26AB57}"/>
              </a:ext>
            </a:extLst>
          </p:cNvPr>
          <p:cNvCxnSpPr>
            <a:cxnSpLocks/>
          </p:cNvCxnSpPr>
          <p:nvPr/>
        </p:nvCxnSpPr>
        <p:spPr>
          <a:xfrm flipV="1">
            <a:off x="8355205" y="1746262"/>
            <a:ext cx="0" cy="282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347FEC-636B-554C-81B6-CE0A9702AD69}"/>
              </a:ext>
            </a:extLst>
          </p:cNvPr>
          <p:cNvCxnSpPr>
            <a:cxnSpLocks/>
          </p:cNvCxnSpPr>
          <p:nvPr/>
        </p:nvCxnSpPr>
        <p:spPr>
          <a:xfrm>
            <a:off x="8272222" y="4478171"/>
            <a:ext cx="2090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2D576A-BD6E-B240-8287-39A2CA5DF585}"/>
              </a:ext>
            </a:extLst>
          </p:cNvPr>
          <p:cNvSpPr/>
          <p:nvPr/>
        </p:nvSpPr>
        <p:spPr>
          <a:xfrm>
            <a:off x="10276116" y="2790127"/>
            <a:ext cx="80683" cy="739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AD557-12E3-9040-B366-64249F78F932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322945" y="2853255"/>
            <a:ext cx="964987" cy="16249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4">
            <a:extLst>
              <a:ext uri="{FF2B5EF4-FFF2-40B4-BE49-F238E27FC236}">
                <a16:creationId xmlns:a16="http://schemas.microsoft.com/office/drawing/2014/main" id="{08F53E32-2C87-974D-B7E5-4BC5D9455EE0}"/>
              </a:ext>
            </a:extLst>
          </p:cNvPr>
          <p:cNvSpPr/>
          <p:nvPr/>
        </p:nvSpPr>
        <p:spPr>
          <a:xfrm>
            <a:off x="5200286" y="2821859"/>
            <a:ext cx="1557877" cy="2485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B7324B-FD3A-3848-B0E4-20DE873A96E5}"/>
              </a:ext>
            </a:extLst>
          </p:cNvPr>
          <p:cNvGrpSpPr/>
          <p:nvPr/>
        </p:nvGrpSpPr>
        <p:grpSpPr>
          <a:xfrm>
            <a:off x="5675682" y="2156038"/>
            <a:ext cx="607084" cy="576973"/>
            <a:chOff x="4817530" y="1639707"/>
            <a:chExt cx="607084" cy="576973"/>
          </a:xfrm>
        </p:grpSpPr>
        <p:sp>
          <p:nvSpPr>
            <p:cNvPr id="22" name="Round Single Corner of Rectangle 21">
              <a:extLst>
                <a:ext uri="{FF2B5EF4-FFF2-40B4-BE49-F238E27FC236}">
                  <a16:creationId xmlns:a16="http://schemas.microsoft.com/office/drawing/2014/main" id="{A2B2E34F-6B97-BE4C-88CD-7CC0FB312A12}"/>
                </a:ext>
              </a:extLst>
            </p:cNvPr>
            <p:cNvSpPr/>
            <p:nvPr/>
          </p:nvSpPr>
          <p:spPr>
            <a:xfrm>
              <a:off x="4900114" y="1708968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 Single Corner of Rectangle 22">
              <a:extLst>
                <a:ext uri="{FF2B5EF4-FFF2-40B4-BE49-F238E27FC236}">
                  <a16:creationId xmlns:a16="http://schemas.microsoft.com/office/drawing/2014/main" id="{24486C21-C282-0047-AD44-873E48D60C80}"/>
                </a:ext>
              </a:extLst>
            </p:cNvPr>
            <p:cNvSpPr/>
            <p:nvPr/>
          </p:nvSpPr>
          <p:spPr>
            <a:xfrm>
              <a:off x="5154744" y="1716712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Single Corner of Rectangle 23">
              <a:extLst>
                <a:ext uri="{FF2B5EF4-FFF2-40B4-BE49-F238E27FC236}">
                  <a16:creationId xmlns:a16="http://schemas.microsoft.com/office/drawing/2014/main" id="{A20A794F-3152-F742-B516-E23B90776C07}"/>
                </a:ext>
              </a:extLst>
            </p:cNvPr>
            <p:cNvSpPr/>
            <p:nvPr/>
          </p:nvSpPr>
          <p:spPr>
            <a:xfrm>
              <a:off x="490011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Single Corner of Rectangle 28">
              <a:extLst>
                <a:ext uri="{FF2B5EF4-FFF2-40B4-BE49-F238E27FC236}">
                  <a16:creationId xmlns:a16="http://schemas.microsoft.com/office/drawing/2014/main" id="{AE0613E0-2FDE-9647-8055-2E5A77E9E201}"/>
                </a:ext>
              </a:extLst>
            </p:cNvPr>
            <p:cNvSpPr/>
            <p:nvPr/>
          </p:nvSpPr>
          <p:spPr>
            <a:xfrm>
              <a:off x="5154744" y="1959505"/>
              <a:ext cx="196972" cy="18622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uble Bracket 29">
              <a:extLst>
                <a:ext uri="{FF2B5EF4-FFF2-40B4-BE49-F238E27FC236}">
                  <a16:creationId xmlns:a16="http://schemas.microsoft.com/office/drawing/2014/main" id="{AA02A165-4092-9642-8FAD-51E6A8A997EB}"/>
                </a:ext>
              </a:extLst>
            </p:cNvPr>
            <p:cNvSpPr/>
            <p:nvPr/>
          </p:nvSpPr>
          <p:spPr>
            <a:xfrm>
              <a:off x="4817530" y="1639707"/>
              <a:ext cx="607084" cy="576973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BC15B7-1C89-D646-A465-4B56C908BAEC}"/>
              </a:ext>
            </a:extLst>
          </p:cNvPr>
          <p:cNvSpPr txBox="1"/>
          <p:nvPr/>
        </p:nvSpPr>
        <p:spPr>
          <a:xfrm>
            <a:off x="4332699" y="3889575"/>
            <a:ext cx="329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Ans: Not with a 2x2 matrix</a:t>
            </a:r>
          </a:p>
        </p:txBody>
      </p:sp>
    </p:spTree>
    <p:extLst>
      <p:ext uri="{BB962C8B-B14F-4D97-AF65-F5344CB8AC3E}">
        <p14:creationId xmlns:p14="http://schemas.microsoft.com/office/powerpoint/2010/main" val="195886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1352</TotalTime>
  <Words>858</Words>
  <Application>Microsoft Macintosh PowerPoint</Application>
  <PresentationFormat>Widescreen</PresentationFormat>
  <Paragraphs>287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Calisto MT</vt:lpstr>
      <vt:lpstr>Cambria Math</vt:lpstr>
      <vt:lpstr>Wingdings 2</vt:lpstr>
      <vt:lpstr>Slate</vt:lpstr>
      <vt:lpstr>Computer Graphics</vt:lpstr>
      <vt:lpstr>What is a vector? e.g. 2D</vt:lpstr>
      <vt:lpstr>What is a matrix? e.g. 2x2</vt:lpstr>
      <vt:lpstr>Can we ‘operate on’ a vector?</vt:lpstr>
      <vt:lpstr>Can we ‘operate on’ a vector?</vt:lpstr>
      <vt:lpstr>What operations can it achieve?</vt:lpstr>
      <vt:lpstr>What operation achieves translation?</vt:lpstr>
      <vt:lpstr>Can we achieve this with a matrix?</vt:lpstr>
      <vt:lpstr>Can we achieve this with a matrix?</vt:lpstr>
      <vt:lpstr>What if we add a dimension?</vt:lpstr>
      <vt:lpstr>Now, translation is possible as an operation</vt:lpstr>
      <vt:lpstr>Homogeneous coordinates are useful!</vt:lpstr>
      <vt:lpstr>Homogeneous coordinates are useful!</vt:lpstr>
      <vt:lpstr>What operations are possible now?</vt:lpstr>
      <vt:lpstr>Remind you of a camera sensor plane?</vt:lpstr>
      <vt:lpstr>Ideal pinhole camera 3D</vt:lpstr>
      <vt:lpstr>Ideal vs virtual pinhole model</vt:lpstr>
      <vt:lpstr>Pixel coordinates from 3D point</vt:lpstr>
      <vt:lpstr>Pixel coordinates from 3D point</vt:lpstr>
      <vt:lpstr>Pinhole only allows little light through</vt:lpstr>
      <vt:lpstr>Large hole: many superposed images </vt:lpstr>
      <vt:lpstr>Can we improve light and avoid blur?</vt:lpstr>
      <vt:lpstr>Lens improves light efficiency, but …</vt:lpstr>
      <vt:lpstr>… only focusses part of the world</vt:lpstr>
      <vt:lpstr>Finite-sized pinhole = aperture</vt:lpstr>
      <vt:lpstr>Depth of field depends on aperture size</vt:lpstr>
      <vt:lpstr>Thin lens formula, independent of aperture</vt:lpstr>
      <vt:lpstr>Zooming-- changing  f</vt:lpstr>
      <vt:lpstr>Same lens (fixed f), increase v</vt:lpstr>
      <vt:lpstr>Also achieved by swapping subject and sensor!</vt:lpstr>
      <vt:lpstr>Macro photography</vt:lpstr>
      <vt:lpstr>Types of lenses</vt:lpstr>
      <vt:lpstr>Gain – 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SUBR Kartic</cp:lastModifiedBy>
  <cp:revision>198</cp:revision>
  <dcterms:created xsi:type="dcterms:W3CDTF">2019-09-17T08:37:08Z</dcterms:created>
  <dcterms:modified xsi:type="dcterms:W3CDTF">2019-10-29T10:51:40Z</dcterms:modified>
</cp:coreProperties>
</file>