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50"/>
  </p:notesMasterIdLst>
  <p:sldIdLst>
    <p:sldId id="256" r:id="rId2"/>
    <p:sldId id="258" r:id="rId3"/>
    <p:sldId id="257" r:id="rId4"/>
    <p:sldId id="264" r:id="rId5"/>
    <p:sldId id="259" r:id="rId6"/>
    <p:sldId id="260" r:id="rId7"/>
    <p:sldId id="261" r:id="rId8"/>
    <p:sldId id="271" r:id="rId9"/>
    <p:sldId id="266" r:id="rId10"/>
    <p:sldId id="267" r:id="rId11"/>
    <p:sldId id="268" r:id="rId12"/>
    <p:sldId id="269" r:id="rId13"/>
    <p:sldId id="270" r:id="rId14"/>
    <p:sldId id="272" r:id="rId15"/>
    <p:sldId id="277" r:id="rId16"/>
    <p:sldId id="273" r:id="rId17"/>
    <p:sldId id="274" r:id="rId18"/>
    <p:sldId id="276" r:id="rId19"/>
    <p:sldId id="275" r:id="rId20"/>
    <p:sldId id="263" r:id="rId21"/>
    <p:sldId id="265" r:id="rId22"/>
    <p:sldId id="262" r:id="rId23"/>
    <p:sldId id="285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6" r:id="rId32"/>
    <p:sldId id="287" r:id="rId33"/>
    <p:sldId id="288" r:id="rId34"/>
    <p:sldId id="290" r:id="rId35"/>
    <p:sldId id="289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1" r:id="rId46"/>
    <p:sldId id="302" r:id="rId47"/>
    <p:sldId id="300" r:id="rId48"/>
    <p:sldId id="303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451B"/>
    <a:srgbClr val="00D40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80" autoAdjust="0"/>
    <p:restoredTop sz="94660"/>
  </p:normalViewPr>
  <p:slideViewPr>
    <p:cSldViewPr snapToGrid="0">
      <p:cViewPr>
        <p:scale>
          <a:sx n="112" d="100"/>
          <a:sy n="112" d="100"/>
        </p:scale>
        <p:origin x="720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23T14:04:28.25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0 654 24575,'6'0'0,"0"0"0,0 0 0,0 0 0,0 0 0,1 0 0,-1 0 0,0 0 0,0 0 0,0 0 0,0 0 0,0 0 0,-2-3 0,1 2 0,-1-2 0,2 3 0,0 0 0,0 0 0,1 0 0,-1-4 0,0 3 0,0-2 0,0 3 0,0 0 0,0 0 0,0 0 0,0 0 0,0 0 0,0 0 0,0 0 0,0 0 0,0 0 0,0 0 0,0 0 0,0 0 0,0 0 0,0 0 0,0 0 0,0 0 0,1 0 0,-1 0 0,0 0 0,0 0 0,1 0 0,-1 0 0,0 0 0,0 3 0,0-2 0,-3 6 0,2-6 0,-1 2 0,-1 1 0,3-4 0,-3 4 0,1-1 0,1-2 0,-4 6 0,5-6 0,-3 6 0,4-7 0,-1 7 0,0-6 0,-2 6 0,1-7 0,-1 7 0,2-3 0,0 0 0,-3 3 0,3-6 0,-3 5 0,3-5 0,-3 6 0,3-6 0,-3 5 0,3-5 0,-2 6 0,1-7 0,-1 7 0,2-6 0,0 6 0,0-3 0,0 0 0,0 3 0,0-7 0,0 7 0,0-6 0,1 2 0,-4 0 0,3-2 0,-6 6 0,6-6 0,-3 6 0,3-7 0,-2 7 0,1-6 0,-1 6 0,2-3 0,0 0 0,-2 3 0,1-6 0,-1 5 0,2-1 0,0 2 0,0 0 0,1 1 0,-1-4 0,-3 3 0,3-3 0,-2 1 0,2 1 0,-2-1 0,1 2 0,-1-2 0,2 2 0,-2-3 0,1 4 0,-1-1 0,2 1 0,1 0 0,-1-1 0,-3 1 0,3-4 0,-2 3 0,2-3 0,-3 4 0,3 0 0,-2-1 0,2 1 0,0 0 0,-2-1 0,1 1 0,-1-1 0,-1 1 0,0-1 0,0 1 0,-3 0 0,6-4 0,-5 3 0,4-3 0,-4 4 0,5 0 0,-6-1 0,6 1 0,-3 0 0,1 3 0,2-2 0,-6 3 0,6 0 0,-5-3 0,5 2 0,-5 1 0,4-3 0,-4 3 0,2-5 0,-3 1 0,3 4 0,-2-3 0,5 2 0,-6-3 0,3 0 0,-3-1 0,3 1 0,-2 0 0,1 0 0,-2-1 0,0 1 0,0-1 0,3 1 0,-2-1 0,1 1 0,-2-1 0,3 1 0,-2-1 0,2 1 0,-3 0 0,0-1 0,2 1 0,-1-1 0,2 1 0,-3 0 0,0 0 0,0-1 0,0 1 0,3 0 0,-2-1 0,1 1 0,1 0 0,-2-1 0,2 1 0,-3 0 0,2-1 0,-1 1 0,2-1 0,0 1 0,-3-1 0,3 1 0,0-1 0,-2 1 0,4 0 0,-4-1 0,2 1 0,0 0 0,-3-1 0,3 1 0,0 0 0,-2-1 0,4 1 0,-4 0 0,5-1 0,-6 5 0,6-3 0,-5 7 0,5-3 0,-2 4 0,3 0 0,0 0 0,0 0 0,0 5 0,-3-4 0,3 9 0,-3-9 0,4 9 0,-1-9 0,0 4 0,0 0 0,0-4 0,1 4 0,-1 0 0,0-3 0,1 2 0,-4 1 0,2-3 0,-5 3 0,5-5 0,-5 4 0,5-2 0,-5 3 0,2-5 0,0 0 0,-2 0 0,2 0 0,0-4 0,-3 3 0,6-3 0,-5 4 0,5 0 0,-5-5 0,5 4 0,-2-3 0,0 4 0,3 0 0,-4 1 0,5 3 0,-1-2 0,0 3 0,4 7 0,-3-4 0,2 6 0,-2-5 0,-1-7 0,1 7 0,-1-7 0,1 8 0,-1-4 0,1 5 0,-1 0 0,1 5 0,0-3 0,0 3 0,0 1 0,0-5 0,0 11 0,0-5 0,-3 0 0,2 4 0,-2-9 0,3 3 0,-4 1 0,3-5 0,-3 5 0,4-6 0,-1-5 0,-2 4 0,1-4 0,-2 5 0,4 0 0,0-5 0,-1 4 0,1-4 0,-4 5 0,3-5 0,-4-1 0,4-5 0,-3 5 0,2-8 0,-2 7 0,0-8 0,5 11 0,-7-5 0,7 6 0,-5-8 0,3 0 0,-3 0 0,2 0 0,-2 0 0,0 0 0,2 0 0,-2 0 0,0 0 0,2 0 0,-5 0 0,5-4 0,-5 3 0,5-3 0,-6 4 0,6-4 0,-5 3 0,5-7 0,-2 7 0,-1-8 0,3 8 0,-5-3 0,5 0 0,-5 3 0,5-3 0,-3 0 0,1 3 0,2-3 0,-5 4 0,5 0 0,-2 0 0,0-5 0,2 9 0,-2-11 0,0 11 0,2-8 0,-2 4 0,0 0 0,2 0 0,-2 8 0,0-11 0,2 10 0,-5-11 0,5 4 0,-2-4 0,3 3 0,-4-3 0,4 4 0,-4-4 0,4 3 0,0-3 0,0 4 0,0 0 0,0 0 0,0 0 0,0 0 0,3 0 0,-2-4 0,2 3 0,-3-3 0,3 0 0,-2 3 0,2-7 0,-3 7 0,-1-7 0,1 7 0,0-7 0,-1 2 0,1 1 0,-1-3 0,1 3 0,-1-5 0,1 1 0,-1 0 0,0-1 0,1 1 0,-1 0 0,0-1 0,1 1 0,-1 0 0,0 0 0,1-1 0,-1 1 0,3 3 0,-2-2 0,3 2 0,-4-4 0,0 1 0,1 0 0,-1 0 0,0-1 0,4 1 0,-3 0 0,3-3 0,-4 2 0,1-3 0,-1 0 0,4 3 0,-3-2 0,3-1 0,-4 3 0,1-3 0,3 1 0,-3 2 0,3-3 0,-4 4 0,4-4 0,-3 3 0,3-3 0,0 0 0,-3 3 0,6-2 0,-6 3 0,6-4 0,-2 3 0,3-2 0,0 4 0,0-5 0,0 4 0,1-7 0,-1 6 0,0-2 0,0 0 0,0 3 0,0-8 0,4 8 0,-3-3 0,3 0 0,-4 3 0,0-7 0,-3 6 0,5-3 0,-4 1 0,1 1 0,-3-5 0,0 7 0,-3-8 0,3 8 0,-1-7 0,-1 2 0,1 0 0,-2-2 0,-1 3 0,0-1 0,1-2 0,-1 2 0,1-3 0,-1 0 0,0 4 0,0-3 0,1 2 0,2-7 0,-2 0 0,7-1 0,-4-2 0,4 6 0,-3-3 0,2 0 0,-2 3 0,3-6 0,0 6 0,0-7 0,0 7 0,0-7 0,0 7 0,0-6 0,-3 6 0,2-3 0,-2 0 0,-1 3 0,3-3 0,-2 1 0,3 2 0,0-3 0,-3 0 0,2 3 0,-2-2 0,3 3 0,0 0 0,-3-4 0,2 4 0,-3-4 0,5 4 0,-5-3 0,3 2 0,-5-3 0,1 4 0,1-3 0,-3 2 0,3-7 0,-4 7 0,1-5 0,-1 5 0,1-6 0,-1 2 0,0-2 0,1 2 0,-1-2 0,0 3 0,1-4 0,-1 0 0,0 1 0,1-1 0,-1-4 0,1 3 0,-1-3 0,1 4 0,-1-4 0,1 4 0,-1-4 0,-2 4 0,2-4 0,-3 3 0,4-3 0,0 0 0,-1 3 0,1-3 0,-1 0 0,1 4 0,0-8 0,-1 7 0,1-7 0,0 7 0,0-7 0,-1 7 0,1-7 0,-1 7 0,1-7 0,0 7 0,0-3 0,-1 0 0,1 3 0,0-7 0,-1 3 0,1 0 0,0-3 0,0 3 0,0 0 0,-1-3 0,1 3 0,0-4 0,0-1 0,1-4 0,-1 4 0,0-4 0,0 5 0,0-5 0,0 4 0,1-9 0,-1 8 0,4-20 0,-3 17 0,3-17 0,-3 16 0,-1 0 0,1-4 0,-1 4 0,1-6 0,-1 1 0,1-6 0,0 5 0,0-5 0,0 0 0,0 5 0,4-11 0,-3 5 0,3 0 0,-4 1 0,4 1 0,-4 3 0,4-9 0,-4 9 0,0-4 0,0 6 0,0 0 0,-1 0 0,1 5 0,-1-4 0,1 8 0,-1-8 0,0 9 0,1-4 0,-1 5 0,0 0 0,0 0 0,0-1 0,-3 1 0,2 4 0,-3-3 0,4 3 0,-3-4 0,2 0 0,1-4 0,-2 3 0,4-2 0,-5 3 0,0-1 0,2 1 0,-5 4 0,5-3 0,-5 3 0,5-4 0,-5 0 0,5 0 0,-2-1 0,0 1 0,2-5 0,-2 4 0,1-4 0,1 0 0,-2 3 0,3-3 0,-3 5 0,3-5 0,-3 4 0,0-9 0,2 9 0,-2-9 0,4 4 0,-4-6 0,3 1 0,-3 0 0,4 0 0,-4 0 0,3 0 0,-3 0 0,1 0 0,2-1 0,-7 1 0,7 0 0,-6 0 0,6 0 0,-6 0 0,6 0 0,-6 0 0,5 0 0,-2-8 0,1 6 0,-2-6 0,0 8 0,1 5 0,0-4 0,3 4 0,-3-5 0,1-1 0,1 1 0,-1 0 0,-1 0 0,3 0 0,-6 5 0,6-4 0,-7 8 0,7-8 0,-6 9 0,6-9 0,-3 9 0,0-9 0,3 4 0,-3-6 0,0 1 0,3 0 0,-3 0 0,4 0 0,0 5 0,-1-4 0,0 8 0,-2-8 0,1 9 0,-2-4 0,3 0 0,-3 4 0,3-4 0,-4 5 0,1 0 0,3-1 0,-7 1 0,7 0 0,-4 0 0,4-8 0,1 6 0,-5-6 0,4 3 0,-3 4 0,0-4 0,2 5 0,-2 0 0,0 4 0,2-3 0,-2 3 0,0-4 0,3-1 0,-4 1 0,1 0 0,3 0 0,-3 0 0,3 0 0,0-5 0,0 3 0,0-3 0,1 0 0,-1 4 0,0-4 0,0 0 0,0 3 0,1-3 0,-1 0 0,-3 4 0,3-4 0,-4 9 0,5-8 0,-2 11 0,1-11 0,0 8 0,0-4 0,0 0 0,0 0 0,0 4 0,0-3 0,-1 3 0,1 0 0,0-3 0,-1 7 0,1-11 0,0 6 0,0-2 0,0 4 0,-1 4 0,0 0 0,1-4 0,3 3 0,-3-3 0,7 3 0,-4 1 0,1-4 0,2 2 0,-5-2 0,5 3 0,-5-3 0,2 3 0,-4-3 0,1 5 0,-1-1 0,0 0 0,0 0 0,1 1 0,-1-1 0,0 0 0,-2 0 0,2 0 0,-3 1 0,1-1 0,1 0 0,-1 0 0,2 1 0,-3-1 0,3 0 0,-2 0 0,2 4 0,0-3 0,0 3 0,1-4 0,-1 4 0,1-3 0,-1 2 0,4-3 0,-3 0 0,3 0 0,-4 4 0,4-3 0,-3 2 0,3 0 0,-4-2 0,4 7 0,-3-7 0,3 6 0,0-7 0,-3 8 0,3-4 0,0 0 0,-3 3 0,3-6 0,-1 6 0,-1-6 0,5 6 0,-6-3 0,3 1 0,0 2 0,-3-2 0,3 3 0,-1 0 0,-1 0 0,5 0 0,-6 0 0,6 0 0,-6 0 0,7 0 0,-7 0 0,6 0 0,-2 0 0,-1 0 0,3 0 0,-2 0 0,3 0 0,-3 0 0,2 0 0,-2 0 0,5 0 0,-1 0 0,-1 0 0,-1 0 0,-2 0 0,-1 0 0,3 0 0,-2 0 0,0 0 0,2 3 0,-6-2 0,6 7 0,-5-4 0,5 1 0,-3 2 0,1-2 0,2-1 0,-2 3 0,3-2 0,-3 3 0,2-3 0,-2 2 0,-1-3 0,0 4 0,0 1 0,-3-5 0,6 3 0,-6-2 0,7 3 0,-7 0 0,6 0 0,-6 0 0,3 0 0,0 0 0,-3 0 0,3 0 0,0 0 0,-3 0 0,3 0 0,-1 0 0,-1 0 0,1 0 0,4 3 0,-5 2 0,8 0 0,-8 3 0,2-7 0,0 7 0,-3-7 0,3 7 0,-3-7 0,3 3 0,-3 0 0,3-3 0,-3 7 0,0-8 0,0 8 0,-1-7 0,1 7 0,-1-7 0,1 7 0,0-7 0,-1 2 0,1 1 0,-1-3 0,1 7 0,0-7 0,-3 7 0,1-7 0,-1 7 0,3-8 0,-4 8 0,3-3 0,-2 0 0,0 3 0,1-7 0,-1 7 0,3-4 0,-3 1 0,2 3 0,-2-3 0,3 0 0,0 3 0,-1-3 0,1 7 0,0-2 0,0 3 0,0-4 0,-3 4 0,2-2 0,-2 3 0,3-5 0,0 0 0,0 0 0,-3 0 0,2 5 0,-2-4 0,4 4 0,-1 0 0,0-4 0,1 9 0,-1-9 0,1 9 0,-1-9 0,0 9 0,0-9 0,1 9 0,-1-9 0,1 9 0,-1-9 0,-3 9 0,2-9 0,-2 4 0,3-5 0,0 0 0,-3 0 0,3 0 0,-3 0 0,3 0 0,0 0 0,-3 0 0,1-4 0,-1 3 0,3-3 0,0 4 0,0-4 0,0 11 0,-1-14 0,1 14 0,0-11 0,0 0 0,0 3 0,-4-3 0,3 4 0,-2 0 0,3 0 0,0 0 0,1 5 0,-1-4 0,0 9 0,1-9 0,-1 9 0,0-9 0,1 4 0,-1 0 0,0-4 0,0 4 0,0-5 0,1 5 0,-1-4 0,0 4 0,1 0 0,-1-4 0,0 4 0,0 0 0,0-4 0,1 4 0,-1-5 0,0 0 0,0 0 0,0 0 0,0 5 0,0-3 0,1 2 0,-4-4 0,2 1 0,-5 3 0,5-2 0,-2 7 0,0-7 0,6 15 0,-8-14 0,8 15 0,-9-17 0,5 4 0,-2-5 0,0 0 0,2 0 0,-2 0 0,0 0 0,2 0 0,-5-4 0,5 3 0,-2-7 0,0 7 0,2-4 0,-3 1 0,4 3 0,0-3 0,-3 0 0,2 3 0,-2-3 0,3 4 0,0 0 0,0 0 0,0-4 0,0 3 0,-3-3 0,2 4 0,-2 0 0,3 0 0,-3 5 0,2-4 0,-2 4 0,3-5 0,0 0 0,0 0 0,0 0 0,-3-4 0,2 3 0,-2-3 0,3 0 0,0 10 0,0-8 0,-1 6 0,-2-5 0,2-4 0,-5 1 0,5 3 0,-5-7 0,5 7 0,-5-3 0,5 0 0,-5 3 0,4-7 0,-4 7 0,2-3 0,0-1 0,-3 4 0,6-3 0,-5 0 0,2 3 0,0-7 0,-2 3 0,2 0 0,-1-4 0,-1 8 0,2-7 0,0 7 0,1-7 0,0 7 0,1-7 0,-4 7 0,5-8 0,-3 8 0,4-3 0,-3 0 0,2 3 0,-2-7 0,0 7 0,1-7 0,-4 7 0,5-4 0,-2 1 0,6 11 0,-3-13 0,0 12 0,-1-10 0,-3 0 0,1 3 0,2-7 0,-3 2 0,1 1 0,2-3 0,-6 3 0,6-5 0,-2 5 0,-1-3 0,3 3 0,-5-4 0,5-1 0,-3 5 0,4-3 0,0 7 0,-4-7 0,3 2 0,-2-3 0,-1 4 0,3-3 0,-2 2 0,-1-3 0,3 0 0,-5-1 0,4 1 0,-1 0 0,-1 0 0,3 3 0,-2-2 0,0 3 0,1-4 0,-4-1 0,5 1 0,-3 0 0,4-1 0,-4 1 0,3 0 0,-3 3 0,4-3 0,-1 4 0,-2-5 0,1 1 0,-1 0 0,-1-1 0,3 1 0,-3 0 0,1-1 0,2 1 0,-3 0 0,3-1 0,-2 1 0,2 0 0,-3-1 0,3 1 0,1 0 0,-1-1 0,-2 5 0,1-3 0,-1 3 0,2-4 0,1-1 0,-1 1 0,0 0 0,1-1 0,-1 1 0,0 0 0,1 4 0,0-4 0,-1 4 0,0-4 0,1 4 0,0-4 0,-1 4 0,1 0 0,-1-3 0,1 2 0,0 1 0,-1-3 0,1 3 0,-1-5 0,0 1 0,3 3 0,-2-2 0,3 2 0,-1-3 0,-1 0 0,1 0 0,-2 0 0,-4-1 0,0 5 0,0-7 0,0 3 0,3-8 0,4 4 0,-3 0 0,3 4 0,0 0 0,-3 0 0,3 0 0,-4 0 0,0-1 0,1 1 0,-1 0 0,1-1 0,-1-2 0,0 2 0,1-7 0,-1 7 0,0-2 0,1-1 0,-1 3 0,1-6 0,-1 5 0,-3-1 0,3-1 0,-2 3 0,2-6 0,0 5 0,1-5 0,-4 6 0,3-6 0,-3 6 0,4-6 0,-4 6 0,3-7 0,-2 7 0,2-6 0,0 6 0,1-6 0,-1 6 0,0-6 0,1 5 0,-1-2 0,0 1 0,0 1 0,1-5 0,-1 3 0,0-1 0,1-2 0,-1 2 0,0 0 0,1-2 0,-1 6 0,0-6 0,1 6 0,2-7 0,-1 7 0,5-6 0,-3 6 0,1-6 0,2 3 0,-2 0 0,3-3 0,-3 3 0,2-1 0,-6-2 0,6 3 0,-6-4 0,3 0 0,0 0 0,-3 0 0,3 0 0,-4 0 0,4 0 0,-3 0 0,3 0 0,0 0 0,-3 0 0,6 0 0,-5 0 0,5 4 0,-6-3 0,3 3 0,0-4 0,-3 0 0,6 0 0,-6 0 0,3 3 0,0-2 0,-3 2 0,3-3 0,-4 0 0,1 0 0,-1 0 0,0 0 0,1 0 0,-1 0 0,0 0 0,1 0 0,-1 0 0,1 0 0,-1 0 0,0 0 0,1 0 0,-1 0 0,0 0 0,1 0 0,-1 0 0,0 0 0,1 0 0,-1 0 0,0 0 0,0 0 0,1 0 0,-1 0 0,0 0 0,0 0 0,1 0 0,-4-3 0,3 2 0,-3-6 0,4 6 0,-1-6 0,0 6 0,1-6 0,-1 3 0,4 0 0,-3-3 0,3 6 0,-4-6 0,1 3 0,-1-1 0,0-2 0,1 3 0,-1 0 0,0-3 0,1 2 0,-1-2 0,0-1 0,1 3 0,-1-1 0,1 1 0,-1-7 0,1 3 0,-1-3 0,1 5 0,-1-1 0,1-4 0,-1 3 0,1-3 0,-1 0 0,1 3 0,0-7 0,-1 7 0,1-7 0,0 7 0,0-7 0,3 3 0,-3-4 0,3 0 0,-3 0 0,4 0 0,-4 0 0,4-1 0,-4-4 0,3 4 0,-1-9 0,1 4 0,1-5 0,-2 4 0,2-2 0,-4 2 0,1-4 0,3 0 0,-3 0 0,4 0 0,-5 0 0,1 0 0,0 0 0,-1-1 0,1 1 0,0 0 0,-1 0 0,1 0 0,0-6 0,0 5 0,0-11 0,0 11 0,0-11 0,0 11 0,3-5 0,-2 0 0,3 5 0,-4-5 0,-1 6 0,5-6 0,-4 9 0,4-7 0,-1 9 0,-3-5 0,3 5 0,3-12 0,-5 10 0,5-6 0,-6 9 0,-1 0 0,0 4 0,4-4 0,-4 5 0,4-6 0,-4 5 0,4-9 0,-3 4 0,3-5 0,-3 0 0,0 0 0,3 0 0,-2-6 0,2-1 0,1-6 0,-2 0 0,6 0 0,-3 1 0,0-1 0,-2 6 0,1 1 0,-4 6 0,4-1 0,-5 1 0,1 0 0,0 0 0,-1 5 0,1-4 0,-1 9 0,1-9 0,-1 8 0,0-8 0,1 4 0,-1-5 0,1 0 0,0 0 0,-1 0 0,1 5 0,0-12 0,-1 15 0,-3-6 0,2 18 0,-6 1 0,3-6 0,-3-6 0,0-9 0,0 0 0,0 0 0,3 5 0,1-4 0,4-2 0,-4-1 0,3-3 0,-6 4 0,6 1 0,-3 5 0,4-4 0,-4 4 0,2 0 0,-1-4 0,-1 8 0,2-3 0,-2 0 0,0 4 0,3-4 0,-3 0 0,3 4 0,1-5 0,-1 6 0,0 0 0,0 0 0,0 0 0,0 0 0,-1 4 0,1-3 0,0 7 0,0-7 0,-4 7 0,4-7 0,-6 7 0,5-7 0,-2 3 0,0-5 0,2 1 0,-5 0 0,5 0 0,-2 0 0,3-5 0,0 3 0,-3-8 0,3 9 0,-3-9 0,3 9 0,1-9 0,-1 9 0,3-17 0,-1 10 0,1-6 0,-2 4 0,-1 4 0,1 0 0,2 1 0,-2 0 0,2 3 0,-2-3 0,-1 0 0,0 4 0,1-4 0,-1 5 0,0-5 0,-3 3 0,3-3 0,-4 5 0,1-5 0,3 4 0,-3-4 0,3 0 0,0 3 0,0-3 0,0 5 0,1-5 0,-1 8 0,0-7 0,0 8 0,0-4 0,0 0 0,-1 4 0,1-3 0,0 3 0,0-1 0,-1 3 0,1-1 0,-1 3 0,1-3 0,-4 4 0,3 4 0,-2-3 0,2 2 0,0-2 0,3-5 0,-1 4 0,1-4 0,-3 5 0,4-2 0,-3 2 0,3-2 0,-4 2 0,1-1 0,-1 0 0,0 4 0,1-3 0,-1 2 0,0-2 0,1 2 0,-1-2 0,0 7 0,1-7 0,-1 2 0,0 1 0,1-3 0,-1 6 0,0-6 0,1 3 0,-1-1 0,1-2 0,-1 3 0,0 0 0,1-3 0,-1 6 0,0-6 0,1 6 0,-1-6 0,0 6 0,1-5 0,-1 1 0,0 1 0,1-3 0,-1 3 0,0-1 0,1-2 0,-1 6 0,3-5 0,-2 1 0,2 1 0,-5-3 0,1 6 0,-1-6 0,2 3 0,0-3 0,0 3 0,-3-3 0,2 7 0,-1-4 0,2 4 0,-1 0 0,1 0 0,0 0 0,0 0 0,-3 0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23T14:04:28.25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0 654 24575,'6'0'0,"0"0"0,0 0 0,0 0 0,0 0 0,1 0 0,-1 0 0,0 0 0,0 0 0,0 0 0,0 0 0,0 0 0,-2-3 0,1 2 0,-1-2 0,2 3 0,0 0 0,0 0 0,1 0 0,-1-4 0,0 3 0,0-2 0,0 3 0,0 0 0,0 0 0,0 0 0,0 0 0,0 0 0,0 0 0,0 0 0,0 0 0,0 0 0,0 0 0,0 0 0,0 0 0,0 0 0,0 0 0,0 0 0,0 0 0,1 0 0,-1 0 0,0 0 0,0 0 0,1 0 0,-1 0 0,0 0 0,0 3 0,0-2 0,-3 6 0,2-6 0,-1 2 0,-1 1 0,3-4 0,-3 4 0,1-1 0,1-2 0,-4 6 0,5-6 0,-3 6 0,4-7 0,-1 7 0,0-6 0,-2 6 0,1-7 0,-1 7 0,2-3 0,0 0 0,-3 3 0,3-6 0,-3 5 0,3-5 0,-3 6 0,3-6 0,-3 5 0,3-5 0,-2 6 0,1-7 0,-1 7 0,2-6 0,0 6 0,0-3 0,0 0 0,0 3 0,0-7 0,0 7 0,0-6 0,1 2 0,-4 0 0,3-2 0,-6 6 0,6-6 0,-3 6 0,3-7 0,-2 7 0,1-6 0,-1 6 0,2-3 0,0 0 0,-2 3 0,1-6 0,-1 5 0,2-1 0,0 2 0,0 0 0,1 1 0,-1-4 0,-3 3 0,3-3 0,-2 1 0,2 1 0,-2-1 0,1 2 0,-1-2 0,2 2 0,-2-3 0,1 4 0,-1-1 0,2 1 0,1 0 0,-1-1 0,-3 1 0,3-4 0,-2 3 0,2-3 0,-3 4 0,3 0 0,-2-1 0,2 1 0,0 0 0,-2-1 0,1 1 0,-1-1 0,-1 1 0,0-1 0,0 1 0,-3 0 0,6-4 0,-5 3 0,4-3 0,-4 4 0,5 0 0,-6-1 0,6 1 0,-3 0 0,1 3 0,2-2 0,-6 3 0,6 0 0,-5-3 0,5 2 0,-5 1 0,4-3 0,-4 3 0,2-5 0,-3 1 0,3 4 0,-2-3 0,5 2 0,-6-3 0,3 0 0,-3-1 0,3 1 0,-2 0 0,1 0 0,-2-1 0,0 1 0,0-1 0,3 1 0,-2-1 0,1 1 0,-2-1 0,3 1 0,-2-1 0,2 1 0,-3 0 0,0-1 0,2 1 0,-1-1 0,2 1 0,-3 0 0,0 0 0,0-1 0,0 1 0,3 0 0,-2-1 0,1 1 0,1 0 0,-2-1 0,2 1 0,-3 0 0,2-1 0,-1 1 0,2-1 0,0 1 0,-3-1 0,3 1 0,0-1 0,-2 1 0,4 0 0,-4-1 0,2 1 0,0 0 0,-3-1 0,3 1 0,0 0 0,-2-1 0,4 1 0,-4 0 0,5-1 0,-6 5 0,6-3 0,-5 7 0,5-3 0,-2 4 0,3 0 0,0 0 0,0 0 0,0 5 0,-3-4 0,3 9 0,-3-9 0,4 9 0,-1-9 0,0 4 0,0 0 0,0-4 0,1 4 0,-1 0 0,0-3 0,1 2 0,-4 1 0,2-3 0,-5 3 0,5-5 0,-5 4 0,5-2 0,-5 3 0,2-5 0,0 0 0,-2 0 0,2 0 0,0-4 0,-3 3 0,6-3 0,-5 4 0,5 0 0,-5-5 0,5 4 0,-2-3 0,0 4 0,3 0 0,-4 1 0,5 3 0,-1-2 0,0 3 0,4 7 0,-3-4 0,2 6 0,-2-5 0,-1-7 0,1 7 0,-1-7 0,1 8 0,-1-4 0,1 5 0,-1 0 0,1 5 0,0-3 0,0 3 0,0 1 0,0-5 0,0 11 0,0-5 0,-3 0 0,2 4 0,-2-9 0,3 3 0,-4 1 0,3-5 0,-3 5 0,4-6 0,-1-5 0,-2 4 0,1-4 0,-2 5 0,4 0 0,0-5 0,-1 4 0,1-4 0,-4 5 0,3-5 0,-4-1 0,4-5 0,-3 5 0,2-8 0,-2 7 0,0-8 0,5 11 0,-7-5 0,7 6 0,-5-8 0,3 0 0,-3 0 0,2 0 0,-2 0 0,0 0 0,2 0 0,-2 0 0,0 0 0,2 0 0,-5 0 0,5-4 0,-5 3 0,5-3 0,-6 4 0,6-4 0,-5 3 0,5-7 0,-2 7 0,-1-8 0,3 8 0,-5-3 0,5 0 0,-5 3 0,5-3 0,-3 0 0,1 3 0,2-3 0,-5 4 0,5 0 0,-2 0 0,0-5 0,2 9 0,-2-11 0,0 11 0,2-8 0,-2 4 0,0 0 0,2 0 0,-2 8 0,0-11 0,2 10 0,-5-11 0,5 4 0,-2-4 0,3 3 0,-4-3 0,4 4 0,-4-4 0,4 3 0,0-3 0,0 4 0,0 0 0,0 0 0,0 0 0,0 0 0,3 0 0,-2-4 0,2 3 0,-3-3 0,3 0 0,-2 3 0,2-7 0,-3 7 0,-1-7 0,1 7 0,0-7 0,-1 2 0,1 1 0,-1-3 0,1 3 0,-1-5 0,1 1 0,-1 0 0,0-1 0,1 1 0,-1 0 0,0-1 0,1 1 0,-1 0 0,0 0 0,1-1 0,-1 1 0,3 3 0,-2-2 0,3 2 0,-4-4 0,0 1 0,1 0 0,-1 0 0,0-1 0,4 1 0,-3 0 0,3-3 0,-4 2 0,1-3 0,-1 0 0,4 3 0,-3-2 0,3-1 0,-4 3 0,1-3 0,3 1 0,-3 2 0,3-3 0,-4 4 0,4-4 0,-3 3 0,3-3 0,0 0 0,-3 3 0,6-2 0,-6 3 0,6-4 0,-2 3 0,3-2 0,0 4 0,0-5 0,0 4 0,1-7 0,-1 6 0,0-2 0,0 0 0,0 3 0,0-8 0,4 8 0,-3-3 0,3 0 0,-4 3 0,0-7 0,-3 6 0,5-3 0,-4 1 0,1 1 0,-3-5 0,0 7 0,-3-8 0,3 8 0,-1-7 0,-1 2 0,1 0 0,-2-2 0,-1 3 0,0-1 0,1-2 0,-1 2 0,1-3 0,-1 0 0,0 4 0,0-3 0,1 2 0,2-7 0,-2 0 0,7-1 0,-4-2 0,4 6 0,-3-3 0,2 0 0,-2 3 0,3-6 0,0 6 0,0-7 0,0 7 0,0-7 0,0 7 0,0-6 0,-3 6 0,2-3 0,-2 0 0,-1 3 0,3-3 0,-2 1 0,3 2 0,0-3 0,-3 0 0,2 3 0,-2-2 0,3 3 0,0 0 0,-3-4 0,2 4 0,-3-4 0,5 4 0,-5-3 0,3 2 0,-5-3 0,1 4 0,1-3 0,-3 2 0,3-7 0,-4 7 0,1-5 0,-1 5 0,1-6 0,-1 2 0,0-2 0,1 2 0,-1-2 0,0 3 0,1-4 0,-1 0 0,0 1 0,1-1 0,-1-4 0,1 3 0,-1-3 0,1 4 0,-1-4 0,1 4 0,-1-4 0,-2 4 0,2-4 0,-3 3 0,4-3 0,0 0 0,-1 3 0,1-3 0,-1 0 0,1 4 0,0-8 0,-1 7 0,1-7 0,0 7 0,0-7 0,-1 7 0,1-7 0,-1 7 0,1-7 0,0 7 0,0-3 0,-1 0 0,1 3 0,0-7 0,-1 3 0,1 0 0,0-3 0,0 3 0,0 0 0,-1-3 0,1 3 0,0-4 0,0-1 0,1-4 0,-1 4 0,0-4 0,0 5 0,0-5 0,0 4 0,1-9 0,-1 8 0,4-20 0,-3 17 0,3-17 0,-3 16 0,-1 0 0,1-4 0,-1 4 0,1-6 0,-1 1 0,1-6 0,0 5 0,0-5 0,0 0 0,0 5 0,4-11 0,-3 5 0,3 0 0,-4 1 0,4 1 0,-4 3 0,4-9 0,-4 9 0,0-4 0,0 6 0,0 0 0,-1 0 0,1 5 0,-1-4 0,1 8 0,-1-8 0,0 9 0,1-4 0,-1 5 0,0 0 0,0 0 0,0-1 0,-3 1 0,2 4 0,-3-3 0,4 3 0,-3-4 0,2 0 0,1-4 0,-2 3 0,4-2 0,-5 3 0,0-1 0,2 1 0,-5 4 0,5-3 0,-5 3 0,5-4 0,-5 0 0,5 0 0,-2-1 0,0 1 0,2-5 0,-2 4 0,1-4 0,1 0 0,-2 3 0,3-3 0,-3 5 0,3-5 0,-3 4 0,0-9 0,2 9 0,-2-9 0,4 4 0,-4-6 0,3 1 0,-3 0 0,4 0 0,-4 0 0,3 0 0,-3 0 0,1 0 0,2-1 0,-7 1 0,7 0 0,-6 0 0,6 0 0,-6 0 0,6 0 0,-6 0 0,5 0 0,-2-8 0,1 6 0,-2-6 0,0 8 0,1 5 0,0-4 0,3 4 0,-3-5 0,1-1 0,1 1 0,-1 0 0,-1 0 0,3 0 0,-6 5 0,6-4 0,-7 8 0,7-8 0,-6 9 0,6-9 0,-3 9 0,0-9 0,3 4 0,-3-6 0,0 1 0,3 0 0,-3 0 0,4 0 0,0 5 0,-1-4 0,0 8 0,-2-8 0,1 9 0,-2-4 0,3 0 0,-3 4 0,3-4 0,-4 5 0,1 0 0,3-1 0,-7 1 0,7 0 0,-4 0 0,4-8 0,1 6 0,-5-6 0,4 3 0,-3 4 0,0-4 0,2 5 0,-2 0 0,0 4 0,2-3 0,-2 3 0,0-4 0,3-1 0,-4 1 0,1 0 0,3 0 0,-3 0 0,3 0 0,0-5 0,0 3 0,0-3 0,1 0 0,-1 4 0,0-4 0,0 0 0,0 3 0,1-3 0,-1 0 0,-3 4 0,3-4 0,-4 9 0,5-8 0,-2 11 0,1-11 0,0 8 0,0-4 0,0 0 0,0 0 0,0 4 0,0-3 0,-1 3 0,1 0 0,0-3 0,-1 7 0,1-11 0,0 6 0,0-2 0,0 4 0,-1 4 0,0 0 0,1-4 0,3 3 0,-3-3 0,7 3 0,-4 1 0,1-4 0,2 2 0,-5-2 0,5 3 0,-5-3 0,2 3 0,-4-3 0,1 5 0,-1-1 0,0 0 0,0 0 0,1 1 0,-1-1 0,0 0 0,-2 0 0,2 0 0,-3 1 0,1-1 0,1 0 0,-1 0 0,2 1 0,-3-1 0,3 0 0,-2 0 0,2 4 0,0-3 0,0 3 0,1-4 0,-1 4 0,1-3 0,-1 2 0,4-3 0,-3 0 0,3 0 0,-4 4 0,4-3 0,-3 2 0,3 0 0,-4-2 0,4 7 0,-3-7 0,3 6 0,0-7 0,-3 8 0,3-4 0,0 0 0,-3 3 0,3-6 0,-1 6 0,-1-6 0,5 6 0,-6-3 0,3 1 0,0 2 0,-3-2 0,3 3 0,-1 0 0,-1 0 0,5 0 0,-6 0 0,6 0 0,-6 0 0,7 0 0,-7 0 0,6 0 0,-2 0 0,-1 0 0,3 0 0,-2 0 0,3 0 0,-3 0 0,2 0 0,-2 0 0,5 0 0,-1 0 0,-1 0 0,-1 0 0,-2 0 0,-1 0 0,3 0 0,-2 0 0,0 0 0,2 3 0,-6-2 0,6 7 0,-5-4 0,5 1 0,-3 2 0,1-2 0,2-1 0,-2 3 0,3-2 0,-3 3 0,2-3 0,-2 2 0,-1-3 0,0 4 0,0 1 0,-3-5 0,6 3 0,-6-2 0,7 3 0,-7 0 0,6 0 0,-6 0 0,3 0 0,0 0 0,-3 0 0,3 0 0,0 0 0,-3 0 0,3 0 0,-1 0 0,-1 0 0,1 0 0,4 3 0,-5 2 0,8 0 0,-8 3 0,2-7 0,0 7 0,-3-7 0,3 7 0,-3-7 0,3 3 0,-3 0 0,3-3 0,-3 7 0,0-8 0,0 8 0,-1-7 0,1 7 0,-1-7 0,1 7 0,0-7 0,-1 2 0,1 1 0,-1-3 0,1 7 0,0-7 0,-3 7 0,1-7 0,-1 7 0,3-8 0,-4 8 0,3-3 0,-2 0 0,0 3 0,1-7 0,-1 7 0,3-4 0,-3 1 0,2 3 0,-2-3 0,3 0 0,0 3 0,-1-3 0,1 7 0,0-2 0,0 3 0,0-4 0,-3 4 0,2-2 0,-2 3 0,3-5 0,0 0 0,0 0 0,-3 0 0,2 5 0,-2-4 0,4 4 0,-1 0 0,0-4 0,1 9 0,-1-9 0,1 9 0,-1-9 0,0 9 0,0-9 0,1 9 0,-1-9 0,1 9 0,-1-9 0,-3 9 0,2-9 0,-2 4 0,3-5 0,0 0 0,-3 0 0,3 0 0,-3 0 0,3 0 0,0 0 0,-3 0 0,1-4 0,-1 3 0,3-3 0,0 4 0,0-4 0,0 11 0,-1-14 0,1 14 0,0-11 0,0 0 0,0 3 0,-4-3 0,3 4 0,-2 0 0,3 0 0,0 0 0,1 5 0,-1-4 0,0 9 0,1-9 0,-1 9 0,0-9 0,1 4 0,-1 0 0,0-4 0,0 4 0,0-5 0,1 5 0,-1-4 0,0 4 0,1 0 0,-1-4 0,0 4 0,0 0 0,0-4 0,1 4 0,-1-5 0,0 0 0,0 0 0,0 0 0,0 5 0,0-3 0,1 2 0,-4-4 0,2 1 0,-5 3 0,5-2 0,-2 7 0,0-7 0,6 15 0,-8-14 0,8 15 0,-9-17 0,5 4 0,-2-5 0,0 0 0,2 0 0,-2 0 0,0 0 0,2 0 0,-5-4 0,5 3 0,-2-7 0,0 7 0,2-4 0,-3 1 0,4 3 0,0-3 0,-3 0 0,2 3 0,-2-3 0,3 4 0,0 0 0,0 0 0,0-4 0,0 3 0,-3-3 0,2 4 0,-2 0 0,3 0 0,-3 5 0,2-4 0,-2 4 0,3-5 0,0 0 0,0 0 0,0 0 0,-3-4 0,2 3 0,-2-3 0,3 0 0,0 10 0,0-8 0,-1 6 0,-2-5 0,2-4 0,-5 1 0,5 3 0,-5-7 0,5 7 0,-5-3 0,5 0 0,-5 3 0,4-7 0,-4 7 0,2-3 0,0-1 0,-3 4 0,6-3 0,-5 0 0,2 3 0,0-7 0,-2 3 0,2 0 0,-1-4 0,-1 8 0,2-7 0,0 7 0,1-7 0,0 7 0,1-7 0,-4 7 0,5-8 0,-3 8 0,4-3 0,-3 0 0,2 3 0,-2-7 0,0 7 0,1-7 0,-4 7 0,5-4 0,-2 1 0,6 11 0,-3-13 0,0 12 0,-1-10 0,-3 0 0,1 3 0,2-7 0,-3 2 0,1 1 0,2-3 0,-6 3 0,6-5 0,-2 5 0,-1-3 0,3 3 0,-5-4 0,5-1 0,-3 5 0,4-3 0,0 7 0,-4-7 0,3 2 0,-2-3 0,-1 4 0,3-3 0,-2 2 0,-1-3 0,3 0 0,-5-1 0,4 1 0,-1 0 0,-1 0 0,3 3 0,-2-2 0,0 3 0,1-4 0,-4-1 0,5 1 0,-3 0 0,4-1 0,-4 1 0,3 0 0,-3 3 0,4-3 0,-1 4 0,-2-5 0,1 1 0,-1 0 0,-1-1 0,3 1 0,-3 0 0,1-1 0,2 1 0,-3 0 0,3-1 0,-2 1 0,2 0 0,-3-1 0,3 1 0,1 0 0,-1-1 0,-2 5 0,1-3 0,-1 3 0,2-4 0,1-1 0,-1 1 0,0 0 0,1-1 0,-1 1 0,0 0 0,1 4 0,0-4 0,-1 4 0,0-4 0,1 4 0,0-4 0,-1 4 0,1 0 0,-1-3 0,1 2 0,0 1 0,-1-3 0,1 3 0,-1-5 0,0 1 0,3 3 0,-2-2 0,3 2 0,-1-3 0,-1 0 0,1 0 0,-2 0 0,-4-1 0,0 5 0,0-7 0,0 3 0,3-8 0,4 4 0,-3 0 0,3 4 0,0 0 0,-3 0 0,3 0 0,-4 0 0,0-1 0,1 1 0,-1 0 0,1-1 0,-1-2 0,0 2 0,1-7 0,-1 7 0,0-2 0,1-1 0,-1 3 0,1-6 0,-1 5 0,-3-1 0,3-1 0,-2 3 0,2-6 0,0 5 0,1-5 0,-4 6 0,3-6 0,-3 6 0,4-6 0,-4 6 0,3-7 0,-2 7 0,2-6 0,0 6 0,1-6 0,-1 6 0,0-6 0,1 5 0,-1-2 0,0 1 0,0 1 0,1-5 0,-1 3 0,0-1 0,1-2 0,-1 2 0,0 0 0,1-2 0,-1 6 0,0-6 0,1 6 0,2-7 0,-1 7 0,5-6 0,-3 6 0,1-6 0,2 3 0,-2 0 0,3-3 0,-3 3 0,2-1 0,-6-2 0,6 3 0,-6-4 0,3 0 0,0 0 0,-3 0 0,3 0 0,-4 0 0,4 0 0,-3 0 0,3 0 0,0 0 0,-3 0 0,6 0 0,-5 0 0,5 4 0,-6-3 0,3 3 0,0-4 0,-3 0 0,6 0 0,-6 0 0,3 3 0,0-2 0,-3 2 0,3-3 0,-4 0 0,1 0 0,-1 0 0,0 0 0,1 0 0,-1 0 0,0 0 0,1 0 0,-1 0 0,1 0 0,-1 0 0,0 0 0,1 0 0,-1 0 0,0 0 0,1 0 0,-1 0 0,0 0 0,1 0 0,-1 0 0,0 0 0,0 0 0,1 0 0,-1 0 0,0 0 0,0 0 0,1 0 0,-4-3 0,3 2 0,-3-6 0,4 6 0,-1-6 0,0 6 0,1-6 0,-1 3 0,4 0 0,-3-3 0,3 6 0,-4-6 0,1 3 0,-1-1 0,0-2 0,1 3 0,-1 0 0,0-3 0,1 2 0,-1-2 0,0-1 0,1 3 0,-1-1 0,1 1 0,-1-7 0,1 3 0,-1-3 0,1 5 0,-1-1 0,1-4 0,-1 3 0,1-3 0,-1 0 0,1 3 0,0-7 0,-1 7 0,1-7 0,0 7 0,0-7 0,3 3 0,-3-4 0,3 0 0,-3 0 0,4 0 0,-4 0 0,4-1 0,-4-4 0,3 4 0,-1-9 0,1 4 0,1-5 0,-2 4 0,2-2 0,-4 2 0,1-4 0,3 0 0,-3 0 0,4 0 0,-5 0 0,1 0 0,0 0 0,-1-1 0,1 1 0,0 0 0,-1 0 0,1 0 0,0-6 0,0 5 0,0-11 0,0 11 0,0-11 0,0 11 0,3-5 0,-2 0 0,3 5 0,-4-5 0,-1 6 0,5-6 0,-4 9 0,4-7 0,-1 9 0,-3-5 0,3 5 0,3-12 0,-5 10 0,5-6 0,-6 9 0,-1 0 0,0 4 0,4-4 0,-4 5 0,4-6 0,-4 5 0,4-9 0,-3 4 0,3-5 0,-3 0 0,0 0 0,3 0 0,-2-6 0,2-1 0,1-6 0,-2 0 0,6 0 0,-3 1 0,0-1 0,-2 6 0,1 1 0,-4 6 0,4-1 0,-5 1 0,1 0 0,0 0 0,-1 5 0,1-4 0,-1 9 0,1-9 0,-1 8 0,0-8 0,1 4 0,-1-5 0,1 0 0,0 0 0,-1 0 0,1 5 0,0-12 0,-1 15 0,-3-6 0,2 18 0,-6 1 0,3-6 0,-3-6 0,0-9 0,0 0 0,0 0 0,3 5 0,1-4 0,4-2 0,-4-1 0,3-3 0,-6 4 0,6 1 0,-3 5 0,4-4 0,-4 4 0,2 0 0,-1-4 0,-1 8 0,2-3 0,-2 0 0,0 4 0,3-4 0,-3 0 0,3 4 0,1-5 0,-1 6 0,0 0 0,0 0 0,0 0 0,0 0 0,-1 4 0,1-3 0,0 7 0,0-7 0,-4 7 0,4-7 0,-6 7 0,5-7 0,-2 3 0,0-5 0,2 1 0,-5 0 0,5 0 0,-2 0 0,3-5 0,0 3 0,-3-8 0,3 9 0,-3-9 0,3 9 0,1-9 0,-1 9 0,3-17 0,-1 10 0,1-6 0,-2 4 0,-1 4 0,1 0 0,2 1 0,-2 0 0,2 3 0,-2-3 0,-1 0 0,0 4 0,1-4 0,-1 5 0,0-5 0,-3 3 0,3-3 0,-4 5 0,1-5 0,3 4 0,-3-4 0,3 0 0,0 3 0,0-3 0,0 5 0,1-5 0,-1 8 0,0-7 0,0 8 0,0-4 0,0 0 0,-1 4 0,1-3 0,0 3 0,0-1 0,-1 3 0,1-1 0,-1 3 0,1-3 0,-4 4 0,3 4 0,-2-3 0,2 2 0,0-2 0,3-5 0,-1 4 0,1-4 0,-3 5 0,4-2 0,-3 2 0,3-2 0,-4 2 0,1-1 0,-1 0 0,0 4 0,1-3 0,-1 2 0,0-2 0,1 2 0,-1-2 0,0 7 0,1-7 0,-1 2 0,0 1 0,1-3 0,-1 6 0,0-6 0,1 3 0,-1-1 0,1-2 0,-1 3 0,0 0 0,1-3 0,-1 6 0,0-6 0,1 6 0,-1-6 0,0 6 0,1-5 0,-1 1 0,0 1 0,1-3 0,-1 3 0,0-1 0,1-2 0,-1 6 0,3-5 0,-2 1 0,2 1 0,-5-3 0,1 6 0,-1-6 0,2 3 0,0-3 0,0 3 0,-3-3 0,2 7 0,-1-4 0,2 4 0,-1 0 0,1 0 0,0 0 0,0 0 0,-3 0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8FFCF-8EAC-4250-A265-C97E9517D4D2}" type="datetimeFigureOut">
              <a:rPr lang="en-GB" smtClean="0"/>
              <a:t>22/10/2019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AECC8-FAD9-445F-8C97-A9507726E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766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10/22/19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026" name="Picture 2" descr="Image result for school of informatics edinburgh logo">
            <a:extLst>
              <a:ext uri="{FF2B5EF4-FFF2-40B4-BE49-F238E27FC236}">
                <a16:creationId xmlns:a16="http://schemas.microsoft.com/office/drawing/2014/main" id="{64024A28-177C-4A86-9505-868CB12B17A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0890783" y="133350"/>
            <a:ext cx="1157287" cy="129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10/22/19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10/22/19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10/22/19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10/22/19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10/22/19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6" name="Picture 2" descr="Image result for school of informatics edinburgh logo">
            <a:extLst>
              <a:ext uri="{FF2B5EF4-FFF2-40B4-BE49-F238E27FC236}">
                <a16:creationId xmlns:a16="http://schemas.microsoft.com/office/drawing/2014/main" id="{6E0014FD-60EF-45F1-99DA-44933AA3985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1153389" y="154365"/>
            <a:ext cx="838258" cy="93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10/22/19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6" name="Picture 2" descr="Image result for school of informatics edinburgh logo">
            <a:extLst>
              <a:ext uri="{FF2B5EF4-FFF2-40B4-BE49-F238E27FC236}">
                <a16:creationId xmlns:a16="http://schemas.microsoft.com/office/drawing/2014/main" id="{767DAEEF-1902-4D3C-9B8F-48CBD86EC9E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1153389" y="154365"/>
            <a:ext cx="838258" cy="93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10/22/19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10/22/19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10/22/19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10/22/19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10/22/19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10/22/19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10/22/19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6" r:id="rId2"/>
    <p:sldLayoutId id="2147483847" r:id="rId3"/>
    <p:sldLayoutId id="2147483842" r:id="rId4"/>
    <p:sldLayoutId id="2147483843" r:id="rId5"/>
    <p:sldLayoutId id="2147483844" r:id="rId6"/>
    <p:sldLayoutId id="2147483845" r:id="rId7"/>
    <p:sldLayoutId id="2147483848" r:id="rId8"/>
    <p:sldLayoutId id="2147483849" r:id="rId9"/>
    <p:sldLayoutId id="2147483852" r:id="rId10"/>
    <p:sldLayoutId id="2147483853" r:id="rId11"/>
    <p:sldLayoutId id="2147483854" r:id="rId12"/>
    <p:sldLayoutId id="2147483855" r:id="rId13"/>
    <p:sldLayoutId id="2147483858" r:id="rId14"/>
    <p:sldLayoutId id="2147483859" r:id="rId15"/>
    <p:sldLayoutId id="2147483850" r:id="rId16"/>
    <p:sldLayoutId id="214748385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customXml" Target="../ink/ink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customXml" Target="../ink/ink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90.png"/><Relationship Id="rId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3763-E18E-487D-A4DB-E0036745FB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Computer Graphics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38100-21BC-4A77-81A4-F290A528D2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Lecture 10: Sampling</a:t>
            </a:r>
          </a:p>
          <a:p>
            <a:r>
              <a:rPr lang="en-GB" dirty="0"/>
              <a:t>Kartic </a:t>
            </a:r>
            <a:r>
              <a:rPr lang="en-GB" dirty="0" err="1"/>
              <a:t>Subr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0711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22215-9459-3941-8E4D-47C33231A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Density Function (continuous)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0706B0F-672B-FD4D-B993-BB59CA806521}"/>
              </a:ext>
            </a:extLst>
          </p:cNvPr>
          <p:cNvCxnSpPr>
            <a:cxnSpLocks/>
          </p:cNvCxnSpPr>
          <p:nvPr/>
        </p:nvCxnSpPr>
        <p:spPr>
          <a:xfrm>
            <a:off x="6049881" y="3792003"/>
            <a:ext cx="40838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BD3DCE0-6DFF-BD45-A19E-88A87824A4D1}"/>
              </a:ext>
            </a:extLst>
          </p:cNvPr>
          <p:cNvCxnSpPr>
            <a:cxnSpLocks/>
          </p:cNvCxnSpPr>
          <p:nvPr/>
        </p:nvCxnSpPr>
        <p:spPr>
          <a:xfrm flipV="1">
            <a:off x="6202281" y="1592132"/>
            <a:ext cx="0" cy="2352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1A1422E-D81C-4142-8803-8D05C588D04F}"/>
              </a:ext>
            </a:extLst>
          </p:cNvPr>
          <p:cNvSpPr txBox="1"/>
          <p:nvPr/>
        </p:nvSpPr>
        <p:spPr>
          <a:xfrm>
            <a:off x="5438811" y="1185550"/>
            <a:ext cx="763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pdf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0D1A64-EE0F-1D45-8CFC-504A7186C2C3}"/>
              </a:ext>
            </a:extLst>
          </p:cNvPr>
          <p:cNvSpPr txBox="1"/>
          <p:nvPr/>
        </p:nvSpPr>
        <p:spPr>
          <a:xfrm>
            <a:off x="1451528" y="1112002"/>
            <a:ext cx="3002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rest position of dial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C0B2A73-3A17-ED40-84FE-532D51C429B5}"/>
              </a:ext>
            </a:extLst>
          </p:cNvPr>
          <p:cNvSpPr/>
          <p:nvPr/>
        </p:nvSpPr>
        <p:spPr>
          <a:xfrm>
            <a:off x="1888114" y="1763466"/>
            <a:ext cx="2129018" cy="200688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38ECB32-AC6F-9548-9530-632AE3DE13FD}"/>
              </a:ext>
            </a:extLst>
          </p:cNvPr>
          <p:cNvCxnSpPr>
            <a:cxnSpLocks/>
          </p:cNvCxnSpPr>
          <p:nvPr/>
        </p:nvCxnSpPr>
        <p:spPr>
          <a:xfrm rot="3600000" flipV="1">
            <a:off x="3041530" y="2151896"/>
            <a:ext cx="0" cy="123002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114300" dist="50800" dir="5400000" algn="ctr" rotWithShape="0">
              <a:schemeClr val="bg2">
                <a:lumMod val="10000"/>
                <a:lumOff val="90000"/>
                <a:alpha val="39000"/>
              </a:scheme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F64022-0EB1-D14A-BCBA-E9D1EBB7C867}"/>
              </a:ext>
            </a:extLst>
          </p:cNvPr>
          <p:cNvCxnSpPr>
            <a:cxnSpLocks/>
          </p:cNvCxnSpPr>
          <p:nvPr/>
        </p:nvCxnSpPr>
        <p:spPr>
          <a:xfrm>
            <a:off x="2952623" y="1695010"/>
            <a:ext cx="0" cy="2166981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AFB871F-6AD9-8A47-B608-DCE5B711EC68}"/>
                  </a:ext>
                </a:extLst>
              </p:cNvPr>
              <p:cNvSpPr txBox="1"/>
              <p:nvPr/>
            </p:nvSpPr>
            <p:spPr>
              <a:xfrm>
                <a:off x="2698665" y="2334965"/>
                <a:ext cx="809895" cy="3276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AFB871F-6AD9-8A47-B608-DCE5B711EC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8665" y="2334965"/>
                <a:ext cx="809895" cy="327600"/>
              </a:xfrm>
              <a:prstGeom prst="rect">
                <a:avLst/>
              </a:prstGeom>
              <a:blipFill>
                <a:blip r:embed="rId2"/>
                <a:stretch>
                  <a:fillRect b="-18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17BF429-B09A-6C40-9D4F-BFB8594A990F}"/>
                  </a:ext>
                </a:extLst>
              </p:cNvPr>
              <p:cNvSpPr txBox="1"/>
              <p:nvPr/>
            </p:nvSpPr>
            <p:spPr>
              <a:xfrm>
                <a:off x="9931212" y="3606551"/>
                <a:ext cx="809895" cy="3276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17BF429-B09A-6C40-9D4F-BFB8594A9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1212" y="3606551"/>
                <a:ext cx="809895" cy="327600"/>
              </a:xfrm>
              <a:prstGeom prst="rect">
                <a:avLst/>
              </a:prstGeom>
              <a:blipFill>
                <a:blip r:embed="rId3"/>
                <a:stretch>
                  <a:fillRect b="-18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val 29">
            <a:extLst>
              <a:ext uri="{FF2B5EF4-FFF2-40B4-BE49-F238E27FC236}">
                <a16:creationId xmlns:a16="http://schemas.microsoft.com/office/drawing/2014/main" id="{7E1C653A-F952-9C4A-89C9-D0464A9DAC78}"/>
              </a:ext>
            </a:extLst>
          </p:cNvPr>
          <p:cNvSpPr/>
          <p:nvPr/>
        </p:nvSpPr>
        <p:spPr>
          <a:xfrm>
            <a:off x="2852080" y="2763293"/>
            <a:ext cx="185261" cy="1532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87A5D72-41EA-9446-859C-92705FA69A1A}"/>
              </a:ext>
            </a:extLst>
          </p:cNvPr>
          <p:cNvCxnSpPr>
            <a:cxnSpLocks/>
          </p:cNvCxnSpPr>
          <p:nvPr/>
        </p:nvCxnSpPr>
        <p:spPr>
          <a:xfrm>
            <a:off x="6202281" y="2222387"/>
            <a:ext cx="369647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34BA0FA-C005-7B42-B395-268A6741B3C1}"/>
                  </a:ext>
                </a:extLst>
              </p:cNvPr>
              <p:cNvSpPr txBox="1"/>
              <p:nvPr/>
            </p:nvSpPr>
            <p:spPr>
              <a:xfrm>
                <a:off x="5392385" y="2007365"/>
                <a:ext cx="809895" cy="3276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1/2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34BA0FA-C005-7B42-B395-268A6741B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2385" y="2007365"/>
                <a:ext cx="809895" cy="327600"/>
              </a:xfrm>
              <a:prstGeom prst="rect">
                <a:avLst/>
              </a:prstGeom>
              <a:blipFill>
                <a:blip r:embed="rId4"/>
                <a:stretch>
                  <a:fillRect l="-4688" b="-48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1697E3D-B9A7-8247-AF16-2BFEE3DCE945}"/>
                  </a:ext>
                </a:extLst>
              </p:cNvPr>
              <p:cNvSpPr txBox="1"/>
              <p:nvPr/>
            </p:nvSpPr>
            <p:spPr>
              <a:xfrm>
                <a:off x="7686844" y="3856922"/>
                <a:ext cx="809895" cy="3276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1697E3D-B9A7-8247-AF16-2BFEE3DCE9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6844" y="3856922"/>
                <a:ext cx="809895" cy="327600"/>
              </a:xfrm>
              <a:prstGeom prst="rect">
                <a:avLst/>
              </a:prstGeom>
              <a:blipFill>
                <a:blip r:embed="rId5"/>
                <a:stretch>
                  <a:fillRect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72A7EB7-71D2-D54B-90BB-225A8673903D}"/>
                  </a:ext>
                </a:extLst>
              </p:cNvPr>
              <p:cNvSpPr txBox="1"/>
              <p:nvPr/>
            </p:nvSpPr>
            <p:spPr>
              <a:xfrm>
                <a:off x="9728755" y="3888639"/>
                <a:ext cx="809895" cy="3276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en-US" sz="2400" dirty="0">
                    <a:ea typeface="Cambria Math" panose="02040503050406030204" pitchFamily="18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72A7EB7-71D2-D54B-90BB-225A867390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8755" y="3888639"/>
                <a:ext cx="809895" cy="327600"/>
              </a:xfrm>
              <a:prstGeom prst="rect">
                <a:avLst/>
              </a:prstGeom>
              <a:blipFill>
                <a:blip r:embed="rId6"/>
                <a:stretch>
                  <a:fillRect l="-21538" t="-25926" b="-62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E800D82-5D09-8F4B-B5F0-62405C9F0F51}"/>
              </a:ext>
            </a:extLst>
          </p:cNvPr>
          <p:cNvCxnSpPr>
            <a:cxnSpLocks/>
          </p:cNvCxnSpPr>
          <p:nvPr/>
        </p:nvCxnSpPr>
        <p:spPr>
          <a:xfrm>
            <a:off x="8066339" y="1603445"/>
            <a:ext cx="0" cy="2166981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5660DAF-F704-C34F-A2B0-0D44C960BBDB}"/>
              </a:ext>
            </a:extLst>
          </p:cNvPr>
          <p:cNvCxnSpPr>
            <a:cxnSpLocks/>
          </p:cNvCxnSpPr>
          <p:nvPr/>
        </p:nvCxnSpPr>
        <p:spPr>
          <a:xfrm>
            <a:off x="9898755" y="1625022"/>
            <a:ext cx="0" cy="2166981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326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22215-9459-3941-8E4D-47C33231A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Density Function (continuous)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0706B0F-672B-FD4D-B993-BB59CA806521}"/>
              </a:ext>
            </a:extLst>
          </p:cNvPr>
          <p:cNvCxnSpPr>
            <a:cxnSpLocks/>
          </p:cNvCxnSpPr>
          <p:nvPr/>
        </p:nvCxnSpPr>
        <p:spPr>
          <a:xfrm>
            <a:off x="6049881" y="3792003"/>
            <a:ext cx="40838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BD3DCE0-6DFF-BD45-A19E-88A87824A4D1}"/>
              </a:ext>
            </a:extLst>
          </p:cNvPr>
          <p:cNvCxnSpPr>
            <a:cxnSpLocks/>
          </p:cNvCxnSpPr>
          <p:nvPr/>
        </p:nvCxnSpPr>
        <p:spPr>
          <a:xfrm flipV="1">
            <a:off x="6202281" y="1592132"/>
            <a:ext cx="0" cy="2352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1A1422E-D81C-4142-8803-8D05C588D04F}"/>
              </a:ext>
            </a:extLst>
          </p:cNvPr>
          <p:cNvSpPr txBox="1"/>
          <p:nvPr/>
        </p:nvSpPr>
        <p:spPr>
          <a:xfrm>
            <a:off x="5438811" y="1185550"/>
            <a:ext cx="763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pdf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0D1A64-EE0F-1D45-8CFC-504A7186C2C3}"/>
              </a:ext>
            </a:extLst>
          </p:cNvPr>
          <p:cNvSpPr txBox="1"/>
          <p:nvPr/>
        </p:nvSpPr>
        <p:spPr>
          <a:xfrm>
            <a:off x="1451528" y="1112002"/>
            <a:ext cx="3002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rest position of dial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C0B2A73-3A17-ED40-84FE-532D51C429B5}"/>
              </a:ext>
            </a:extLst>
          </p:cNvPr>
          <p:cNvSpPr/>
          <p:nvPr/>
        </p:nvSpPr>
        <p:spPr>
          <a:xfrm>
            <a:off x="1888114" y="1763466"/>
            <a:ext cx="2129018" cy="200688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38ECB32-AC6F-9548-9530-632AE3DE13FD}"/>
              </a:ext>
            </a:extLst>
          </p:cNvPr>
          <p:cNvCxnSpPr>
            <a:cxnSpLocks/>
          </p:cNvCxnSpPr>
          <p:nvPr/>
        </p:nvCxnSpPr>
        <p:spPr>
          <a:xfrm rot="3600000" flipV="1">
            <a:off x="3041530" y="2151896"/>
            <a:ext cx="0" cy="123002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114300" dist="50800" dir="5400000" algn="ctr" rotWithShape="0">
              <a:schemeClr val="bg2">
                <a:lumMod val="10000"/>
                <a:lumOff val="90000"/>
                <a:alpha val="39000"/>
              </a:scheme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F64022-0EB1-D14A-BCBA-E9D1EBB7C867}"/>
              </a:ext>
            </a:extLst>
          </p:cNvPr>
          <p:cNvCxnSpPr>
            <a:cxnSpLocks/>
          </p:cNvCxnSpPr>
          <p:nvPr/>
        </p:nvCxnSpPr>
        <p:spPr>
          <a:xfrm>
            <a:off x="2952623" y="1695010"/>
            <a:ext cx="0" cy="2166981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AFB871F-6AD9-8A47-B608-DCE5B711EC68}"/>
                  </a:ext>
                </a:extLst>
              </p:cNvPr>
              <p:cNvSpPr txBox="1"/>
              <p:nvPr/>
            </p:nvSpPr>
            <p:spPr>
              <a:xfrm>
                <a:off x="2698665" y="2334965"/>
                <a:ext cx="809895" cy="3276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AFB871F-6AD9-8A47-B608-DCE5B711EC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8665" y="2334965"/>
                <a:ext cx="809895" cy="327600"/>
              </a:xfrm>
              <a:prstGeom prst="rect">
                <a:avLst/>
              </a:prstGeom>
              <a:blipFill>
                <a:blip r:embed="rId2"/>
                <a:stretch>
                  <a:fillRect b="-18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17BF429-B09A-6C40-9D4F-BFB8594A990F}"/>
                  </a:ext>
                </a:extLst>
              </p:cNvPr>
              <p:cNvSpPr txBox="1"/>
              <p:nvPr/>
            </p:nvSpPr>
            <p:spPr>
              <a:xfrm>
                <a:off x="9924206" y="3616804"/>
                <a:ext cx="809895" cy="3276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17BF429-B09A-6C40-9D4F-BFB8594A9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4206" y="3616804"/>
                <a:ext cx="809895" cy="327600"/>
              </a:xfrm>
              <a:prstGeom prst="rect">
                <a:avLst/>
              </a:prstGeom>
              <a:blipFill>
                <a:blip r:embed="rId3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val 29">
            <a:extLst>
              <a:ext uri="{FF2B5EF4-FFF2-40B4-BE49-F238E27FC236}">
                <a16:creationId xmlns:a16="http://schemas.microsoft.com/office/drawing/2014/main" id="{7E1C653A-F952-9C4A-89C9-D0464A9DAC78}"/>
              </a:ext>
            </a:extLst>
          </p:cNvPr>
          <p:cNvSpPr/>
          <p:nvPr/>
        </p:nvSpPr>
        <p:spPr>
          <a:xfrm>
            <a:off x="2852080" y="2763293"/>
            <a:ext cx="185261" cy="1532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A18692A5-14D5-0542-8C5C-0FEFDDF13666}"/>
              </a:ext>
            </a:extLst>
          </p:cNvPr>
          <p:cNvSpPr/>
          <p:nvPr/>
        </p:nvSpPr>
        <p:spPr>
          <a:xfrm rot="5400000">
            <a:off x="2304050" y="4662243"/>
            <a:ext cx="1297146" cy="405138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7FCD24-CCD3-1240-8403-272CB1A80723}"/>
              </a:ext>
            </a:extLst>
          </p:cNvPr>
          <p:cNvSpPr txBox="1"/>
          <p:nvPr/>
        </p:nvSpPr>
        <p:spPr>
          <a:xfrm>
            <a:off x="2349895" y="5410811"/>
            <a:ext cx="1248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magnet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998472-C7E1-044F-AF3E-3894F4964BEA}"/>
              </a:ext>
            </a:extLst>
          </p:cNvPr>
          <p:cNvSpPr txBox="1"/>
          <p:nvPr/>
        </p:nvSpPr>
        <p:spPr>
          <a:xfrm>
            <a:off x="3561204" y="2213148"/>
            <a:ext cx="1010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metal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62D2B6C-5893-EA43-A385-D627A382E1C7}"/>
                  </a:ext>
                </a:extLst>
              </p14:cNvPr>
              <p14:cNvContentPartPr/>
              <p14:nvPr/>
            </p14:nvContentPartPr>
            <p14:xfrm rot="152895">
              <a:off x="6211171" y="1683604"/>
              <a:ext cx="3647604" cy="18795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62D2B6C-5893-EA43-A385-D627A382E1C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152895">
                <a:off x="6202171" y="1674964"/>
                <a:ext cx="3665244" cy="189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70DAE57-091C-1645-BC77-B9A247719C41}"/>
                  </a:ext>
                </a:extLst>
              </p:cNvPr>
              <p:cNvSpPr txBox="1"/>
              <p:nvPr/>
            </p:nvSpPr>
            <p:spPr>
              <a:xfrm>
                <a:off x="7686844" y="3856922"/>
                <a:ext cx="809895" cy="3276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70DAE57-091C-1645-BC77-B9A247719C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6844" y="3856922"/>
                <a:ext cx="809895" cy="327600"/>
              </a:xfrm>
              <a:prstGeom prst="rect">
                <a:avLst/>
              </a:prstGeom>
              <a:blipFill>
                <a:blip r:embed="rId6"/>
                <a:stretch>
                  <a:fillRect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EDB478F-625A-064B-B079-E58C227672B5}"/>
              </a:ext>
            </a:extLst>
          </p:cNvPr>
          <p:cNvCxnSpPr>
            <a:cxnSpLocks/>
          </p:cNvCxnSpPr>
          <p:nvPr/>
        </p:nvCxnSpPr>
        <p:spPr>
          <a:xfrm>
            <a:off x="8066339" y="1603445"/>
            <a:ext cx="0" cy="2166981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7BB2B9F-15C1-3940-B319-79C1C6F29853}"/>
              </a:ext>
            </a:extLst>
          </p:cNvPr>
          <p:cNvCxnSpPr>
            <a:cxnSpLocks/>
          </p:cNvCxnSpPr>
          <p:nvPr/>
        </p:nvCxnSpPr>
        <p:spPr>
          <a:xfrm>
            <a:off x="9898755" y="1625022"/>
            <a:ext cx="0" cy="2166981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23C9D47-D259-7647-A8FE-18F7AA41F4AD}"/>
                  </a:ext>
                </a:extLst>
              </p:cNvPr>
              <p:cNvSpPr txBox="1"/>
              <p:nvPr/>
            </p:nvSpPr>
            <p:spPr>
              <a:xfrm>
                <a:off x="9728755" y="3888639"/>
                <a:ext cx="809895" cy="3276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en-US" sz="2400" dirty="0">
                    <a:ea typeface="Cambria Math" panose="02040503050406030204" pitchFamily="18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23C9D47-D259-7647-A8FE-18F7AA41F4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8755" y="3888639"/>
                <a:ext cx="809895" cy="327600"/>
              </a:xfrm>
              <a:prstGeom prst="rect">
                <a:avLst/>
              </a:prstGeom>
              <a:blipFill>
                <a:blip r:embed="rId7"/>
                <a:stretch>
                  <a:fillRect l="-21538" t="-25926" b="-62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2018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FDB2645-4477-E649-A24A-033E184A82A2}"/>
              </a:ext>
            </a:extLst>
          </p:cNvPr>
          <p:cNvSpPr/>
          <p:nvPr/>
        </p:nvSpPr>
        <p:spPr>
          <a:xfrm>
            <a:off x="7525525" y="1575477"/>
            <a:ext cx="1621354" cy="220512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e 7">
            <a:extLst>
              <a:ext uri="{FF2B5EF4-FFF2-40B4-BE49-F238E27FC236}">
                <a16:creationId xmlns:a16="http://schemas.microsoft.com/office/drawing/2014/main" id="{251DE8E1-CF1F-704F-931E-8D3AF4C883C4}"/>
              </a:ext>
            </a:extLst>
          </p:cNvPr>
          <p:cNvSpPr/>
          <p:nvPr/>
        </p:nvSpPr>
        <p:spPr>
          <a:xfrm rot="14812636">
            <a:off x="2044132" y="1937673"/>
            <a:ext cx="1787017" cy="1811327"/>
          </a:xfrm>
          <a:prstGeom prst="pie">
            <a:avLst>
              <a:gd name="adj1" fmla="val 9365053"/>
              <a:gd name="adj2" fmla="val 17294803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022215-9459-3941-8E4D-47C33231A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requires intervals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0706B0F-672B-FD4D-B993-BB59CA806521}"/>
              </a:ext>
            </a:extLst>
          </p:cNvPr>
          <p:cNvCxnSpPr>
            <a:cxnSpLocks/>
          </p:cNvCxnSpPr>
          <p:nvPr/>
        </p:nvCxnSpPr>
        <p:spPr>
          <a:xfrm>
            <a:off x="6049881" y="3792003"/>
            <a:ext cx="40838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BD3DCE0-6DFF-BD45-A19E-88A87824A4D1}"/>
              </a:ext>
            </a:extLst>
          </p:cNvPr>
          <p:cNvCxnSpPr>
            <a:cxnSpLocks/>
          </p:cNvCxnSpPr>
          <p:nvPr/>
        </p:nvCxnSpPr>
        <p:spPr>
          <a:xfrm flipV="1">
            <a:off x="6202281" y="1592132"/>
            <a:ext cx="0" cy="2352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1A1422E-D81C-4142-8803-8D05C588D04F}"/>
              </a:ext>
            </a:extLst>
          </p:cNvPr>
          <p:cNvSpPr txBox="1"/>
          <p:nvPr/>
        </p:nvSpPr>
        <p:spPr>
          <a:xfrm>
            <a:off x="5438811" y="1185550"/>
            <a:ext cx="763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pdf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0D1A64-EE0F-1D45-8CFC-504A7186C2C3}"/>
              </a:ext>
            </a:extLst>
          </p:cNvPr>
          <p:cNvSpPr txBox="1"/>
          <p:nvPr/>
        </p:nvSpPr>
        <p:spPr>
          <a:xfrm>
            <a:off x="155030" y="3276072"/>
            <a:ext cx="3002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probability that needle rests in sector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C0B2A73-3A17-ED40-84FE-532D51C429B5}"/>
              </a:ext>
            </a:extLst>
          </p:cNvPr>
          <p:cNvSpPr/>
          <p:nvPr/>
        </p:nvSpPr>
        <p:spPr>
          <a:xfrm>
            <a:off x="1888114" y="1763466"/>
            <a:ext cx="2129018" cy="200688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38ECB32-AC6F-9548-9530-632AE3DE13FD}"/>
              </a:ext>
            </a:extLst>
          </p:cNvPr>
          <p:cNvCxnSpPr>
            <a:cxnSpLocks/>
          </p:cNvCxnSpPr>
          <p:nvPr/>
        </p:nvCxnSpPr>
        <p:spPr>
          <a:xfrm rot="3600000" flipV="1">
            <a:off x="3041530" y="2151896"/>
            <a:ext cx="0" cy="123002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114300" dist="50800" dir="5400000" algn="ctr" rotWithShape="0">
              <a:schemeClr val="bg2">
                <a:lumMod val="10000"/>
                <a:lumOff val="90000"/>
                <a:alpha val="39000"/>
              </a:scheme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F64022-0EB1-D14A-BCBA-E9D1EBB7C867}"/>
              </a:ext>
            </a:extLst>
          </p:cNvPr>
          <p:cNvCxnSpPr>
            <a:cxnSpLocks/>
          </p:cNvCxnSpPr>
          <p:nvPr/>
        </p:nvCxnSpPr>
        <p:spPr>
          <a:xfrm>
            <a:off x="2952623" y="1695010"/>
            <a:ext cx="0" cy="2166981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AFB871F-6AD9-8A47-B608-DCE5B711EC68}"/>
                  </a:ext>
                </a:extLst>
              </p:cNvPr>
              <p:cNvSpPr txBox="1"/>
              <p:nvPr/>
            </p:nvSpPr>
            <p:spPr>
              <a:xfrm>
                <a:off x="2698665" y="2334965"/>
                <a:ext cx="809895" cy="3276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AFB871F-6AD9-8A47-B608-DCE5B711EC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8665" y="2334965"/>
                <a:ext cx="809895" cy="327600"/>
              </a:xfrm>
              <a:prstGeom prst="rect">
                <a:avLst/>
              </a:prstGeom>
              <a:blipFill>
                <a:blip r:embed="rId2"/>
                <a:stretch>
                  <a:fillRect b="-18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17BF429-B09A-6C40-9D4F-BFB8594A990F}"/>
                  </a:ext>
                </a:extLst>
              </p:cNvPr>
              <p:cNvSpPr txBox="1"/>
              <p:nvPr/>
            </p:nvSpPr>
            <p:spPr>
              <a:xfrm>
                <a:off x="9924206" y="3616804"/>
                <a:ext cx="809895" cy="3276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17BF429-B09A-6C40-9D4F-BFB8594A9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4206" y="3616804"/>
                <a:ext cx="809895" cy="327600"/>
              </a:xfrm>
              <a:prstGeom prst="rect">
                <a:avLst/>
              </a:prstGeom>
              <a:blipFill>
                <a:blip r:embed="rId3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val 29">
            <a:extLst>
              <a:ext uri="{FF2B5EF4-FFF2-40B4-BE49-F238E27FC236}">
                <a16:creationId xmlns:a16="http://schemas.microsoft.com/office/drawing/2014/main" id="{7E1C653A-F952-9C4A-89C9-D0464A9DAC78}"/>
              </a:ext>
            </a:extLst>
          </p:cNvPr>
          <p:cNvSpPr/>
          <p:nvPr/>
        </p:nvSpPr>
        <p:spPr>
          <a:xfrm>
            <a:off x="2852080" y="2763293"/>
            <a:ext cx="185261" cy="1532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A18692A5-14D5-0542-8C5C-0FEFDDF13666}"/>
              </a:ext>
            </a:extLst>
          </p:cNvPr>
          <p:cNvSpPr/>
          <p:nvPr/>
        </p:nvSpPr>
        <p:spPr>
          <a:xfrm rot="5400000">
            <a:off x="2304050" y="4662243"/>
            <a:ext cx="1297146" cy="405138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7FCD24-CCD3-1240-8403-272CB1A80723}"/>
              </a:ext>
            </a:extLst>
          </p:cNvPr>
          <p:cNvSpPr txBox="1"/>
          <p:nvPr/>
        </p:nvSpPr>
        <p:spPr>
          <a:xfrm>
            <a:off x="2349895" y="5410811"/>
            <a:ext cx="1248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magnet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998472-C7E1-044F-AF3E-3894F4964BEA}"/>
              </a:ext>
            </a:extLst>
          </p:cNvPr>
          <p:cNvSpPr txBox="1"/>
          <p:nvPr/>
        </p:nvSpPr>
        <p:spPr>
          <a:xfrm>
            <a:off x="3561204" y="2213148"/>
            <a:ext cx="1010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metal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62D2B6C-5893-EA43-A385-D627A382E1C7}"/>
                  </a:ext>
                </a:extLst>
              </p14:cNvPr>
              <p14:cNvContentPartPr/>
              <p14:nvPr/>
            </p14:nvContentPartPr>
            <p14:xfrm rot="152895">
              <a:off x="6211171" y="1683604"/>
              <a:ext cx="3647604" cy="18795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62D2B6C-5893-EA43-A385-D627A382E1C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152895">
                <a:off x="6202171" y="1674964"/>
                <a:ext cx="3665244" cy="189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70DAE57-091C-1645-BC77-B9A247719C41}"/>
                  </a:ext>
                </a:extLst>
              </p:cNvPr>
              <p:cNvSpPr txBox="1"/>
              <p:nvPr/>
            </p:nvSpPr>
            <p:spPr>
              <a:xfrm>
                <a:off x="7686844" y="3856922"/>
                <a:ext cx="809895" cy="3276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70DAE57-091C-1645-BC77-B9A247719C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6844" y="3856922"/>
                <a:ext cx="809895" cy="327600"/>
              </a:xfrm>
              <a:prstGeom prst="rect">
                <a:avLst/>
              </a:prstGeom>
              <a:blipFill>
                <a:blip r:embed="rId6"/>
                <a:stretch>
                  <a:fillRect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EDB478F-625A-064B-B079-E58C227672B5}"/>
              </a:ext>
            </a:extLst>
          </p:cNvPr>
          <p:cNvCxnSpPr>
            <a:cxnSpLocks/>
          </p:cNvCxnSpPr>
          <p:nvPr/>
        </p:nvCxnSpPr>
        <p:spPr>
          <a:xfrm>
            <a:off x="8066339" y="1603445"/>
            <a:ext cx="0" cy="2166981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7BB2B9F-15C1-3940-B319-79C1C6F29853}"/>
              </a:ext>
            </a:extLst>
          </p:cNvPr>
          <p:cNvCxnSpPr>
            <a:cxnSpLocks/>
          </p:cNvCxnSpPr>
          <p:nvPr/>
        </p:nvCxnSpPr>
        <p:spPr>
          <a:xfrm>
            <a:off x="9898755" y="1625022"/>
            <a:ext cx="0" cy="2166981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23C9D47-D259-7647-A8FE-18F7AA41F4AD}"/>
                  </a:ext>
                </a:extLst>
              </p:cNvPr>
              <p:cNvSpPr txBox="1"/>
              <p:nvPr/>
            </p:nvSpPr>
            <p:spPr>
              <a:xfrm>
                <a:off x="9728755" y="3888639"/>
                <a:ext cx="809895" cy="3276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en-US" sz="2400" dirty="0">
                    <a:ea typeface="Cambria Math" panose="02040503050406030204" pitchFamily="18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23C9D47-D259-7647-A8FE-18F7AA41F4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8755" y="3888639"/>
                <a:ext cx="809895" cy="327600"/>
              </a:xfrm>
              <a:prstGeom prst="rect">
                <a:avLst/>
              </a:prstGeom>
              <a:blipFill>
                <a:blip r:embed="rId7"/>
                <a:stretch>
                  <a:fillRect l="-21538" t="-25926" b="-62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F47012EF-F06A-D54B-96DF-CE31ABDE6D86}"/>
              </a:ext>
            </a:extLst>
          </p:cNvPr>
          <p:cNvSpPr txBox="1"/>
          <p:nvPr/>
        </p:nvSpPr>
        <p:spPr>
          <a:xfrm>
            <a:off x="5232740" y="4949146"/>
            <a:ext cx="5308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probability = integrate pdf over interval</a:t>
            </a:r>
          </a:p>
        </p:txBody>
      </p:sp>
    </p:spTree>
    <p:extLst>
      <p:ext uri="{BB962C8B-B14F-4D97-AF65-F5344CB8AC3E}">
        <p14:creationId xmlns:p14="http://schemas.microsoft.com/office/powerpoint/2010/main" val="3866548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013B5-DAF6-2A42-87B0-34EC48912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Relationship between pdf and </a:t>
            </a:r>
            <a:r>
              <a:rPr lang="en-US" dirty="0" err="1"/>
              <a:t>cdf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4B00A6-BBD4-BB43-BB6F-17A91929631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717852" y="1787978"/>
            <a:ext cx="5135715" cy="32820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6F6D05-B2BE-2A4B-98B4-6EEBA557D38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6477984" y="1812470"/>
            <a:ext cx="5135715" cy="32820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3884A0-2562-A941-88B3-20F9E84EF184}"/>
              </a:ext>
            </a:extLst>
          </p:cNvPr>
          <p:cNvSpPr txBox="1"/>
          <p:nvPr/>
        </p:nvSpPr>
        <p:spPr>
          <a:xfrm>
            <a:off x="9820275" y="6363160"/>
            <a:ext cx="2223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Wikipedia</a:t>
            </a:r>
          </a:p>
        </p:txBody>
      </p:sp>
      <p:sp>
        <p:nvSpPr>
          <p:cNvPr id="6" name="Curved Left Arrow 5">
            <a:extLst>
              <a:ext uri="{FF2B5EF4-FFF2-40B4-BE49-F238E27FC236}">
                <a16:creationId xmlns:a16="http://schemas.microsoft.com/office/drawing/2014/main" id="{6B41C660-1BF7-D74A-B909-44F746A907B4}"/>
              </a:ext>
            </a:extLst>
          </p:cNvPr>
          <p:cNvSpPr/>
          <p:nvPr/>
        </p:nvSpPr>
        <p:spPr>
          <a:xfrm rot="16200000">
            <a:off x="6175089" y="641396"/>
            <a:ext cx="605790" cy="151491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urved Left Arrow 6">
            <a:extLst>
              <a:ext uri="{FF2B5EF4-FFF2-40B4-BE49-F238E27FC236}">
                <a16:creationId xmlns:a16="http://schemas.microsoft.com/office/drawing/2014/main" id="{87129183-E90B-E948-94A5-2E8881DCDBD1}"/>
              </a:ext>
            </a:extLst>
          </p:cNvPr>
          <p:cNvSpPr/>
          <p:nvPr/>
        </p:nvSpPr>
        <p:spPr>
          <a:xfrm rot="5400000">
            <a:off x="6175089" y="4668484"/>
            <a:ext cx="605790" cy="151491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2C4761-939D-1F4E-9949-C4F919DAD7A1}"/>
              </a:ext>
            </a:extLst>
          </p:cNvPr>
          <p:cNvSpPr txBox="1"/>
          <p:nvPr/>
        </p:nvSpPr>
        <p:spPr>
          <a:xfrm>
            <a:off x="5819277" y="1114725"/>
            <a:ext cx="1613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integrate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5A610F-4321-2245-A9E0-8CFB064BCA36}"/>
              </a:ext>
            </a:extLst>
          </p:cNvPr>
          <p:cNvSpPr txBox="1"/>
          <p:nvPr/>
        </p:nvSpPr>
        <p:spPr>
          <a:xfrm>
            <a:off x="5693449" y="5242679"/>
            <a:ext cx="1739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differentiate</a:t>
            </a:r>
          </a:p>
        </p:txBody>
      </p:sp>
    </p:spTree>
    <p:extLst>
      <p:ext uri="{BB962C8B-B14F-4D97-AF65-F5344CB8AC3E}">
        <p14:creationId xmlns:p14="http://schemas.microsoft.com/office/powerpoint/2010/main" val="3337504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3C02A-41F5-0342-BED4-13B75F3EA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D526543-EE63-524E-8051-D3A786D4A58C}"/>
              </a:ext>
            </a:extLst>
          </p:cNvPr>
          <p:cNvCxnSpPr>
            <a:cxnSpLocks/>
          </p:cNvCxnSpPr>
          <p:nvPr/>
        </p:nvCxnSpPr>
        <p:spPr>
          <a:xfrm>
            <a:off x="2095101" y="4317783"/>
            <a:ext cx="40838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B9A2FBC-0003-7942-88A2-C5CA9AF24272}"/>
              </a:ext>
            </a:extLst>
          </p:cNvPr>
          <p:cNvCxnSpPr>
            <a:cxnSpLocks/>
          </p:cNvCxnSpPr>
          <p:nvPr/>
        </p:nvCxnSpPr>
        <p:spPr>
          <a:xfrm flipV="1">
            <a:off x="2247501" y="2117912"/>
            <a:ext cx="0" cy="2352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">
            <a:extLst>
              <a:ext uri="{FF2B5EF4-FFF2-40B4-BE49-F238E27FC236}">
                <a16:creationId xmlns:a16="http://schemas.microsoft.com/office/drawing/2014/main" id="{21F850AC-0291-3F46-ACB3-9D4FBD01EB05}"/>
              </a:ext>
            </a:extLst>
          </p:cNvPr>
          <p:cNvSpPr/>
          <p:nvPr/>
        </p:nvSpPr>
        <p:spPr>
          <a:xfrm>
            <a:off x="2247501" y="2205997"/>
            <a:ext cx="3524649" cy="2104602"/>
          </a:xfrm>
          <a:custGeom>
            <a:avLst/>
            <a:gdLst>
              <a:gd name="connsiteX0" fmla="*/ 0 w 5017770"/>
              <a:gd name="connsiteY0" fmla="*/ 2708910 h 2708910"/>
              <a:gd name="connsiteX1" fmla="*/ 1714500 w 5017770"/>
              <a:gd name="connsiteY1" fmla="*/ 2274570 h 2708910"/>
              <a:gd name="connsiteX2" fmla="*/ 3143250 w 5017770"/>
              <a:gd name="connsiteY2" fmla="*/ 480060 h 2708910"/>
              <a:gd name="connsiteX3" fmla="*/ 5017770 w 5017770"/>
              <a:gd name="connsiteY3" fmla="*/ 0 h 2708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17770" h="2708910">
                <a:moveTo>
                  <a:pt x="0" y="2708910"/>
                </a:moveTo>
                <a:cubicBezTo>
                  <a:pt x="595312" y="2677477"/>
                  <a:pt x="1190625" y="2646045"/>
                  <a:pt x="1714500" y="2274570"/>
                </a:cubicBezTo>
                <a:cubicBezTo>
                  <a:pt x="2238375" y="1903095"/>
                  <a:pt x="2592705" y="859155"/>
                  <a:pt x="3143250" y="480060"/>
                </a:cubicBezTo>
                <a:cubicBezTo>
                  <a:pt x="3693795" y="100965"/>
                  <a:pt x="4355782" y="50482"/>
                  <a:pt x="5017770" y="0"/>
                </a:cubicBez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5F1D01-0A97-2E46-9BA9-CDFDFEC61EF7}"/>
              </a:ext>
            </a:extLst>
          </p:cNvPr>
          <p:cNvSpPr txBox="1"/>
          <p:nvPr/>
        </p:nvSpPr>
        <p:spPr>
          <a:xfrm>
            <a:off x="1635898" y="1674174"/>
            <a:ext cx="695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cdf</a:t>
            </a:r>
            <a:endParaRPr lang="en-US" sz="2400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3CA48AB7-5623-C54D-AA08-F9B65F3F723C}"/>
              </a:ext>
            </a:extLst>
          </p:cNvPr>
          <p:cNvSpPr/>
          <p:nvPr/>
        </p:nvSpPr>
        <p:spPr>
          <a:xfrm>
            <a:off x="2310289" y="4529054"/>
            <a:ext cx="3589586" cy="1783167"/>
          </a:xfrm>
          <a:custGeom>
            <a:avLst/>
            <a:gdLst>
              <a:gd name="connsiteX0" fmla="*/ 0 w 4754880"/>
              <a:gd name="connsiteY0" fmla="*/ 1772853 h 2005742"/>
              <a:gd name="connsiteX1" fmla="*/ 1577340 w 4754880"/>
              <a:gd name="connsiteY1" fmla="*/ 1521393 h 2005742"/>
              <a:gd name="connsiteX2" fmla="*/ 2308860 w 4754880"/>
              <a:gd name="connsiteY2" fmla="*/ 1203 h 2005742"/>
              <a:gd name="connsiteX3" fmla="*/ 3657600 w 4754880"/>
              <a:gd name="connsiteY3" fmla="*/ 1795713 h 2005742"/>
              <a:gd name="connsiteX4" fmla="*/ 4754880 w 4754880"/>
              <a:gd name="connsiteY4" fmla="*/ 1898583 h 2005742"/>
              <a:gd name="connsiteX0" fmla="*/ 0 w 4754880"/>
              <a:gd name="connsiteY0" fmla="*/ 1771653 h 1928297"/>
              <a:gd name="connsiteX1" fmla="*/ 1577340 w 4754880"/>
              <a:gd name="connsiteY1" fmla="*/ 1520193 h 1928297"/>
              <a:gd name="connsiteX2" fmla="*/ 2308860 w 4754880"/>
              <a:gd name="connsiteY2" fmla="*/ 3 h 1928297"/>
              <a:gd name="connsiteX3" fmla="*/ 3097530 w 4754880"/>
              <a:gd name="connsiteY3" fmla="*/ 1508763 h 1928297"/>
              <a:gd name="connsiteX4" fmla="*/ 4754880 w 4754880"/>
              <a:gd name="connsiteY4" fmla="*/ 1897383 h 1928297"/>
              <a:gd name="connsiteX0" fmla="*/ 0 w 4754880"/>
              <a:gd name="connsiteY0" fmla="*/ 1771653 h 1908046"/>
              <a:gd name="connsiteX1" fmla="*/ 1577340 w 4754880"/>
              <a:gd name="connsiteY1" fmla="*/ 1520193 h 1908046"/>
              <a:gd name="connsiteX2" fmla="*/ 2308860 w 4754880"/>
              <a:gd name="connsiteY2" fmla="*/ 3 h 1908046"/>
              <a:gd name="connsiteX3" fmla="*/ 3097530 w 4754880"/>
              <a:gd name="connsiteY3" fmla="*/ 1508763 h 1908046"/>
              <a:gd name="connsiteX4" fmla="*/ 4754880 w 4754880"/>
              <a:gd name="connsiteY4" fmla="*/ 1897383 h 1908046"/>
              <a:gd name="connsiteX0" fmla="*/ 0 w 4777740"/>
              <a:gd name="connsiteY0" fmla="*/ 1771653 h 1783167"/>
              <a:gd name="connsiteX1" fmla="*/ 1577340 w 4777740"/>
              <a:gd name="connsiteY1" fmla="*/ 1520193 h 1783167"/>
              <a:gd name="connsiteX2" fmla="*/ 2308860 w 4777740"/>
              <a:gd name="connsiteY2" fmla="*/ 3 h 1783167"/>
              <a:gd name="connsiteX3" fmla="*/ 3097530 w 4777740"/>
              <a:gd name="connsiteY3" fmla="*/ 1508763 h 1783167"/>
              <a:gd name="connsiteX4" fmla="*/ 4777740 w 4777740"/>
              <a:gd name="connsiteY4" fmla="*/ 1714503 h 1783167"/>
              <a:gd name="connsiteX0" fmla="*/ 0 w 4777740"/>
              <a:gd name="connsiteY0" fmla="*/ 1771653 h 1783167"/>
              <a:gd name="connsiteX1" fmla="*/ 1577340 w 4777740"/>
              <a:gd name="connsiteY1" fmla="*/ 1520193 h 1783167"/>
              <a:gd name="connsiteX2" fmla="*/ 2308860 w 4777740"/>
              <a:gd name="connsiteY2" fmla="*/ 3 h 1783167"/>
              <a:gd name="connsiteX3" fmla="*/ 3097530 w 4777740"/>
              <a:gd name="connsiteY3" fmla="*/ 1508763 h 1783167"/>
              <a:gd name="connsiteX4" fmla="*/ 4777740 w 4777740"/>
              <a:gd name="connsiteY4" fmla="*/ 1714503 h 1783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77740" h="1783167">
                <a:moveTo>
                  <a:pt x="0" y="1771653"/>
                </a:moveTo>
                <a:cubicBezTo>
                  <a:pt x="596265" y="1793560"/>
                  <a:pt x="1192530" y="1815468"/>
                  <a:pt x="1577340" y="1520193"/>
                </a:cubicBezTo>
                <a:cubicBezTo>
                  <a:pt x="1962150" y="1224918"/>
                  <a:pt x="2055495" y="1908"/>
                  <a:pt x="2308860" y="3"/>
                </a:cubicBezTo>
                <a:cubicBezTo>
                  <a:pt x="2562225" y="-1902"/>
                  <a:pt x="2686050" y="1223013"/>
                  <a:pt x="3097530" y="1508763"/>
                </a:cubicBezTo>
                <a:cubicBezTo>
                  <a:pt x="3509010" y="1794513"/>
                  <a:pt x="4250055" y="1729743"/>
                  <a:pt x="4777740" y="171450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920A0F-CD55-2D4E-8D2F-374EDAD5088C}"/>
              </a:ext>
            </a:extLst>
          </p:cNvPr>
          <p:cNvSpPr txBox="1"/>
          <p:nvPr/>
        </p:nvSpPr>
        <p:spPr>
          <a:xfrm>
            <a:off x="3711994" y="5217815"/>
            <a:ext cx="695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pdf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638673B-F99C-7A44-B839-31B475467A94}"/>
                  </a:ext>
                </a:extLst>
              </p:cNvPr>
              <p:cNvSpPr txBox="1"/>
              <p:nvPr/>
            </p:nvSpPr>
            <p:spPr>
              <a:xfrm>
                <a:off x="6326283" y="1970227"/>
                <a:ext cx="2577950" cy="4715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GB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638673B-F99C-7A44-B839-31B475467A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6283" y="1970227"/>
                <a:ext cx="2577950" cy="471539"/>
              </a:xfrm>
              <a:prstGeom prst="rect">
                <a:avLst/>
              </a:prstGeom>
              <a:blipFill>
                <a:blip r:embed="rId2"/>
                <a:stretch>
                  <a:fillRect l="-3431" t="-152632" r="-490" b="-2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C00EE7C-F8DF-6244-B8E3-B83E00D91D6B}"/>
                  </a:ext>
                </a:extLst>
              </p:cNvPr>
              <p:cNvSpPr/>
              <p:nvPr/>
            </p:nvSpPr>
            <p:spPr>
              <a:xfrm>
                <a:off x="4188225" y="4848483"/>
                <a:ext cx="71102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C00EE7C-F8DF-6244-B8E3-B83E00D91D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8225" y="4848483"/>
                <a:ext cx="711028" cy="369332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77773E80-83FE-A241-9652-34020C49A39E}"/>
              </a:ext>
            </a:extLst>
          </p:cNvPr>
          <p:cNvSpPr txBox="1"/>
          <p:nvPr/>
        </p:nvSpPr>
        <p:spPr>
          <a:xfrm>
            <a:off x="6178923" y="2557867"/>
            <a:ext cx="3806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probability that a </a:t>
            </a:r>
          </a:p>
          <a:p>
            <a:r>
              <a:rPr lang="en-US" sz="2400" dirty="0"/>
              <a:t>randomly sampled variable </a:t>
            </a:r>
          </a:p>
          <a:p>
            <a:r>
              <a:rPr lang="en-US" sz="2400" dirty="0"/>
              <a:t>lies in [0,x] </a:t>
            </a:r>
          </a:p>
        </p:txBody>
      </p:sp>
    </p:spTree>
    <p:extLst>
      <p:ext uri="{BB962C8B-B14F-4D97-AF65-F5344CB8AC3E}">
        <p14:creationId xmlns:p14="http://schemas.microsoft.com/office/powerpoint/2010/main" val="390477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3C02A-41F5-0342-BED4-13B75F3EA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D526543-EE63-524E-8051-D3A786D4A58C}"/>
              </a:ext>
            </a:extLst>
          </p:cNvPr>
          <p:cNvCxnSpPr>
            <a:cxnSpLocks/>
          </p:cNvCxnSpPr>
          <p:nvPr/>
        </p:nvCxnSpPr>
        <p:spPr>
          <a:xfrm>
            <a:off x="2095101" y="4317783"/>
            <a:ext cx="40838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B9A2FBC-0003-7942-88A2-C5CA9AF24272}"/>
              </a:ext>
            </a:extLst>
          </p:cNvPr>
          <p:cNvCxnSpPr>
            <a:cxnSpLocks/>
          </p:cNvCxnSpPr>
          <p:nvPr/>
        </p:nvCxnSpPr>
        <p:spPr>
          <a:xfrm flipV="1">
            <a:off x="2247501" y="2117912"/>
            <a:ext cx="0" cy="2352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">
            <a:extLst>
              <a:ext uri="{FF2B5EF4-FFF2-40B4-BE49-F238E27FC236}">
                <a16:creationId xmlns:a16="http://schemas.microsoft.com/office/drawing/2014/main" id="{21F850AC-0291-3F46-ACB3-9D4FBD01EB05}"/>
              </a:ext>
            </a:extLst>
          </p:cNvPr>
          <p:cNvSpPr/>
          <p:nvPr/>
        </p:nvSpPr>
        <p:spPr>
          <a:xfrm>
            <a:off x="2247501" y="2205997"/>
            <a:ext cx="3524649" cy="2104602"/>
          </a:xfrm>
          <a:custGeom>
            <a:avLst/>
            <a:gdLst>
              <a:gd name="connsiteX0" fmla="*/ 0 w 5017770"/>
              <a:gd name="connsiteY0" fmla="*/ 2708910 h 2708910"/>
              <a:gd name="connsiteX1" fmla="*/ 1714500 w 5017770"/>
              <a:gd name="connsiteY1" fmla="*/ 2274570 h 2708910"/>
              <a:gd name="connsiteX2" fmla="*/ 3143250 w 5017770"/>
              <a:gd name="connsiteY2" fmla="*/ 480060 h 2708910"/>
              <a:gd name="connsiteX3" fmla="*/ 5017770 w 5017770"/>
              <a:gd name="connsiteY3" fmla="*/ 0 h 2708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17770" h="2708910">
                <a:moveTo>
                  <a:pt x="0" y="2708910"/>
                </a:moveTo>
                <a:cubicBezTo>
                  <a:pt x="595312" y="2677477"/>
                  <a:pt x="1190625" y="2646045"/>
                  <a:pt x="1714500" y="2274570"/>
                </a:cubicBezTo>
                <a:cubicBezTo>
                  <a:pt x="2238375" y="1903095"/>
                  <a:pt x="2592705" y="859155"/>
                  <a:pt x="3143250" y="480060"/>
                </a:cubicBezTo>
                <a:cubicBezTo>
                  <a:pt x="3693795" y="100965"/>
                  <a:pt x="4355782" y="50482"/>
                  <a:pt x="5017770" y="0"/>
                </a:cubicBez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5F1D01-0A97-2E46-9BA9-CDFDFEC61EF7}"/>
              </a:ext>
            </a:extLst>
          </p:cNvPr>
          <p:cNvSpPr txBox="1"/>
          <p:nvPr/>
        </p:nvSpPr>
        <p:spPr>
          <a:xfrm>
            <a:off x="1635898" y="1697034"/>
            <a:ext cx="695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cdf</a:t>
            </a:r>
            <a:endParaRPr lang="en-US" sz="2400" dirty="0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02F8AB7B-7BE7-3647-83C1-BC5904A724E2}"/>
              </a:ext>
            </a:extLst>
          </p:cNvPr>
          <p:cNvSpPr/>
          <p:nvPr/>
        </p:nvSpPr>
        <p:spPr>
          <a:xfrm rot="7200000">
            <a:off x="4168676" y="3058169"/>
            <a:ext cx="345813" cy="6873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77CFE9-47AD-F642-BFDE-5200784CE26F}"/>
              </a:ext>
            </a:extLst>
          </p:cNvPr>
          <p:cNvSpPr txBox="1"/>
          <p:nvPr/>
        </p:nvSpPr>
        <p:spPr>
          <a:xfrm>
            <a:off x="4624986" y="3507177"/>
            <a:ext cx="4576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high pdf – steep increase in </a:t>
            </a:r>
            <a:r>
              <a:rPr lang="en-US" sz="2400" dirty="0" err="1"/>
              <a:t>cdf</a:t>
            </a:r>
            <a:r>
              <a:rPr lang="en-US" sz="2400" dirty="0"/>
              <a:t>  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E0267DBF-3599-6C4F-83B7-7792F597B5EE}"/>
              </a:ext>
            </a:extLst>
          </p:cNvPr>
          <p:cNvSpPr/>
          <p:nvPr/>
        </p:nvSpPr>
        <p:spPr>
          <a:xfrm rot="7200000">
            <a:off x="5390690" y="2146695"/>
            <a:ext cx="345813" cy="6873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D9A8CE-DA82-5441-B74F-E9242AC8F404}"/>
              </a:ext>
            </a:extLst>
          </p:cNvPr>
          <p:cNvSpPr txBox="1"/>
          <p:nvPr/>
        </p:nvSpPr>
        <p:spPr>
          <a:xfrm>
            <a:off x="5947698" y="2490389"/>
            <a:ext cx="4576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low pdf – slow increase in </a:t>
            </a:r>
            <a:r>
              <a:rPr lang="en-US" sz="2400" dirty="0" err="1"/>
              <a:t>cdf</a:t>
            </a:r>
            <a:r>
              <a:rPr lang="en-US" sz="2400" dirty="0"/>
              <a:t>  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3CA48AB7-5623-C54D-AA08-F9B65F3F723C}"/>
              </a:ext>
            </a:extLst>
          </p:cNvPr>
          <p:cNvSpPr/>
          <p:nvPr/>
        </p:nvSpPr>
        <p:spPr>
          <a:xfrm>
            <a:off x="2310289" y="4529054"/>
            <a:ext cx="3589586" cy="1783167"/>
          </a:xfrm>
          <a:custGeom>
            <a:avLst/>
            <a:gdLst>
              <a:gd name="connsiteX0" fmla="*/ 0 w 4754880"/>
              <a:gd name="connsiteY0" fmla="*/ 1772853 h 2005742"/>
              <a:gd name="connsiteX1" fmla="*/ 1577340 w 4754880"/>
              <a:gd name="connsiteY1" fmla="*/ 1521393 h 2005742"/>
              <a:gd name="connsiteX2" fmla="*/ 2308860 w 4754880"/>
              <a:gd name="connsiteY2" fmla="*/ 1203 h 2005742"/>
              <a:gd name="connsiteX3" fmla="*/ 3657600 w 4754880"/>
              <a:gd name="connsiteY3" fmla="*/ 1795713 h 2005742"/>
              <a:gd name="connsiteX4" fmla="*/ 4754880 w 4754880"/>
              <a:gd name="connsiteY4" fmla="*/ 1898583 h 2005742"/>
              <a:gd name="connsiteX0" fmla="*/ 0 w 4754880"/>
              <a:gd name="connsiteY0" fmla="*/ 1771653 h 1928297"/>
              <a:gd name="connsiteX1" fmla="*/ 1577340 w 4754880"/>
              <a:gd name="connsiteY1" fmla="*/ 1520193 h 1928297"/>
              <a:gd name="connsiteX2" fmla="*/ 2308860 w 4754880"/>
              <a:gd name="connsiteY2" fmla="*/ 3 h 1928297"/>
              <a:gd name="connsiteX3" fmla="*/ 3097530 w 4754880"/>
              <a:gd name="connsiteY3" fmla="*/ 1508763 h 1928297"/>
              <a:gd name="connsiteX4" fmla="*/ 4754880 w 4754880"/>
              <a:gd name="connsiteY4" fmla="*/ 1897383 h 1928297"/>
              <a:gd name="connsiteX0" fmla="*/ 0 w 4754880"/>
              <a:gd name="connsiteY0" fmla="*/ 1771653 h 1908046"/>
              <a:gd name="connsiteX1" fmla="*/ 1577340 w 4754880"/>
              <a:gd name="connsiteY1" fmla="*/ 1520193 h 1908046"/>
              <a:gd name="connsiteX2" fmla="*/ 2308860 w 4754880"/>
              <a:gd name="connsiteY2" fmla="*/ 3 h 1908046"/>
              <a:gd name="connsiteX3" fmla="*/ 3097530 w 4754880"/>
              <a:gd name="connsiteY3" fmla="*/ 1508763 h 1908046"/>
              <a:gd name="connsiteX4" fmla="*/ 4754880 w 4754880"/>
              <a:gd name="connsiteY4" fmla="*/ 1897383 h 1908046"/>
              <a:gd name="connsiteX0" fmla="*/ 0 w 4777740"/>
              <a:gd name="connsiteY0" fmla="*/ 1771653 h 1783167"/>
              <a:gd name="connsiteX1" fmla="*/ 1577340 w 4777740"/>
              <a:gd name="connsiteY1" fmla="*/ 1520193 h 1783167"/>
              <a:gd name="connsiteX2" fmla="*/ 2308860 w 4777740"/>
              <a:gd name="connsiteY2" fmla="*/ 3 h 1783167"/>
              <a:gd name="connsiteX3" fmla="*/ 3097530 w 4777740"/>
              <a:gd name="connsiteY3" fmla="*/ 1508763 h 1783167"/>
              <a:gd name="connsiteX4" fmla="*/ 4777740 w 4777740"/>
              <a:gd name="connsiteY4" fmla="*/ 1714503 h 1783167"/>
              <a:gd name="connsiteX0" fmla="*/ 0 w 4777740"/>
              <a:gd name="connsiteY0" fmla="*/ 1771653 h 1783167"/>
              <a:gd name="connsiteX1" fmla="*/ 1577340 w 4777740"/>
              <a:gd name="connsiteY1" fmla="*/ 1520193 h 1783167"/>
              <a:gd name="connsiteX2" fmla="*/ 2308860 w 4777740"/>
              <a:gd name="connsiteY2" fmla="*/ 3 h 1783167"/>
              <a:gd name="connsiteX3" fmla="*/ 3097530 w 4777740"/>
              <a:gd name="connsiteY3" fmla="*/ 1508763 h 1783167"/>
              <a:gd name="connsiteX4" fmla="*/ 4777740 w 4777740"/>
              <a:gd name="connsiteY4" fmla="*/ 1714503 h 1783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77740" h="1783167">
                <a:moveTo>
                  <a:pt x="0" y="1771653"/>
                </a:moveTo>
                <a:cubicBezTo>
                  <a:pt x="596265" y="1793560"/>
                  <a:pt x="1192530" y="1815468"/>
                  <a:pt x="1577340" y="1520193"/>
                </a:cubicBezTo>
                <a:cubicBezTo>
                  <a:pt x="1962150" y="1224918"/>
                  <a:pt x="2055495" y="1908"/>
                  <a:pt x="2308860" y="3"/>
                </a:cubicBezTo>
                <a:cubicBezTo>
                  <a:pt x="2562225" y="-1902"/>
                  <a:pt x="2686050" y="1223013"/>
                  <a:pt x="3097530" y="1508763"/>
                </a:cubicBezTo>
                <a:cubicBezTo>
                  <a:pt x="3509010" y="1794513"/>
                  <a:pt x="4250055" y="1729743"/>
                  <a:pt x="4777740" y="171450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920A0F-CD55-2D4E-8D2F-374EDAD5088C}"/>
              </a:ext>
            </a:extLst>
          </p:cNvPr>
          <p:cNvSpPr txBox="1"/>
          <p:nvPr/>
        </p:nvSpPr>
        <p:spPr>
          <a:xfrm>
            <a:off x="3711994" y="5217815"/>
            <a:ext cx="695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pdf</a:t>
            </a:r>
          </a:p>
        </p:txBody>
      </p:sp>
    </p:spTree>
    <p:extLst>
      <p:ext uri="{BB962C8B-B14F-4D97-AF65-F5344CB8AC3E}">
        <p14:creationId xmlns:p14="http://schemas.microsoft.com/office/powerpoint/2010/main" val="3934912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3C02A-41F5-0342-BED4-13B75F3EA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Equal intervals on the Y-axis …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D526543-EE63-524E-8051-D3A786D4A58C}"/>
              </a:ext>
            </a:extLst>
          </p:cNvPr>
          <p:cNvCxnSpPr>
            <a:cxnSpLocks/>
          </p:cNvCxnSpPr>
          <p:nvPr/>
        </p:nvCxnSpPr>
        <p:spPr>
          <a:xfrm>
            <a:off x="2095101" y="4317783"/>
            <a:ext cx="40838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B9A2FBC-0003-7942-88A2-C5CA9AF24272}"/>
              </a:ext>
            </a:extLst>
          </p:cNvPr>
          <p:cNvCxnSpPr>
            <a:cxnSpLocks/>
          </p:cNvCxnSpPr>
          <p:nvPr/>
        </p:nvCxnSpPr>
        <p:spPr>
          <a:xfrm flipV="1">
            <a:off x="2247501" y="2117912"/>
            <a:ext cx="0" cy="2352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">
            <a:extLst>
              <a:ext uri="{FF2B5EF4-FFF2-40B4-BE49-F238E27FC236}">
                <a16:creationId xmlns:a16="http://schemas.microsoft.com/office/drawing/2014/main" id="{21F850AC-0291-3F46-ACB3-9D4FBD01EB05}"/>
              </a:ext>
            </a:extLst>
          </p:cNvPr>
          <p:cNvSpPr/>
          <p:nvPr/>
        </p:nvSpPr>
        <p:spPr>
          <a:xfrm>
            <a:off x="2247501" y="2388628"/>
            <a:ext cx="3524649" cy="1739341"/>
          </a:xfrm>
          <a:custGeom>
            <a:avLst/>
            <a:gdLst>
              <a:gd name="connsiteX0" fmla="*/ 0 w 5017770"/>
              <a:gd name="connsiteY0" fmla="*/ 2708910 h 2708910"/>
              <a:gd name="connsiteX1" fmla="*/ 1714500 w 5017770"/>
              <a:gd name="connsiteY1" fmla="*/ 2274570 h 2708910"/>
              <a:gd name="connsiteX2" fmla="*/ 3143250 w 5017770"/>
              <a:gd name="connsiteY2" fmla="*/ 480060 h 2708910"/>
              <a:gd name="connsiteX3" fmla="*/ 5017770 w 5017770"/>
              <a:gd name="connsiteY3" fmla="*/ 0 h 2708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17770" h="2708910">
                <a:moveTo>
                  <a:pt x="0" y="2708910"/>
                </a:moveTo>
                <a:cubicBezTo>
                  <a:pt x="595312" y="2677477"/>
                  <a:pt x="1190625" y="2646045"/>
                  <a:pt x="1714500" y="2274570"/>
                </a:cubicBezTo>
                <a:cubicBezTo>
                  <a:pt x="2238375" y="1903095"/>
                  <a:pt x="2592705" y="859155"/>
                  <a:pt x="3143250" y="480060"/>
                </a:cubicBezTo>
                <a:cubicBezTo>
                  <a:pt x="3693795" y="100965"/>
                  <a:pt x="4355782" y="50482"/>
                  <a:pt x="5017770" y="0"/>
                </a:cubicBez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5F1D01-0A97-2E46-9BA9-CDFDFEC61EF7}"/>
              </a:ext>
            </a:extLst>
          </p:cNvPr>
          <p:cNvSpPr txBox="1"/>
          <p:nvPr/>
        </p:nvSpPr>
        <p:spPr>
          <a:xfrm>
            <a:off x="1635898" y="1697034"/>
            <a:ext cx="695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cdf</a:t>
            </a:r>
            <a:endParaRPr lang="en-US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FD6AA6-95CB-ED44-A2C3-F28CFB434661}"/>
              </a:ext>
            </a:extLst>
          </p:cNvPr>
          <p:cNvSpPr/>
          <p:nvPr/>
        </p:nvSpPr>
        <p:spPr>
          <a:xfrm>
            <a:off x="2281791" y="2229801"/>
            <a:ext cx="3524649" cy="226705"/>
          </a:xfrm>
          <a:prstGeom prst="rect">
            <a:avLst/>
          </a:prstGeom>
          <a:solidFill>
            <a:srgbClr val="BC451B">
              <a:alpha val="5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163151-6C8C-3449-BE8C-585E7E9BB6E2}"/>
              </a:ext>
            </a:extLst>
          </p:cNvPr>
          <p:cNvSpPr/>
          <p:nvPr/>
        </p:nvSpPr>
        <p:spPr>
          <a:xfrm>
            <a:off x="2281792" y="2491207"/>
            <a:ext cx="2758838" cy="226701"/>
          </a:xfrm>
          <a:prstGeom prst="rect">
            <a:avLst/>
          </a:prstGeom>
          <a:solidFill>
            <a:srgbClr val="BC451B">
              <a:alpha val="5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0DC714-40AC-7A4B-BA67-ACCE453FD8F2}"/>
              </a:ext>
            </a:extLst>
          </p:cNvPr>
          <p:cNvSpPr/>
          <p:nvPr/>
        </p:nvSpPr>
        <p:spPr>
          <a:xfrm>
            <a:off x="2281792" y="2752613"/>
            <a:ext cx="2107328" cy="226701"/>
          </a:xfrm>
          <a:prstGeom prst="rect">
            <a:avLst/>
          </a:prstGeom>
          <a:solidFill>
            <a:srgbClr val="BC451B">
              <a:alpha val="5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A7D858-0231-BD4D-8A03-8B09ACB8AEC0}"/>
              </a:ext>
            </a:extLst>
          </p:cNvPr>
          <p:cNvSpPr/>
          <p:nvPr/>
        </p:nvSpPr>
        <p:spPr>
          <a:xfrm>
            <a:off x="2281792" y="3014019"/>
            <a:ext cx="1833008" cy="226701"/>
          </a:xfrm>
          <a:prstGeom prst="rect">
            <a:avLst/>
          </a:prstGeom>
          <a:solidFill>
            <a:srgbClr val="BC451B">
              <a:alpha val="5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2AF937-4FF2-2A4E-BC03-933DD5D79E91}"/>
              </a:ext>
            </a:extLst>
          </p:cNvPr>
          <p:cNvSpPr/>
          <p:nvPr/>
        </p:nvSpPr>
        <p:spPr>
          <a:xfrm>
            <a:off x="2281792" y="3275425"/>
            <a:ext cx="1650123" cy="226701"/>
          </a:xfrm>
          <a:prstGeom prst="rect">
            <a:avLst/>
          </a:prstGeom>
          <a:solidFill>
            <a:srgbClr val="BC451B">
              <a:alpha val="5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3B6021-9179-5A44-81E0-8B80A1CFA9DE}"/>
              </a:ext>
            </a:extLst>
          </p:cNvPr>
          <p:cNvSpPr/>
          <p:nvPr/>
        </p:nvSpPr>
        <p:spPr>
          <a:xfrm>
            <a:off x="2281792" y="3536831"/>
            <a:ext cx="1467248" cy="226701"/>
          </a:xfrm>
          <a:prstGeom prst="rect">
            <a:avLst/>
          </a:prstGeom>
          <a:solidFill>
            <a:srgbClr val="BC451B">
              <a:alpha val="5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97AD0E-C5F5-8441-A1CF-04D64AF52439}"/>
              </a:ext>
            </a:extLst>
          </p:cNvPr>
          <p:cNvSpPr/>
          <p:nvPr/>
        </p:nvSpPr>
        <p:spPr>
          <a:xfrm>
            <a:off x="2281792" y="3798237"/>
            <a:ext cx="1272938" cy="226701"/>
          </a:xfrm>
          <a:prstGeom prst="rect">
            <a:avLst/>
          </a:prstGeom>
          <a:solidFill>
            <a:srgbClr val="BC451B">
              <a:alpha val="5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06D3B5-1058-944B-B75E-D1E27C4A7DE8}"/>
              </a:ext>
            </a:extLst>
          </p:cNvPr>
          <p:cNvSpPr/>
          <p:nvPr/>
        </p:nvSpPr>
        <p:spPr>
          <a:xfrm>
            <a:off x="2281792" y="4059647"/>
            <a:ext cx="781448" cy="226701"/>
          </a:xfrm>
          <a:prstGeom prst="rect">
            <a:avLst/>
          </a:prstGeom>
          <a:solidFill>
            <a:srgbClr val="BC451B">
              <a:alpha val="5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70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3C02A-41F5-0342-BED4-13B75F3EA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map to variable intervals on X-axis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D526543-EE63-524E-8051-D3A786D4A58C}"/>
              </a:ext>
            </a:extLst>
          </p:cNvPr>
          <p:cNvCxnSpPr>
            <a:cxnSpLocks/>
          </p:cNvCxnSpPr>
          <p:nvPr/>
        </p:nvCxnSpPr>
        <p:spPr>
          <a:xfrm>
            <a:off x="2095101" y="4317783"/>
            <a:ext cx="40838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B9A2FBC-0003-7942-88A2-C5CA9AF24272}"/>
              </a:ext>
            </a:extLst>
          </p:cNvPr>
          <p:cNvCxnSpPr>
            <a:cxnSpLocks/>
          </p:cNvCxnSpPr>
          <p:nvPr/>
        </p:nvCxnSpPr>
        <p:spPr>
          <a:xfrm flipV="1">
            <a:off x="2247501" y="2117912"/>
            <a:ext cx="0" cy="2352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">
            <a:extLst>
              <a:ext uri="{FF2B5EF4-FFF2-40B4-BE49-F238E27FC236}">
                <a16:creationId xmlns:a16="http://schemas.microsoft.com/office/drawing/2014/main" id="{21F850AC-0291-3F46-ACB3-9D4FBD01EB05}"/>
              </a:ext>
            </a:extLst>
          </p:cNvPr>
          <p:cNvSpPr/>
          <p:nvPr/>
        </p:nvSpPr>
        <p:spPr>
          <a:xfrm>
            <a:off x="2247501" y="2388628"/>
            <a:ext cx="3524649" cy="1739341"/>
          </a:xfrm>
          <a:custGeom>
            <a:avLst/>
            <a:gdLst>
              <a:gd name="connsiteX0" fmla="*/ 0 w 5017770"/>
              <a:gd name="connsiteY0" fmla="*/ 2708910 h 2708910"/>
              <a:gd name="connsiteX1" fmla="*/ 1714500 w 5017770"/>
              <a:gd name="connsiteY1" fmla="*/ 2274570 h 2708910"/>
              <a:gd name="connsiteX2" fmla="*/ 3143250 w 5017770"/>
              <a:gd name="connsiteY2" fmla="*/ 480060 h 2708910"/>
              <a:gd name="connsiteX3" fmla="*/ 5017770 w 5017770"/>
              <a:gd name="connsiteY3" fmla="*/ 0 h 2708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17770" h="2708910">
                <a:moveTo>
                  <a:pt x="0" y="2708910"/>
                </a:moveTo>
                <a:cubicBezTo>
                  <a:pt x="595312" y="2677477"/>
                  <a:pt x="1190625" y="2646045"/>
                  <a:pt x="1714500" y="2274570"/>
                </a:cubicBezTo>
                <a:cubicBezTo>
                  <a:pt x="2238375" y="1903095"/>
                  <a:pt x="2592705" y="859155"/>
                  <a:pt x="3143250" y="480060"/>
                </a:cubicBezTo>
                <a:cubicBezTo>
                  <a:pt x="3693795" y="100965"/>
                  <a:pt x="4355782" y="50482"/>
                  <a:pt x="5017770" y="0"/>
                </a:cubicBez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5F1D01-0A97-2E46-9BA9-CDFDFEC61EF7}"/>
              </a:ext>
            </a:extLst>
          </p:cNvPr>
          <p:cNvSpPr txBox="1"/>
          <p:nvPr/>
        </p:nvSpPr>
        <p:spPr>
          <a:xfrm>
            <a:off x="1635898" y="1685604"/>
            <a:ext cx="695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cdf</a:t>
            </a:r>
            <a:endParaRPr lang="en-US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FD6AA6-95CB-ED44-A2C3-F28CFB434661}"/>
              </a:ext>
            </a:extLst>
          </p:cNvPr>
          <p:cNvSpPr/>
          <p:nvPr/>
        </p:nvSpPr>
        <p:spPr>
          <a:xfrm>
            <a:off x="2281791" y="2229801"/>
            <a:ext cx="3524649" cy="226705"/>
          </a:xfrm>
          <a:prstGeom prst="rect">
            <a:avLst/>
          </a:prstGeom>
          <a:solidFill>
            <a:srgbClr val="BC451B">
              <a:alpha val="5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163151-6C8C-3449-BE8C-585E7E9BB6E2}"/>
              </a:ext>
            </a:extLst>
          </p:cNvPr>
          <p:cNvSpPr/>
          <p:nvPr/>
        </p:nvSpPr>
        <p:spPr>
          <a:xfrm>
            <a:off x="2281792" y="2491207"/>
            <a:ext cx="2758838" cy="226701"/>
          </a:xfrm>
          <a:prstGeom prst="rect">
            <a:avLst/>
          </a:prstGeom>
          <a:solidFill>
            <a:srgbClr val="BC451B">
              <a:alpha val="5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0DC714-40AC-7A4B-BA67-ACCE453FD8F2}"/>
              </a:ext>
            </a:extLst>
          </p:cNvPr>
          <p:cNvSpPr/>
          <p:nvPr/>
        </p:nvSpPr>
        <p:spPr>
          <a:xfrm>
            <a:off x="2281792" y="2752613"/>
            <a:ext cx="2107328" cy="226701"/>
          </a:xfrm>
          <a:prstGeom prst="rect">
            <a:avLst/>
          </a:prstGeom>
          <a:solidFill>
            <a:srgbClr val="BC451B">
              <a:alpha val="5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A7D858-0231-BD4D-8A03-8B09ACB8AEC0}"/>
              </a:ext>
            </a:extLst>
          </p:cNvPr>
          <p:cNvSpPr/>
          <p:nvPr/>
        </p:nvSpPr>
        <p:spPr>
          <a:xfrm>
            <a:off x="2281792" y="3014019"/>
            <a:ext cx="1833008" cy="226701"/>
          </a:xfrm>
          <a:prstGeom prst="rect">
            <a:avLst/>
          </a:prstGeom>
          <a:solidFill>
            <a:srgbClr val="BC451B">
              <a:alpha val="5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2AF937-4FF2-2A4E-BC03-933DD5D79E91}"/>
              </a:ext>
            </a:extLst>
          </p:cNvPr>
          <p:cNvSpPr/>
          <p:nvPr/>
        </p:nvSpPr>
        <p:spPr>
          <a:xfrm>
            <a:off x="2281792" y="3275425"/>
            <a:ext cx="1650123" cy="226701"/>
          </a:xfrm>
          <a:prstGeom prst="rect">
            <a:avLst/>
          </a:prstGeom>
          <a:solidFill>
            <a:srgbClr val="BC451B">
              <a:alpha val="5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3B6021-9179-5A44-81E0-8B80A1CFA9DE}"/>
              </a:ext>
            </a:extLst>
          </p:cNvPr>
          <p:cNvSpPr/>
          <p:nvPr/>
        </p:nvSpPr>
        <p:spPr>
          <a:xfrm>
            <a:off x="2281792" y="3536831"/>
            <a:ext cx="1467248" cy="226701"/>
          </a:xfrm>
          <a:prstGeom prst="rect">
            <a:avLst/>
          </a:prstGeom>
          <a:solidFill>
            <a:srgbClr val="BC451B">
              <a:alpha val="5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97AD0E-C5F5-8441-A1CF-04D64AF52439}"/>
              </a:ext>
            </a:extLst>
          </p:cNvPr>
          <p:cNvSpPr/>
          <p:nvPr/>
        </p:nvSpPr>
        <p:spPr>
          <a:xfrm>
            <a:off x="2281792" y="3798237"/>
            <a:ext cx="1272938" cy="226701"/>
          </a:xfrm>
          <a:prstGeom prst="rect">
            <a:avLst/>
          </a:prstGeom>
          <a:solidFill>
            <a:srgbClr val="BC451B">
              <a:alpha val="5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06D3B5-1058-944B-B75E-D1E27C4A7DE8}"/>
              </a:ext>
            </a:extLst>
          </p:cNvPr>
          <p:cNvSpPr/>
          <p:nvPr/>
        </p:nvSpPr>
        <p:spPr>
          <a:xfrm>
            <a:off x="2281792" y="4059647"/>
            <a:ext cx="781448" cy="226701"/>
          </a:xfrm>
          <a:prstGeom prst="rect">
            <a:avLst/>
          </a:prstGeom>
          <a:solidFill>
            <a:srgbClr val="BC451B">
              <a:alpha val="5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F04684-B04B-214A-AC3E-04B10DB7C8EA}"/>
              </a:ext>
            </a:extLst>
          </p:cNvPr>
          <p:cNvSpPr/>
          <p:nvPr/>
        </p:nvSpPr>
        <p:spPr>
          <a:xfrm>
            <a:off x="5074919" y="2229802"/>
            <a:ext cx="731520" cy="2073686"/>
          </a:xfrm>
          <a:prstGeom prst="rect">
            <a:avLst/>
          </a:prstGeom>
          <a:solidFill>
            <a:schemeClr val="accent1">
              <a:lumMod val="20000"/>
              <a:lumOff val="80000"/>
              <a:alpha val="5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194E1E-523E-E84C-87B0-A8DA17E41606}"/>
              </a:ext>
            </a:extLst>
          </p:cNvPr>
          <p:cNvSpPr/>
          <p:nvPr/>
        </p:nvSpPr>
        <p:spPr>
          <a:xfrm>
            <a:off x="4437923" y="2487941"/>
            <a:ext cx="605790" cy="1815546"/>
          </a:xfrm>
          <a:prstGeom prst="rect">
            <a:avLst/>
          </a:prstGeom>
          <a:solidFill>
            <a:schemeClr val="accent1">
              <a:lumMod val="20000"/>
              <a:lumOff val="80000"/>
              <a:alpha val="5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BC8329-FEC2-4346-8626-6E8F021055FE}"/>
              </a:ext>
            </a:extLst>
          </p:cNvPr>
          <p:cNvSpPr/>
          <p:nvPr/>
        </p:nvSpPr>
        <p:spPr>
          <a:xfrm>
            <a:off x="4182290" y="2743188"/>
            <a:ext cx="217169" cy="1560299"/>
          </a:xfrm>
          <a:prstGeom prst="rect">
            <a:avLst/>
          </a:prstGeom>
          <a:solidFill>
            <a:schemeClr val="accent1">
              <a:lumMod val="20000"/>
              <a:lumOff val="80000"/>
              <a:alpha val="5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0282B6-18D3-5B40-9987-E2DE4E648AA7}"/>
              </a:ext>
            </a:extLst>
          </p:cNvPr>
          <p:cNvSpPr/>
          <p:nvPr/>
        </p:nvSpPr>
        <p:spPr>
          <a:xfrm>
            <a:off x="3980719" y="3004599"/>
            <a:ext cx="138416" cy="1298888"/>
          </a:xfrm>
          <a:prstGeom prst="rect">
            <a:avLst/>
          </a:prstGeom>
          <a:solidFill>
            <a:schemeClr val="accent1">
              <a:lumMod val="20000"/>
              <a:lumOff val="80000"/>
              <a:alpha val="5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5A6D74-34B7-954C-91A5-BF1B931CB56E}"/>
              </a:ext>
            </a:extLst>
          </p:cNvPr>
          <p:cNvSpPr/>
          <p:nvPr/>
        </p:nvSpPr>
        <p:spPr>
          <a:xfrm>
            <a:off x="3804930" y="3266004"/>
            <a:ext cx="126985" cy="1037483"/>
          </a:xfrm>
          <a:prstGeom prst="rect">
            <a:avLst/>
          </a:prstGeom>
          <a:solidFill>
            <a:schemeClr val="accent1">
              <a:lumMod val="20000"/>
              <a:lumOff val="80000"/>
              <a:alpha val="5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B38CA72-C8A9-4C43-BEB8-0631AB830621}"/>
              </a:ext>
            </a:extLst>
          </p:cNvPr>
          <p:cNvSpPr/>
          <p:nvPr/>
        </p:nvSpPr>
        <p:spPr>
          <a:xfrm>
            <a:off x="3603533" y="3514939"/>
            <a:ext cx="158579" cy="788548"/>
          </a:xfrm>
          <a:prstGeom prst="rect">
            <a:avLst/>
          </a:prstGeom>
          <a:solidFill>
            <a:schemeClr val="accent1">
              <a:lumMod val="20000"/>
              <a:lumOff val="80000"/>
              <a:alpha val="5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532854A-A308-D043-B8D3-535DEE4D3C0A}"/>
              </a:ext>
            </a:extLst>
          </p:cNvPr>
          <p:cNvSpPr/>
          <p:nvPr/>
        </p:nvSpPr>
        <p:spPr>
          <a:xfrm>
            <a:off x="3112043" y="3784416"/>
            <a:ext cx="444925" cy="519071"/>
          </a:xfrm>
          <a:prstGeom prst="rect">
            <a:avLst/>
          </a:prstGeom>
          <a:solidFill>
            <a:schemeClr val="accent1">
              <a:lumMod val="20000"/>
              <a:lumOff val="80000"/>
              <a:alpha val="5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7E55B1C-50FC-D546-B01C-68FB828F6236}"/>
              </a:ext>
            </a:extLst>
          </p:cNvPr>
          <p:cNvSpPr/>
          <p:nvPr/>
        </p:nvSpPr>
        <p:spPr>
          <a:xfrm>
            <a:off x="2277617" y="4030755"/>
            <a:ext cx="781448" cy="287028"/>
          </a:xfrm>
          <a:prstGeom prst="rect">
            <a:avLst/>
          </a:prstGeom>
          <a:solidFill>
            <a:schemeClr val="accent1">
              <a:lumMod val="20000"/>
              <a:lumOff val="80000"/>
              <a:alpha val="5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35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5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3C02A-41F5-0342-BED4-13B75F3EA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 samples to variable density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D526543-EE63-524E-8051-D3A786D4A58C}"/>
              </a:ext>
            </a:extLst>
          </p:cNvPr>
          <p:cNvCxnSpPr>
            <a:cxnSpLocks/>
          </p:cNvCxnSpPr>
          <p:nvPr/>
        </p:nvCxnSpPr>
        <p:spPr>
          <a:xfrm>
            <a:off x="2095101" y="4317783"/>
            <a:ext cx="40838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B9A2FBC-0003-7942-88A2-C5CA9AF24272}"/>
              </a:ext>
            </a:extLst>
          </p:cNvPr>
          <p:cNvCxnSpPr>
            <a:cxnSpLocks/>
          </p:cNvCxnSpPr>
          <p:nvPr/>
        </p:nvCxnSpPr>
        <p:spPr>
          <a:xfrm flipV="1">
            <a:off x="2247501" y="2117912"/>
            <a:ext cx="0" cy="2352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">
            <a:extLst>
              <a:ext uri="{FF2B5EF4-FFF2-40B4-BE49-F238E27FC236}">
                <a16:creationId xmlns:a16="http://schemas.microsoft.com/office/drawing/2014/main" id="{21F850AC-0291-3F46-ACB3-9D4FBD01EB05}"/>
              </a:ext>
            </a:extLst>
          </p:cNvPr>
          <p:cNvSpPr/>
          <p:nvPr/>
        </p:nvSpPr>
        <p:spPr>
          <a:xfrm>
            <a:off x="2247501" y="2388628"/>
            <a:ext cx="3524649" cy="1739341"/>
          </a:xfrm>
          <a:custGeom>
            <a:avLst/>
            <a:gdLst>
              <a:gd name="connsiteX0" fmla="*/ 0 w 5017770"/>
              <a:gd name="connsiteY0" fmla="*/ 2708910 h 2708910"/>
              <a:gd name="connsiteX1" fmla="*/ 1714500 w 5017770"/>
              <a:gd name="connsiteY1" fmla="*/ 2274570 h 2708910"/>
              <a:gd name="connsiteX2" fmla="*/ 3143250 w 5017770"/>
              <a:gd name="connsiteY2" fmla="*/ 480060 h 2708910"/>
              <a:gd name="connsiteX3" fmla="*/ 5017770 w 5017770"/>
              <a:gd name="connsiteY3" fmla="*/ 0 h 2708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17770" h="2708910">
                <a:moveTo>
                  <a:pt x="0" y="2708910"/>
                </a:moveTo>
                <a:cubicBezTo>
                  <a:pt x="595312" y="2677477"/>
                  <a:pt x="1190625" y="2646045"/>
                  <a:pt x="1714500" y="2274570"/>
                </a:cubicBezTo>
                <a:cubicBezTo>
                  <a:pt x="2238375" y="1903095"/>
                  <a:pt x="2592705" y="859155"/>
                  <a:pt x="3143250" y="480060"/>
                </a:cubicBezTo>
                <a:cubicBezTo>
                  <a:pt x="3693795" y="100965"/>
                  <a:pt x="4355782" y="50482"/>
                  <a:pt x="5017770" y="0"/>
                </a:cubicBez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5F1D01-0A97-2E46-9BA9-CDFDFEC61EF7}"/>
              </a:ext>
            </a:extLst>
          </p:cNvPr>
          <p:cNvSpPr txBox="1"/>
          <p:nvPr/>
        </p:nvSpPr>
        <p:spPr>
          <a:xfrm>
            <a:off x="1635898" y="1685604"/>
            <a:ext cx="695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cdf</a:t>
            </a:r>
            <a:endParaRPr lang="en-US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FD6AA6-95CB-ED44-A2C3-F28CFB434661}"/>
              </a:ext>
            </a:extLst>
          </p:cNvPr>
          <p:cNvSpPr/>
          <p:nvPr/>
        </p:nvSpPr>
        <p:spPr>
          <a:xfrm>
            <a:off x="2281791" y="2229801"/>
            <a:ext cx="3524649" cy="226705"/>
          </a:xfrm>
          <a:prstGeom prst="rect">
            <a:avLst/>
          </a:prstGeom>
          <a:solidFill>
            <a:srgbClr val="BC451B">
              <a:alpha val="5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163151-6C8C-3449-BE8C-585E7E9BB6E2}"/>
              </a:ext>
            </a:extLst>
          </p:cNvPr>
          <p:cNvSpPr/>
          <p:nvPr/>
        </p:nvSpPr>
        <p:spPr>
          <a:xfrm>
            <a:off x="2281792" y="2491207"/>
            <a:ext cx="2758838" cy="226701"/>
          </a:xfrm>
          <a:prstGeom prst="rect">
            <a:avLst/>
          </a:prstGeom>
          <a:solidFill>
            <a:srgbClr val="BC451B">
              <a:alpha val="5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0DC714-40AC-7A4B-BA67-ACCE453FD8F2}"/>
              </a:ext>
            </a:extLst>
          </p:cNvPr>
          <p:cNvSpPr/>
          <p:nvPr/>
        </p:nvSpPr>
        <p:spPr>
          <a:xfrm>
            <a:off x="2281792" y="2752613"/>
            <a:ext cx="2107328" cy="226701"/>
          </a:xfrm>
          <a:prstGeom prst="rect">
            <a:avLst/>
          </a:prstGeom>
          <a:solidFill>
            <a:srgbClr val="BC451B">
              <a:alpha val="5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A7D858-0231-BD4D-8A03-8B09ACB8AEC0}"/>
              </a:ext>
            </a:extLst>
          </p:cNvPr>
          <p:cNvSpPr/>
          <p:nvPr/>
        </p:nvSpPr>
        <p:spPr>
          <a:xfrm>
            <a:off x="2281792" y="3014019"/>
            <a:ext cx="1833008" cy="226701"/>
          </a:xfrm>
          <a:prstGeom prst="rect">
            <a:avLst/>
          </a:prstGeom>
          <a:solidFill>
            <a:srgbClr val="BC451B">
              <a:alpha val="5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2AF937-4FF2-2A4E-BC03-933DD5D79E91}"/>
              </a:ext>
            </a:extLst>
          </p:cNvPr>
          <p:cNvSpPr/>
          <p:nvPr/>
        </p:nvSpPr>
        <p:spPr>
          <a:xfrm>
            <a:off x="2281792" y="3275425"/>
            <a:ext cx="1650123" cy="226701"/>
          </a:xfrm>
          <a:prstGeom prst="rect">
            <a:avLst/>
          </a:prstGeom>
          <a:solidFill>
            <a:srgbClr val="BC451B">
              <a:alpha val="5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3B6021-9179-5A44-81E0-8B80A1CFA9DE}"/>
              </a:ext>
            </a:extLst>
          </p:cNvPr>
          <p:cNvSpPr/>
          <p:nvPr/>
        </p:nvSpPr>
        <p:spPr>
          <a:xfrm>
            <a:off x="2281792" y="3536831"/>
            <a:ext cx="1467248" cy="226701"/>
          </a:xfrm>
          <a:prstGeom prst="rect">
            <a:avLst/>
          </a:prstGeom>
          <a:solidFill>
            <a:srgbClr val="BC451B">
              <a:alpha val="5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97AD0E-C5F5-8441-A1CF-04D64AF52439}"/>
              </a:ext>
            </a:extLst>
          </p:cNvPr>
          <p:cNvSpPr/>
          <p:nvPr/>
        </p:nvSpPr>
        <p:spPr>
          <a:xfrm>
            <a:off x="2281792" y="3798237"/>
            <a:ext cx="1272938" cy="226701"/>
          </a:xfrm>
          <a:prstGeom prst="rect">
            <a:avLst/>
          </a:prstGeom>
          <a:solidFill>
            <a:srgbClr val="BC451B">
              <a:alpha val="5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06D3B5-1058-944B-B75E-D1E27C4A7DE8}"/>
              </a:ext>
            </a:extLst>
          </p:cNvPr>
          <p:cNvSpPr/>
          <p:nvPr/>
        </p:nvSpPr>
        <p:spPr>
          <a:xfrm>
            <a:off x="2281792" y="4059647"/>
            <a:ext cx="781448" cy="226701"/>
          </a:xfrm>
          <a:prstGeom prst="rect">
            <a:avLst/>
          </a:prstGeom>
          <a:solidFill>
            <a:srgbClr val="BC451B">
              <a:alpha val="5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F04684-B04B-214A-AC3E-04B10DB7C8EA}"/>
              </a:ext>
            </a:extLst>
          </p:cNvPr>
          <p:cNvSpPr/>
          <p:nvPr/>
        </p:nvSpPr>
        <p:spPr>
          <a:xfrm>
            <a:off x="5074919" y="2229802"/>
            <a:ext cx="731520" cy="2073686"/>
          </a:xfrm>
          <a:prstGeom prst="rect">
            <a:avLst/>
          </a:prstGeom>
          <a:solidFill>
            <a:schemeClr val="accent1">
              <a:lumMod val="20000"/>
              <a:lumOff val="80000"/>
              <a:alpha val="5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194E1E-523E-E84C-87B0-A8DA17E41606}"/>
              </a:ext>
            </a:extLst>
          </p:cNvPr>
          <p:cNvSpPr/>
          <p:nvPr/>
        </p:nvSpPr>
        <p:spPr>
          <a:xfrm>
            <a:off x="4437923" y="2487941"/>
            <a:ext cx="605790" cy="1815546"/>
          </a:xfrm>
          <a:prstGeom prst="rect">
            <a:avLst/>
          </a:prstGeom>
          <a:solidFill>
            <a:schemeClr val="accent1">
              <a:lumMod val="20000"/>
              <a:lumOff val="80000"/>
              <a:alpha val="5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BC8329-FEC2-4346-8626-6E8F021055FE}"/>
              </a:ext>
            </a:extLst>
          </p:cNvPr>
          <p:cNvSpPr/>
          <p:nvPr/>
        </p:nvSpPr>
        <p:spPr>
          <a:xfrm>
            <a:off x="4182290" y="2743188"/>
            <a:ext cx="217169" cy="1560299"/>
          </a:xfrm>
          <a:prstGeom prst="rect">
            <a:avLst/>
          </a:prstGeom>
          <a:solidFill>
            <a:schemeClr val="accent1">
              <a:lumMod val="20000"/>
              <a:lumOff val="80000"/>
              <a:alpha val="5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0282B6-18D3-5B40-9987-E2DE4E648AA7}"/>
              </a:ext>
            </a:extLst>
          </p:cNvPr>
          <p:cNvSpPr/>
          <p:nvPr/>
        </p:nvSpPr>
        <p:spPr>
          <a:xfrm>
            <a:off x="3980719" y="3004599"/>
            <a:ext cx="138416" cy="1298888"/>
          </a:xfrm>
          <a:prstGeom prst="rect">
            <a:avLst/>
          </a:prstGeom>
          <a:solidFill>
            <a:schemeClr val="accent1">
              <a:lumMod val="20000"/>
              <a:lumOff val="80000"/>
              <a:alpha val="5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5A6D74-34B7-954C-91A5-BF1B931CB56E}"/>
              </a:ext>
            </a:extLst>
          </p:cNvPr>
          <p:cNvSpPr/>
          <p:nvPr/>
        </p:nvSpPr>
        <p:spPr>
          <a:xfrm>
            <a:off x="3804930" y="3266004"/>
            <a:ext cx="126985" cy="1037483"/>
          </a:xfrm>
          <a:prstGeom prst="rect">
            <a:avLst/>
          </a:prstGeom>
          <a:solidFill>
            <a:schemeClr val="accent1">
              <a:lumMod val="20000"/>
              <a:lumOff val="80000"/>
              <a:alpha val="5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B38CA72-C8A9-4C43-BEB8-0631AB830621}"/>
              </a:ext>
            </a:extLst>
          </p:cNvPr>
          <p:cNvSpPr/>
          <p:nvPr/>
        </p:nvSpPr>
        <p:spPr>
          <a:xfrm>
            <a:off x="3603533" y="3514939"/>
            <a:ext cx="158579" cy="788548"/>
          </a:xfrm>
          <a:prstGeom prst="rect">
            <a:avLst/>
          </a:prstGeom>
          <a:solidFill>
            <a:schemeClr val="accent1">
              <a:lumMod val="20000"/>
              <a:lumOff val="80000"/>
              <a:alpha val="5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532854A-A308-D043-B8D3-535DEE4D3C0A}"/>
              </a:ext>
            </a:extLst>
          </p:cNvPr>
          <p:cNvSpPr/>
          <p:nvPr/>
        </p:nvSpPr>
        <p:spPr>
          <a:xfrm>
            <a:off x="3112043" y="3784416"/>
            <a:ext cx="444925" cy="519071"/>
          </a:xfrm>
          <a:prstGeom prst="rect">
            <a:avLst/>
          </a:prstGeom>
          <a:solidFill>
            <a:schemeClr val="accent1">
              <a:lumMod val="20000"/>
              <a:lumOff val="80000"/>
              <a:alpha val="5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7E55B1C-50FC-D546-B01C-68FB828F6236}"/>
              </a:ext>
            </a:extLst>
          </p:cNvPr>
          <p:cNvSpPr/>
          <p:nvPr/>
        </p:nvSpPr>
        <p:spPr>
          <a:xfrm>
            <a:off x="2277617" y="4030755"/>
            <a:ext cx="781448" cy="287028"/>
          </a:xfrm>
          <a:prstGeom prst="rect">
            <a:avLst/>
          </a:prstGeom>
          <a:solidFill>
            <a:schemeClr val="accent1">
              <a:lumMod val="20000"/>
              <a:lumOff val="80000"/>
              <a:alpha val="5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1A887CC-9A8C-3443-A41D-BF8BFD5F24A3}"/>
              </a:ext>
            </a:extLst>
          </p:cNvPr>
          <p:cNvSpPr/>
          <p:nvPr/>
        </p:nvSpPr>
        <p:spPr>
          <a:xfrm>
            <a:off x="2194261" y="2291160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A45C51B-C9B5-DB46-ABD7-28DDEFF2DD82}"/>
              </a:ext>
            </a:extLst>
          </p:cNvPr>
          <p:cNvSpPr/>
          <p:nvPr/>
        </p:nvSpPr>
        <p:spPr>
          <a:xfrm>
            <a:off x="2194261" y="2556095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3D0D0AD-F92D-1C4C-A744-1CFF2C2A470A}"/>
              </a:ext>
            </a:extLst>
          </p:cNvPr>
          <p:cNvSpPr/>
          <p:nvPr/>
        </p:nvSpPr>
        <p:spPr>
          <a:xfrm>
            <a:off x="2194261" y="2821030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639ADE8-341E-D046-BE97-103EFD728739}"/>
              </a:ext>
            </a:extLst>
          </p:cNvPr>
          <p:cNvSpPr/>
          <p:nvPr/>
        </p:nvSpPr>
        <p:spPr>
          <a:xfrm>
            <a:off x="2194261" y="3085965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3FD02D9-0019-BE43-A941-DE01303B7B92}"/>
              </a:ext>
            </a:extLst>
          </p:cNvPr>
          <p:cNvSpPr/>
          <p:nvPr/>
        </p:nvSpPr>
        <p:spPr>
          <a:xfrm>
            <a:off x="2194261" y="3350900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79F0FD2-DA1A-244D-8DB8-3575889E684F}"/>
              </a:ext>
            </a:extLst>
          </p:cNvPr>
          <p:cNvSpPr/>
          <p:nvPr/>
        </p:nvSpPr>
        <p:spPr>
          <a:xfrm>
            <a:off x="2194261" y="3615835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A2DC766-514B-3C4F-9AB2-CB065B879430}"/>
              </a:ext>
            </a:extLst>
          </p:cNvPr>
          <p:cNvSpPr/>
          <p:nvPr/>
        </p:nvSpPr>
        <p:spPr>
          <a:xfrm>
            <a:off x="2194261" y="3880770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53E8A47-C641-B54F-8AAE-46016FA77AE9}"/>
              </a:ext>
            </a:extLst>
          </p:cNvPr>
          <p:cNvSpPr/>
          <p:nvPr/>
        </p:nvSpPr>
        <p:spPr>
          <a:xfrm>
            <a:off x="2189110" y="4145706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C83D19D-16D2-9E4B-A609-1980C57B1400}"/>
              </a:ext>
            </a:extLst>
          </p:cNvPr>
          <p:cNvSpPr/>
          <p:nvPr/>
        </p:nvSpPr>
        <p:spPr>
          <a:xfrm rot="5400000">
            <a:off x="5384353" y="4247325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27C0696-1528-064A-B596-93F067F8D5F4}"/>
              </a:ext>
            </a:extLst>
          </p:cNvPr>
          <p:cNvSpPr/>
          <p:nvPr/>
        </p:nvSpPr>
        <p:spPr>
          <a:xfrm rot="5400000">
            <a:off x="4693399" y="4247325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61D8FCE-5187-5D4E-9D2E-753C0D407772}"/>
              </a:ext>
            </a:extLst>
          </p:cNvPr>
          <p:cNvSpPr/>
          <p:nvPr/>
        </p:nvSpPr>
        <p:spPr>
          <a:xfrm rot="5400000">
            <a:off x="4234549" y="4247325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05F1BC8-6437-7A42-B0FB-D939837F0BF5}"/>
              </a:ext>
            </a:extLst>
          </p:cNvPr>
          <p:cNvSpPr/>
          <p:nvPr/>
        </p:nvSpPr>
        <p:spPr>
          <a:xfrm rot="5400000">
            <a:off x="3996745" y="4247325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F1A75BD-30A8-6740-B332-AC22FEE87A82}"/>
              </a:ext>
            </a:extLst>
          </p:cNvPr>
          <p:cNvSpPr/>
          <p:nvPr/>
        </p:nvSpPr>
        <p:spPr>
          <a:xfrm rot="5400000">
            <a:off x="3807871" y="4247325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69177E1-C6C8-5C4C-B3F7-E7C0FB9D8FC6}"/>
              </a:ext>
            </a:extLst>
          </p:cNvPr>
          <p:cNvSpPr/>
          <p:nvPr/>
        </p:nvSpPr>
        <p:spPr>
          <a:xfrm rot="5400000">
            <a:off x="3279019" y="4247325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32D2E83-91EB-8540-87E0-C694232C9F90}"/>
              </a:ext>
            </a:extLst>
          </p:cNvPr>
          <p:cNvSpPr/>
          <p:nvPr/>
        </p:nvSpPr>
        <p:spPr>
          <a:xfrm rot="5400000">
            <a:off x="3627647" y="4247325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78684D3-9B29-9D45-98BC-27F2CD55E304}"/>
              </a:ext>
            </a:extLst>
          </p:cNvPr>
          <p:cNvSpPr/>
          <p:nvPr/>
        </p:nvSpPr>
        <p:spPr>
          <a:xfrm rot="5400000">
            <a:off x="2614311" y="4247325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93E52A1-9072-1842-B4AC-66ED2F946E90}"/>
                  </a:ext>
                </a:extLst>
              </p:cNvPr>
              <p:cNvSpPr txBox="1"/>
              <p:nvPr/>
            </p:nvSpPr>
            <p:spPr>
              <a:xfrm>
                <a:off x="1777769" y="2865963"/>
                <a:ext cx="33977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93E52A1-9072-1842-B4AC-66ED2F946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769" y="2865963"/>
                <a:ext cx="339773" cy="369332"/>
              </a:xfrm>
              <a:prstGeom prst="rect">
                <a:avLst/>
              </a:prstGeom>
              <a:blipFill>
                <a:blip r:embed="rId2"/>
                <a:stretch>
                  <a:fillRect l="-17857" r="-3571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1530D90-B00C-C042-ACF4-A78209C510D2}"/>
                  </a:ext>
                </a:extLst>
              </p:cNvPr>
              <p:cNvSpPr txBox="1"/>
              <p:nvPr/>
            </p:nvSpPr>
            <p:spPr>
              <a:xfrm>
                <a:off x="3909376" y="4394519"/>
                <a:ext cx="33977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1530D90-B00C-C042-ACF4-A78209C510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9376" y="4394519"/>
                <a:ext cx="339773" cy="369332"/>
              </a:xfrm>
              <a:prstGeom prst="rect">
                <a:avLst/>
              </a:prstGeom>
              <a:blipFill>
                <a:blip r:embed="rId3"/>
                <a:stretch>
                  <a:fillRect l="-7143" r="-3571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CD71BE7-4CDF-A74E-8BBD-17BC41F3D7BD}"/>
                  </a:ext>
                </a:extLst>
              </p:cNvPr>
              <p:cNvSpPr/>
              <p:nvPr/>
            </p:nvSpPr>
            <p:spPr>
              <a:xfrm>
                <a:off x="7436066" y="1933246"/>
                <a:ext cx="170751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(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CD71BE7-4CDF-A74E-8BBD-17BC41F3D7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6066" y="1933246"/>
                <a:ext cx="1707519" cy="461665"/>
              </a:xfrm>
              <a:prstGeom prst="rect">
                <a:avLst/>
              </a:prstGeom>
              <a:blipFill>
                <a:blip r:embed="rId4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5F3A6F0-65B1-D547-B5AD-8AE3B2D78C5D}"/>
                  </a:ext>
                </a:extLst>
              </p:cNvPr>
              <p:cNvSpPr/>
              <p:nvPr/>
            </p:nvSpPr>
            <p:spPr>
              <a:xfrm>
                <a:off x="7436066" y="2650049"/>
                <a:ext cx="20136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(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5F3A6F0-65B1-D547-B5AD-8AE3B2D78C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6066" y="2650049"/>
                <a:ext cx="2013628" cy="461665"/>
              </a:xfrm>
              <a:prstGeom prst="rect">
                <a:avLst/>
              </a:prstGeom>
              <a:blipFill>
                <a:blip r:embed="rId5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B0912E4-70F7-DB48-8C2C-D57D216EFDBE}"/>
              </a:ext>
            </a:extLst>
          </p:cNvPr>
          <p:cNvCxnSpPr>
            <a:stCxn id="15" idx="1"/>
          </p:cNvCxnSpPr>
          <p:nvPr/>
        </p:nvCxnSpPr>
        <p:spPr>
          <a:xfrm flipV="1">
            <a:off x="2281792" y="3111714"/>
            <a:ext cx="1821282" cy="156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A9BD0B5-937D-9943-A1A3-ADCFF4AFB17A}"/>
              </a:ext>
            </a:extLst>
          </p:cNvPr>
          <p:cNvCxnSpPr>
            <a:cxnSpLocks/>
            <a:endCxn id="40" idx="2"/>
          </p:cNvCxnSpPr>
          <p:nvPr/>
        </p:nvCxnSpPr>
        <p:spPr>
          <a:xfrm>
            <a:off x="4053070" y="3127370"/>
            <a:ext cx="0" cy="11136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6497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AE3C02A-41F5-0342-BED4-13B75F3EADE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Samples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distributed according to </a:t>
                </a:r>
                <a:r>
                  <a:rPr lang="en-US" i="1" dirty="0"/>
                  <a:t>f(x)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AE3C02A-41F5-0342-BED4-13B75F3EAD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D526543-EE63-524E-8051-D3A786D4A58C}"/>
              </a:ext>
            </a:extLst>
          </p:cNvPr>
          <p:cNvCxnSpPr>
            <a:cxnSpLocks/>
          </p:cNvCxnSpPr>
          <p:nvPr/>
        </p:nvCxnSpPr>
        <p:spPr>
          <a:xfrm>
            <a:off x="2095101" y="4317783"/>
            <a:ext cx="40838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B9A2FBC-0003-7942-88A2-C5CA9AF24272}"/>
              </a:ext>
            </a:extLst>
          </p:cNvPr>
          <p:cNvCxnSpPr>
            <a:cxnSpLocks/>
          </p:cNvCxnSpPr>
          <p:nvPr/>
        </p:nvCxnSpPr>
        <p:spPr>
          <a:xfrm flipV="1">
            <a:off x="2247501" y="2117912"/>
            <a:ext cx="0" cy="2352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">
            <a:extLst>
              <a:ext uri="{FF2B5EF4-FFF2-40B4-BE49-F238E27FC236}">
                <a16:creationId xmlns:a16="http://schemas.microsoft.com/office/drawing/2014/main" id="{21F850AC-0291-3F46-ACB3-9D4FBD01EB05}"/>
              </a:ext>
            </a:extLst>
          </p:cNvPr>
          <p:cNvSpPr/>
          <p:nvPr/>
        </p:nvSpPr>
        <p:spPr>
          <a:xfrm>
            <a:off x="2247501" y="2388628"/>
            <a:ext cx="3524649" cy="1739341"/>
          </a:xfrm>
          <a:custGeom>
            <a:avLst/>
            <a:gdLst>
              <a:gd name="connsiteX0" fmla="*/ 0 w 5017770"/>
              <a:gd name="connsiteY0" fmla="*/ 2708910 h 2708910"/>
              <a:gd name="connsiteX1" fmla="*/ 1714500 w 5017770"/>
              <a:gd name="connsiteY1" fmla="*/ 2274570 h 2708910"/>
              <a:gd name="connsiteX2" fmla="*/ 3143250 w 5017770"/>
              <a:gd name="connsiteY2" fmla="*/ 480060 h 2708910"/>
              <a:gd name="connsiteX3" fmla="*/ 5017770 w 5017770"/>
              <a:gd name="connsiteY3" fmla="*/ 0 h 2708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17770" h="2708910">
                <a:moveTo>
                  <a:pt x="0" y="2708910"/>
                </a:moveTo>
                <a:cubicBezTo>
                  <a:pt x="595312" y="2677477"/>
                  <a:pt x="1190625" y="2646045"/>
                  <a:pt x="1714500" y="2274570"/>
                </a:cubicBezTo>
                <a:cubicBezTo>
                  <a:pt x="2238375" y="1903095"/>
                  <a:pt x="2592705" y="859155"/>
                  <a:pt x="3143250" y="480060"/>
                </a:cubicBezTo>
                <a:cubicBezTo>
                  <a:pt x="3693795" y="100965"/>
                  <a:pt x="4355782" y="50482"/>
                  <a:pt x="5017770" y="0"/>
                </a:cubicBez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5F1D01-0A97-2E46-9BA9-CDFDFEC61EF7}"/>
              </a:ext>
            </a:extLst>
          </p:cNvPr>
          <p:cNvSpPr txBox="1"/>
          <p:nvPr/>
        </p:nvSpPr>
        <p:spPr>
          <a:xfrm>
            <a:off x="1635898" y="1674174"/>
            <a:ext cx="695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cdf</a:t>
            </a:r>
            <a:endParaRPr lang="en-US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FD6AA6-95CB-ED44-A2C3-F28CFB434661}"/>
              </a:ext>
            </a:extLst>
          </p:cNvPr>
          <p:cNvSpPr/>
          <p:nvPr/>
        </p:nvSpPr>
        <p:spPr>
          <a:xfrm>
            <a:off x="2281791" y="2229801"/>
            <a:ext cx="3524649" cy="226705"/>
          </a:xfrm>
          <a:prstGeom prst="rect">
            <a:avLst/>
          </a:prstGeom>
          <a:solidFill>
            <a:srgbClr val="BC451B">
              <a:alpha val="5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163151-6C8C-3449-BE8C-585E7E9BB6E2}"/>
              </a:ext>
            </a:extLst>
          </p:cNvPr>
          <p:cNvSpPr/>
          <p:nvPr/>
        </p:nvSpPr>
        <p:spPr>
          <a:xfrm>
            <a:off x="2281792" y="2491207"/>
            <a:ext cx="2758838" cy="226701"/>
          </a:xfrm>
          <a:prstGeom prst="rect">
            <a:avLst/>
          </a:prstGeom>
          <a:solidFill>
            <a:srgbClr val="BC451B">
              <a:alpha val="5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0DC714-40AC-7A4B-BA67-ACCE453FD8F2}"/>
              </a:ext>
            </a:extLst>
          </p:cNvPr>
          <p:cNvSpPr/>
          <p:nvPr/>
        </p:nvSpPr>
        <p:spPr>
          <a:xfrm>
            <a:off x="2281792" y="2752613"/>
            <a:ext cx="2107328" cy="226701"/>
          </a:xfrm>
          <a:prstGeom prst="rect">
            <a:avLst/>
          </a:prstGeom>
          <a:solidFill>
            <a:srgbClr val="BC451B">
              <a:alpha val="5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A7D858-0231-BD4D-8A03-8B09ACB8AEC0}"/>
              </a:ext>
            </a:extLst>
          </p:cNvPr>
          <p:cNvSpPr/>
          <p:nvPr/>
        </p:nvSpPr>
        <p:spPr>
          <a:xfrm>
            <a:off x="2281792" y="3014019"/>
            <a:ext cx="1833008" cy="226701"/>
          </a:xfrm>
          <a:prstGeom prst="rect">
            <a:avLst/>
          </a:prstGeom>
          <a:solidFill>
            <a:srgbClr val="BC451B">
              <a:alpha val="5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2AF937-4FF2-2A4E-BC03-933DD5D79E91}"/>
              </a:ext>
            </a:extLst>
          </p:cNvPr>
          <p:cNvSpPr/>
          <p:nvPr/>
        </p:nvSpPr>
        <p:spPr>
          <a:xfrm>
            <a:off x="2281792" y="3275425"/>
            <a:ext cx="1650123" cy="226701"/>
          </a:xfrm>
          <a:prstGeom prst="rect">
            <a:avLst/>
          </a:prstGeom>
          <a:solidFill>
            <a:srgbClr val="BC451B">
              <a:alpha val="5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3B6021-9179-5A44-81E0-8B80A1CFA9DE}"/>
              </a:ext>
            </a:extLst>
          </p:cNvPr>
          <p:cNvSpPr/>
          <p:nvPr/>
        </p:nvSpPr>
        <p:spPr>
          <a:xfrm>
            <a:off x="2281792" y="3536831"/>
            <a:ext cx="1467248" cy="226701"/>
          </a:xfrm>
          <a:prstGeom prst="rect">
            <a:avLst/>
          </a:prstGeom>
          <a:solidFill>
            <a:srgbClr val="BC451B">
              <a:alpha val="5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97AD0E-C5F5-8441-A1CF-04D64AF52439}"/>
              </a:ext>
            </a:extLst>
          </p:cNvPr>
          <p:cNvSpPr/>
          <p:nvPr/>
        </p:nvSpPr>
        <p:spPr>
          <a:xfrm>
            <a:off x="2281792" y="3798237"/>
            <a:ext cx="1272938" cy="226701"/>
          </a:xfrm>
          <a:prstGeom prst="rect">
            <a:avLst/>
          </a:prstGeom>
          <a:solidFill>
            <a:srgbClr val="BC451B">
              <a:alpha val="5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06D3B5-1058-944B-B75E-D1E27C4A7DE8}"/>
              </a:ext>
            </a:extLst>
          </p:cNvPr>
          <p:cNvSpPr/>
          <p:nvPr/>
        </p:nvSpPr>
        <p:spPr>
          <a:xfrm>
            <a:off x="2281792" y="4059647"/>
            <a:ext cx="781448" cy="226701"/>
          </a:xfrm>
          <a:prstGeom prst="rect">
            <a:avLst/>
          </a:prstGeom>
          <a:solidFill>
            <a:srgbClr val="BC451B">
              <a:alpha val="5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F04684-B04B-214A-AC3E-04B10DB7C8EA}"/>
              </a:ext>
            </a:extLst>
          </p:cNvPr>
          <p:cNvSpPr/>
          <p:nvPr/>
        </p:nvSpPr>
        <p:spPr>
          <a:xfrm>
            <a:off x="5074919" y="2229802"/>
            <a:ext cx="731520" cy="2073686"/>
          </a:xfrm>
          <a:prstGeom prst="rect">
            <a:avLst/>
          </a:prstGeom>
          <a:solidFill>
            <a:schemeClr val="accent1">
              <a:lumMod val="20000"/>
              <a:lumOff val="80000"/>
              <a:alpha val="5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194E1E-523E-E84C-87B0-A8DA17E41606}"/>
              </a:ext>
            </a:extLst>
          </p:cNvPr>
          <p:cNvSpPr/>
          <p:nvPr/>
        </p:nvSpPr>
        <p:spPr>
          <a:xfrm>
            <a:off x="4437923" y="2487941"/>
            <a:ext cx="605790" cy="1815546"/>
          </a:xfrm>
          <a:prstGeom prst="rect">
            <a:avLst/>
          </a:prstGeom>
          <a:solidFill>
            <a:schemeClr val="accent1">
              <a:lumMod val="20000"/>
              <a:lumOff val="80000"/>
              <a:alpha val="5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BC8329-FEC2-4346-8626-6E8F021055FE}"/>
              </a:ext>
            </a:extLst>
          </p:cNvPr>
          <p:cNvSpPr/>
          <p:nvPr/>
        </p:nvSpPr>
        <p:spPr>
          <a:xfrm>
            <a:off x="4182290" y="2743188"/>
            <a:ext cx="217169" cy="1560299"/>
          </a:xfrm>
          <a:prstGeom prst="rect">
            <a:avLst/>
          </a:prstGeom>
          <a:solidFill>
            <a:schemeClr val="accent1">
              <a:lumMod val="20000"/>
              <a:lumOff val="80000"/>
              <a:alpha val="5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0282B6-18D3-5B40-9987-E2DE4E648AA7}"/>
              </a:ext>
            </a:extLst>
          </p:cNvPr>
          <p:cNvSpPr/>
          <p:nvPr/>
        </p:nvSpPr>
        <p:spPr>
          <a:xfrm>
            <a:off x="3980719" y="3004599"/>
            <a:ext cx="138416" cy="1298888"/>
          </a:xfrm>
          <a:prstGeom prst="rect">
            <a:avLst/>
          </a:prstGeom>
          <a:solidFill>
            <a:schemeClr val="accent1">
              <a:lumMod val="20000"/>
              <a:lumOff val="80000"/>
              <a:alpha val="5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5A6D74-34B7-954C-91A5-BF1B931CB56E}"/>
              </a:ext>
            </a:extLst>
          </p:cNvPr>
          <p:cNvSpPr/>
          <p:nvPr/>
        </p:nvSpPr>
        <p:spPr>
          <a:xfrm>
            <a:off x="3804930" y="3266004"/>
            <a:ext cx="126985" cy="1037483"/>
          </a:xfrm>
          <a:prstGeom prst="rect">
            <a:avLst/>
          </a:prstGeom>
          <a:solidFill>
            <a:schemeClr val="accent1">
              <a:lumMod val="20000"/>
              <a:lumOff val="80000"/>
              <a:alpha val="5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B38CA72-C8A9-4C43-BEB8-0631AB830621}"/>
              </a:ext>
            </a:extLst>
          </p:cNvPr>
          <p:cNvSpPr/>
          <p:nvPr/>
        </p:nvSpPr>
        <p:spPr>
          <a:xfrm>
            <a:off x="3603533" y="3514939"/>
            <a:ext cx="158579" cy="788548"/>
          </a:xfrm>
          <a:prstGeom prst="rect">
            <a:avLst/>
          </a:prstGeom>
          <a:solidFill>
            <a:schemeClr val="accent1">
              <a:lumMod val="20000"/>
              <a:lumOff val="80000"/>
              <a:alpha val="5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532854A-A308-D043-B8D3-535DEE4D3C0A}"/>
              </a:ext>
            </a:extLst>
          </p:cNvPr>
          <p:cNvSpPr/>
          <p:nvPr/>
        </p:nvSpPr>
        <p:spPr>
          <a:xfrm>
            <a:off x="3112043" y="3784416"/>
            <a:ext cx="444925" cy="519071"/>
          </a:xfrm>
          <a:prstGeom prst="rect">
            <a:avLst/>
          </a:prstGeom>
          <a:solidFill>
            <a:schemeClr val="accent1">
              <a:lumMod val="20000"/>
              <a:lumOff val="80000"/>
              <a:alpha val="5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7E55B1C-50FC-D546-B01C-68FB828F6236}"/>
              </a:ext>
            </a:extLst>
          </p:cNvPr>
          <p:cNvSpPr/>
          <p:nvPr/>
        </p:nvSpPr>
        <p:spPr>
          <a:xfrm>
            <a:off x="2277617" y="4030755"/>
            <a:ext cx="781448" cy="287028"/>
          </a:xfrm>
          <a:prstGeom prst="rect">
            <a:avLst/>
          </a:prstGeom>
          <a:solidFill>
            <a:schemeClr val="accent1">
              <a:lumMod val="20000"/>
              <a:lumOff val="80000"/>
              <a:alpha val="5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1A887CC-9A8C-3443-A41D-BF8BFD5F24A3}"/>
              </a:ext>
            </a:extLst>
          </p:cNvPr>
          <p:cNvSpPr/>
          <p:nvPr/>
        </p:nvSpPr>
        <p:spPr>
          <a:xfrm>
            <a:off x="2194261" y="2291160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A45C51B-C9B5-DB46-ABD7-28DDEFF2DD82}"/>
              </a:ext>
            </a:extLst>
          </p:cNvPr>
          <p:cNvSpPr/>
          <p:nvPr/>
        </p:nvSpPr>
        <p:spPr>
          <a:xfrm>
            <a:off x="2194261" y="2556095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3D0D0AD-F92D-1C4C-A744-1CFF2C2A470A}"/>
              </a:ext>
            </a:extLst>
          </p:cNvPr>
          <p:cNvSpPr/>
          <p:nvPr/>
        </p:nvSpPr>
        <p:spPr>
          <a:xfrm>
            <a:off x="2194261" y="2821030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639ADE8-341E-D046-BE97-103EFD728739}"/>
              </a:ext>
            </a:extLst>
          </p:cNvPr>
          <p:cNvSpPr/>
          <p:nvPr/>
        </p:nvSpPr>
        <p:spPr>
          <a:xfrm>
            <a:off x="2194261" y="3085965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3FD02D9-0019-BE43-A941-DE01303B7B92}"/>
              </a:ext>
            </a:extLst>
          </p:cNvPr>
          <p:cNvSpPr/>
          <p:nvPr/>
        </p:nvSpPr>
        <p:spPr>
          <a:xfrm>
            <a:off x="2194261" y="3350900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79F0FD2-DA1A-244D-8DB8-3575889E684F}"/>
              </a:ext>
            </a:extLst>
          </p:cNvPr>
          <p:cNvSpPr/>
          <p:nvPr/>
        </p:nvSpPr>
        <p:spPr>
          <a:xfrm>
            <a:off x="2194261" y="3615835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A2DC766-514B-3C4F-9AB2-CB065B879430}"/>
              </a:ext>
            </a:extLst>
          </p:cNvPr>
          <p:cNvSpPr/>
          <p:nvPr/>
        </p:nvSpPr>
        <p:spPr>
          <a:xfrm>
            <a:off x="2194261" y="3880770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53E8A47-C641-B54F-8AAE-46016FA77AE9}"/>
              </a:ext>
            </a:extLst>
          </p:cNvPr>
          <p:cNvSpPr/>
          <p:nvPr/>
        </p:nvSpPr>
        <p:spPr>
          <a:xfrm>
            <a:off x="2189110" y="4145706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C83D19D-16D2-9E4B-A609-1980C57B1400}"/>
              </a:ext>
            </a:extLst>
          </p:cNvPr>
          <p:cNvSpPr/>
          <p:nvPr/>
        </p:nvSpPr>
        <p:spPr>
          <a:xfrm rot="5400000">
            <a:off x="5384353" y="4247325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27C0696-1528-064A-B596-93F067F8D5F4}"/>
              </a:ext>
            </a:extLst>
          </p:cNvPr>
          <p:cNvSpPr/>
          <p:nvPr/>
        </p:nvSpPr>
        <p:spPr>
          <a:xfrm rot="5400000">
            <a:off x="4693399" y="4247325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61D8FCE-5187-5D4E-9D2E-753C0D407772}"/>
              </a:ext>
            </a:extLst>
          </p:cNvPr>
          <p:cNvSpPr/>
          <p:nvPr/>
        </p:nvSpPr>
        <p:spPr>
          <a:xfrm rot="5400000">
            <a:off x="4234549" y="4247325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05F1BC8-6437-7A42-B0FB-D939837F0BF5}"/>
              </a:ext>
            </a:extLst>
          </p:cNvPr>
          <p:cNvSpPr/>
          <p:nvPr/>
        </p:nvSpPr>
        <p:spPr>
          <a:xfrm rot="5400000">
            <a:off x="3996745" y="4247325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F1A75BD-30A8-6740-B332-AC22FEE87A82}"/>
              </a:ext>
            </a:extLst>
          </p:cNvPr>
          <p:cNvSpPr/>
          <p:nvPr/>
        </p:nvSpPr>
        <p:spPr>
          <a:xfrm rot="5400000">
            <a:off x="3807871" y="4247325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69177E1-C6C8-5C4C-B3F7-E7C0FB9D8FC6}"/>
              </a:ext>
            </a:extLst>
          </p:cNvPr>
          <p:cNvSpPr/>
          <p:nvPr/>
        </p:nvSpPr>
        <p:spPr>
          <a:xfrm rot="5400000">
            <a:off x="3279019" y="4247325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32D2E83-91EB-8540-87E0-C694232C9F90}"/>
              </a:ext>
            </a:extLst>
          </p:cNvPr>
          <p:cNvSpPr/>
          <p:nvPr/>
        </p:nvSpPr>
        <p:spPr>
          <a:xfrm rot="5400000">
            <a:off x="3627647" y="4247325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78684D3-9B29-9D45-98BC-27F2CD55E304}"/>
              </a:ext>
            </a:extLst>
          </p:cNvPr>
          <p:cNvSpPr/>
          <p:nvPr/>
        </p:nvSpPr>
        <p:spPr>
          <a:xfrm rot="5400000">
            <a:off x="2614311" y="4247325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D1A4A86C-D2BB-A941-9190-385612348B21}"/>
              </a:ext>
            </a:extLst>
          </p:cNvPr>
          <p:cNvSpPr/>
          <p:nvPr/>
        </p:nvSpPr>
        <p:spPr>
          <a:xfrm>
            <a:off x="2310289" y="4529054"/>
            <a:ext cx="3589586" cy="1783167"/>
          </a:xfrm>
          <a:custGeom>
            <a:avLst/>
            <a:gdLst>
              <a:gd name="connsiteX0" fmla="*/ 0 w 4754880"/>
              <a:gd name="connsiteY0" fmla="*/ 1772853 h 2005742"/>
              <a:gd name="connsiteX1" fmla="*/ 1577340 w 4754880"/>
              <a:gd name="connsiteY1" fmla="*/ 1521393 h 2005742"/>
              <a:gd name="connsiteX2" fmla="*/ 2308860 w 4754880"/>
              <a:gd name="connsiteY2" fmla="*/ 1203 h 2005742"/>
              <a:gd name="connsiteX3" fmla="*/ 3657600 w 4754880"/>
              <a:gd name="connsiteY3" fmla="*/ 1795713 h 2005742"/>
              <a:gd name="connsiteX4" fmla="*/ 4754880 w 4754880"/>
              <a:gd name="connsiteY4" fmla="*/ 1898583 h 2005742"/>
              <a:gd name="connsiteX0" fmla="*/ 0 w 4754880"/>
              <a:gd name="connsiteY0" fmla="*/ 1771653 h 1928297"/>
              <a:gd name="connsiteX1" fmla="*/ 1577340 w 4754880"/>
              <a:gd name="connsiteY1" fmla="*/ 1520193 h 1928297"/>
              <a:gd name="connsiteX2" fmla="*/ 2308860 w 4754880"/>
              <a:gd name="connsiteY2" fmla="*/ 3 h 1928297"/>
              <a:gd name="connsiteX3" fmla="*/ 3097530 w 4754880"/>
              <a:gd name="connsiteY3" fmla="*/ 1508763 h 1928297"/>
              <a:gd name="connsiteX4" fmla="*/ 4754880 w 4754880"/>
              <a:gd name="connsiteY4" fmla="*/ 1897383 h 1928297"/>
              <a:gd name="connsiteX0" fmla="*/ 0 w 4754880"/>
              <a:gd name="connsiteY0" fmla="*/ 1771653 h 1908046"/>
              <a:gd name="connsiteX1" fmla="*/ 1577340 w 4754880"/>
              <a:gd name="connsiteY1" fmla="*/ 1520193 h 1908046"/>
              <a:gd name="connsiteX2" fmla="*/ 2308860 w 4754880"/>
              <a:gd name="connsiteY2" fmla="*/ 3 h 1908046"/>
              <a:gd name="connsiteX3" fmla="*/ 3097530 w 4754880"/>
              <a:gd name="connsiteY3" fmla="*/ 1508763 h 1908046"/>
              <a:gd name="connsiteX4" fmla="*/ 4754880 w 4754880"/>
              <a:gd name="connsiteY4" fmla="*/ 1897383 h 1908046"/>
              <a:gd name="connsiteX0" fmla="*/ 0 w 4777740"/>
              <a:gd name="connsiteY0" fmla="*/ 1771653 h 1783167"/>
              <a:gd name="connsiteX1" fmla="*/ 1577340 w 4777740"/>
              <a:gd name="connsiteY1" fmla="*/ 1520193 h 1783167"/>
              <a:gd name="connsiteX2" fmla="*/ 2308860 w 4777740"/>
              <a:gd name="connsiteY2" fmla="*/ 3 h 1783167"/>
              <a:gd name="connsiteX3" fmla="*/ 3097530 w 4777740"/>
              <a:gd name="connsiteY3" fmla="*/ 1508763 h 1783167"/>
              <a:gd name="connsiteX4" fmla="*/ 4777740 w 4777740"/>
              <a:gd name="connsiteY4" fmla="*/ 1714503 h 1783167"/>
              <a:gd name="connsiteX0" fmla="*/ 0 w 4777740"/>
              <a:gd name="connsiteY0" fmla="*/ 1771653 h 1783167"/>
              <a:gd name="connsiteX1" fmla="*/ 1577340 w 4777740"/>
              <a:gd name="connsiteY1" fmla="*/ 1520193 h 1783167"/>
              <a:gd name="connsiteX2" fmla="*/ 2308860 w 4777740"/>
              <a:gd name="connsiteY2" fmla="*/ 3 h 1783167"/>
              <a:gd name="connsiteX3" fmla="*/ 3097530 w 4777740"/>
              <a:gd name="connsiteY3" fmla="*/ 1508763 h 1783167"/>
              <a:gd name="connsiteX4" fmla="*/ 4777740 w 4777740"/>
              <a:gd name="connsiteY4" fmla="*/ 1714503 h 1783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77740" h="1783167">
                <a:moveTo>
                  <a:pt x="0" y="1771653"/>
                </a:moveTo>
                <a:cubicBezTo>
                  <a:pt x="596265" y="1793560"/>
                  <a:pt x="1192530" y="1815468"/>
                  <a:pt x="1577340" y="1520193"/>
                </a:cubicBezTo>
                <a:cubicBezTo>
                  <a:pt x="1962150" y="1224918"/>
                  <a:pt x="2055495" y="1908"/>
                  <a:pt x="2308860" y="3"/>
                </a:cubicBezTo>
                <a:cubicBezTo>
                  <a:pt x="2562225" y="-1902"/>
                  <a:pt x="2686050" y="1223013"/>
                  <a:pt x="3097530" y="1508763"/>
                </a:cubicBezTo>
                <a:cubicBezTo>
                  <a:pt x="3509010" y="1794513"/>
                  <a:pt x="4250055" y="1729743"/>
                  <a:pt x="4777740" y="171450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7592551-F6F2-C142-B1D3-26E828EA8AB3}"/>
              </a:ext>
            </a:extLst>
          </p:cNvPr>
          <p:cNvSpPr txBox="1"/>
          <p:nvPr/>
        </p:nvSpPr>
        <p:spPr>
          <a:xfrm>
            <a:off x="3711994" y="5217815"/>
            <a:ext cx="695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pdf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18FB4F-DFDA-D643-BD71-FD04B0D4A13C}"/>
              </a:ext>
            </a:extLst>
          </p:cNvPr>
          <p:cNvSpPr txBox="1"/>
          <p:nvPr/>
        </p:nvSpPr>
        <p:spPr>
          <a:xfrm>
            <a:off x="6598058" y="2019296"/>
            <a:ext cx="46694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Procedure</a:t>
            </a:r>
          </a:p>
          <a:p>
            <a:pPr marL="342900" indent="-342900">
              <a:buAutoNum type="arabicParenR"/>
            </a:pPr>
            <a:r>
              <a:rPr lang="en-US" sz="2400" dirty="0"/>
              <a:t>Draw        uniformly at random in [0,1]</a:t>
            </a:r>
          </a:p>
          <a:p>
            <a:pPr marL="342900" indent="-342900">
              <a:buAutoNum type="arabicParenR"/>
            </a:pPr>
            <a:endParaRPr lang="en-US" sz="2400" dirty="0"/>
          </a:p>
          <a:p>
            <a:pPr marL="342900" indent="-342900">
              <a:buAutoNum type="arabicParenR"/>
            </a:pPr>
            <a:endParaRPr lang="en-US" sz="2400" dirty="0"/>
          </a:p>
          <a:p>
            <a:pPr marL="342900" indent="-342900">
              <a:buAutoNum type="arabicParenR"/>
            </a:pPr>
            <a:r>
              <a:rPr lang="en-US" sz="2400" dirty="0"/>
              <a:t>Calculate  </a:t>
            </a:r>
          </a:p>
          <a:p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AFE6171-D2C8-9045-B8BC-B7CF6CD2212D}"/>
                  </a:ext>
                </a:extLst>
              </p:cNvPr>
              <p:cNvSpPr txBox="1"/>
              <p:nvPr/>
            </p:nvSpPr>
            <p:spPr>
              <a:xfrm>
                <a:off x="7928281" y="2405966"/>
                <a:ext cx="33977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AFE6171-D2C8-9045-B8BC-B7CF6CD221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8281" y="2405966"/>
                <a:ext cx="339773" cy="369332"/>
              </a:xfrm>
              <a:prstGeom prst="rect">
                <a:avLst/>
              </a:prstGeom>
              <a:blipFill>
                <a:blip r:embed="rId3"/>
                <a:stretch>
                  <a:fillRect l="-18519" r="-3704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D323B7FF-ABDC-E74A-B872-A79D2847193A}"/>
                  </a:ext>
                </a:extLst>
              </p:cNvPr>
              <p:cNvSpPr/>
              <p:nvPr/>
            </p:nvSpPr>
            <p:spPr>
              <a:xfrm>
                <a:off x="8453630" y="3839825"/>
                <a:ext cx="20136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(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D323B7FF-ABDC-E74A-B872-A79D284719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3630" y="3839825"/>
                <a:ext cx="2013628" cy="461665"/>
              </a:xfrm>
              <a:prstGeom prst="rect">
                <a:avLst/>
              </a:prstGeom>
              <a:blipFill>
                <a:blip r:embed="rId4"/>
                <a:stretch>
                  <a:fillRect r="-629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CA45A35-F90E-AA45-95FA-CE53C4799C5E}"/>
              </a:ext>
            </a:extLst>
          </p:cNvPr>
          <p:cNvSpPr txBox="1"/>
          <p:nvPr/>
        </p:nvSpPr>
        <p:spPr>
          <a:xfrm>
            <a:off x="4617719" y="571453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g(x)</a:t>
            </a:r>
          </a:p>
        </p:txBody>
      </p:sp>
    </p:spTree>
    <p:extLst>
      <p:ext uri="{BB962C8B-B14F-4D97-AF65-F5344CB8AC3E}">
        <p14:creationId xmlns:p14="http://schemas.microsoft.com/office/powerpoint/2010/main" val="3015469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5491-FC70-AF4C-AF3F-7E57049CE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 dirty="0"/>
              <a:t>Monte Carlo integration is an approximation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3DE16A6-B396-E843-97F0-35AFD4E75819}"/>
              </a:ext>
            </a:extLst>
          </p:cNvPr>
          <p:cNvCxnSpPr/>
          <p:nvPr/>
        </p:nvCxnSpPr>
        <p:spPr>
          <a:xfrm>
            <a:off x="2801073" y="5104436"/>
            <a:ext cx="66670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6E068C9-AAF0-CB4D-BF08-30561A56BC85}"/>
              </a:ext>
            </a:extLst>
          </p:cNvPr>
          <p:cNvCxnSpPr>
            <a:cxnSpLocks/>
          </p:cNvCxnSpPr>
          <p:nvPr/>
        </p:nvCxnSpPr>
        <p:spPr>
          <a:xfrm flipV="1">
            <a:off x="2953473" y="1666755"/>
            <a:ext cx="0" cy="3590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">
            <a:extLst>
              <a:ext uri="{FF2B5EF4-FFF2-40B4-BE49-F238E27FC236}">
                <a16:creationId xmlns:a16="http://schemas.microsoft.com/office/drawing/2014/main" id="{F3AE9D00-17D3-864F-A1D2-4B089988DFE0}"/>
              </a:ext>
            </a:extLst>
          </p:cNvPr>
          <p:cNvSpPr/>
          <p:nvPr/>
        </p:nvSpPr>
        <p:spPr>
          <a:xfrm>
            <a:off x="2997843" y="2696425"/>
            <a:ext cx="5937813" cy="2039795"/>
          </a:xfrm>
          <a:custGeom>
            <a:avLst/>
            <a:gdLst>
              <a:gd name="connsiteX0" fmla="*/ 0 w 5937813"/>
              <a:gd name="connsiteY0" fmla="*/ 1572511 h 2161560"/>
              <a:gd name="connsiteX1" fmla="*/ 995423 w 5937813"/>
              <a:gd name="connsiteY1" fmla="*/ 56228 h 2161560"/>
              <a:gd name="connsiteX2" fmla="*/ 3391382 w 5937813"/>
              <a:gd name="connsiteY2" fmla="*/ 496066 h 2161560"/>
              <a:gd name="connsiteX3" fmla="*/ 4896091 w 5937813"/>
              <a:gd name="connsiteY3" fmla="*/ 2104947 h 2161560"/>
              <a:gd name="connsiteX4" fmla="*/ 5937813 w 5937813"/>
              <a:gd name="connsiteY4" fmla="*/ 1641959 h 2161560"/>
              <a:gd name="connsiteX0" fmla="*/ 0 w 5937813"/>
              <a:gd name="connsiteY0" fmla="*/ 1535386 h 2104720"/>
              <a:gd name="connsiteX1" fmla="*/ 995423 w 5937813"/>
              <a:gd name="connsiteY1" fmla="*/ 19103 h 2104720"/>
              <a:gd name="connsiteX2" fmla="*/ 3229337 w 5937813"/>
              <a:gd name="connsiteY2" fmla="*/ 771458 h 2104720"/>
              <a:gd name="connsiteX3" fmla="*/ 4896091 w 5937813"/>
              <a:gd name="connsiteY3" fmla="*/ 2067822 h 2104720"/>
              <a:gd name="connsiteX4" fmla="*/ 5937813 w 5937813"/>
              <a:gd name="connsiteY4" fmla="*/ 1604834 h 2104720"/>
              <a:gd name="connsiteX0" fmla="*/ 0 w 5937813"/>
              <a:gd name="connsiteY0" fmla="*/ 1560054 h 2129388"/>
              <a:gd name="connsiteX1" fmla="*/ 995423 w 5937813"/>
              <a:gd name="connsiteY1" fmla="*/ 43771 h 2129388"/>
              <a:gd name="connsiteX2" fmla="*/ 3229337 w 5937813"/>
              <a:gd name="connsiteY2" fmla="*/ 796126 h 2129388"/>
              <a:gd name="connsiteX3" fmla="*/ 4896091 w 5937813"/>
              <a:gd name="connsiteY3" fmla="*/ 2092490 h 2129388"/>
              <a:gd name="connsiteX4" fmla="*/ 5937813 w 5937813"/>
              <a:gd name="connsiteY4" fmla="*/ 1629502 h 2129388"/>
              <a:gd name="connsiteX0" fmla="*/ 0 w 5937813"/>
              <a:gd name="connsiteY0" fmla="*/ 1490298 h 2059632"/>
              <a:gd name="connsiteX1" fmla="*/ 1423686 w 5937813"/>
              <a:gd name="connsiteY1" fmla="*/ 20314 h 2059632"/>
              <a:gd name="connsiteX2" fmla="*/ 3229337 w 5937813"/>
              <a:gd name="connsiteY2" fmla="*/ 726370 h 2059632"/>
              <a:gd name="connsiteX3" fmla="*/ 4896091 w 5937813"/>
              <a:gd name="connsiteY3" fmla="*/ 2022734 h 2059632"/>
              <a:gd name="connsiteX4" fmla="*/ 5937813 w 5937813"/>
              <a:gd name="connsiteY4" fmla="*/ 1559746 h 2059632"/>
              <a:gd name="connsiteX0" fmla="*/ 0 w 5937813"/>
              <a:gd name="connsiteY0" fmla="*/ 1470461 h 2039795"/>
              <a:gd name="connsiteX1" fmla="*/ 1423686 w 5937813"/>
              <a:gd name="connsiteY1" fmla="*/ 477 h 2039795"/>
              <a:gd name="connsiteX2" fmla="*/ 3229337 w 5937813"/>
              <a:gd name="connsiteY2" fmla="*/ 706533 h 2039795"/>
              <a:gd name="connsiteX3" fmla="*/ 4896091 w 5937813"/>
              <a:gd name="connsiteY3" fmla="*/ 2002897 h 2039795"/>
              <a:gd name="connsiteX4" fmla="*/ 5937813 w 5937813"/>
              <a:gd name="connsiteY4" fmla="*/ 1539909 h 2039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7813" h="2039795">
                <a:moveTo>
                  <a:pt x="0" y="1470461"/>
                </a:moveTo>
                <a:cubicBezTo>
                  <a:pt x="215096" y="802023"/>
                  <a:pt x="665544" y="-22673"/>
                  <a:pt x="1423686" y="477"/>
                </a:cubicBezTo>
                <a:cubicBezTo>
                  <a:pt x="2181828" y="23627"/>
                  <a:pt x="2650603" y="372796"/>
                  <a:pt x="3229337" y="706533"/>
                </a:cubicBezTo>
                <a:cubicBezTo>
                  <a:pt x="3808071" y="1040270"/>
                  <a:pt x="4444678" y="1864001"/>
                  <a:pt x="4896091" y="2002897"/>
                </a:cubicBezTo>
                <a:cubicBezTo>
                  <a:pt x="5347504" y="2141793"/>
                  <a:pt x="5629154" y="1866894"/>
                  <a:pt x="5937813" y="1539909"/>
                </a:cubicBezTo>
              </a:path>
            </a:pathLst>
          </a:cu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B1B7C64-C57E-5947-B264-A019422339E6}"/>
                  </a:ext>
                </a:extLst>
              </p:cNvPr>
              <p:cNvSpPr txBox="1"/>
              <p:nvPr/>
            </p:nvSpPr>
            <p:spPr>
              <a:xfrm>
                <a:off x="2175385" y="2546199"/>
                <a:ext cx="7734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B1B7C64-C57E-5947-B264-A01942233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5385" y="2546199"/>
                <a:ext cx="773481" cy="369332"/>
              </a:xfrm>
              <a:prstGeom prst="rect">
                <a:avLst/>
              </a:prstGeom>
              <a:blipFill>
                <a:blip r:embed="rId2"/>
                <a:stretch>
                  <a:fillRect l="-11290" r="-12903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0F5B7C1-7470-2941-9639-003193BA9583}"/>
                  </a:ext>
                </a:extLst>
              </p:cNvPr>
              <p:cNvSpPr txBox="1"/>
              <p:nvPr/>
            </p:nvSpPr>
            <p:spPr>
              <a:xfrm>
                <a:off x="5954077" y="1442281"/>
                <a:ext cx="2037391" cy="8296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0F5B7C1-7470-2941-9639-003193BA9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4077" y="1442281"/>
                <a:ext cx="2037391" cy="829651"/>
              </a:xfrm>
              <a:prstGeom prst="rect">
                <a:avLst/>
              </a:prstGeom>
              <a:blipFill>
                <a:blip r:embed="rId3"/>
                <a:stretch>
                  <a:fillRect l="-35404" t="-181818" r="-4348" b="-26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5B899EA-E523-6345-B476-A046E8A61369}"/>
                  </a:ext>
                </a:extLst>
              </p:cNvPr>
              <p:cNvSpPr txBox="1"/>
              <p:nvPr/>
            </p:nvSpPr>
            <p:spPr>
              <a:xfrm>
                <a:off x="7837825" y="1320818"/>
                <a:ext cx="2037391" cy="10384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5B899EA-E523-6345-B476-A046E8A61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825" y="1320818"/>
                <a:ext cx="2037391" cy="1038489"/>
              </a:xfrm>
              <a:prstGeom prst="rect">
                <a:avLst/>
              </a:prstGeom>
              <a:blipFill>
                <a:blip r:embed="rId4"/>
                <a:stretch>
                  <a:fillRect l="-27160" t="-114458" b="-174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Oval 18">
            <a:extLst>
              <a:ext uri="{FF2B5EF4-FFF2-40B4-BE49-F238E27FC236}">
                <a16:creationId xmlns:a16="http://schemas.microsoft.com/office/drawing/2014/main" id="{1BB4F8A0-9032-6943-9DBF-0AB33EB0C2D0}"/>
              </a:ext>
            </a:extLst>
          </p:cNvPr>
          <p:cNvSpPr/>
          <p:nvPr/>
        </p:nvSpPr>
        <p:spPr>
          <a:xfrm>
            <a:off x="3304220" y="5042391"/>
            <a:ext cx="138896" cy="12409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CD97AD-738E-E846-9F4F-892671FC25A2}"/>
              </a:ext>
            </a:extLst>
          </p:cNvPr>
          <p:cNvSpPr/>
          <p:nvPr/>
        </p:nvSpPr>
        <p:spPr>
          <a:xfrm>
            <a:off x="4302026" y="5032746"/>
            <a:ext cx="138896" cy="12409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3BE90E2-193C-7E48-A438-1157DD5E613C}"/>
              </a:ext>
            </a:extLst>
          </p:cNvPr>
          <p:cNvSpPr/>
          <p:nvPr/>
        </p:nvSpPr>
        <p:spPr>
          <a:xfrm>
            <a:off x="4652772" y="5032746"/>
            <a:ext cx="138896" cy="12409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286ED76-29EF-F445-ACD2-084FE411840B}"/>
              </a:ext>
            </a:extLst>
          </p:cNvPr>
          <p:cNvSpPr/>
          <p:nvPr/>
        </p:nvSpPr>
        <p:spPr>
          <a:xfrm>
            <a:off x="5711879" y="5021172"/>
            <a:ext cx="138896" cy="12409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03E2BF3-2AC1-1245-82D7-2F233814AB9D}"/>
              </a:ext>
            </a:extLst>
          </p:cNvPr>
          <p:cNvSpPr/>
          <p:nvPr/>
        </p:nvSpPr>
        <p:spPr>
          <a:xfrm>
            <a:off x="6414885" y="5021172"/>
            <a:ext cx="138896" cy="12409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0E431FE-AC49-FF46-A1E2-B91DEC6D8CB5}"/>
              </a:ext>
            </a:extLst>
          </p:cNvPr>
          <p:cNvSpPr/>
          <p:nvPr/>
        </p:nvSpPr>
        <p:spPr>
          <a:xfrm>
            <a:off x="6828523" y="5021172"/>
            <a:ext cx="138896" cy="12409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624CEA9-F3D9-9247-9563-821D25F0DAE6}"/>
              </a:ext>
            </a:extLst>
          </p:cNvPr>
          <p:cNvSpPr/>
          <p:nvPr/>
        </p:nvSpPr>
        <p:spPr>
          <a:xfrm>
            <a:off x="7427357" y="5021172"/>
            <a:ext cx="138896" cy="12409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7B234C1-021F-4F42-BB9B-1DAFDB588B22}"/>
              </a:ext>
            </a:extLst>
          </p:cNvPr>
          <p:cNvSpPr/>
          <p:nvPr/>
        </p:nvSpPr>
        <p:spPr>
          <a:xfrm>
            <a:off x="7922020" y="5021172"/>
            <a:ext cx="138896" cy="12409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08B26A5-ADF5-E64F-A0F5-54AC73623CA9}"/>
              </a:ext>
            </a:extLst>
          </p:cNvPr>
          <p:cNvSpPr/>
          <p:nvPr/>
        </p:nvSpPr>
        <p:spPr>
          <a:xfrm>
            <a:off x="8787073" y="5021172"/>
            <a:ext cx="138896" cy="12409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9819A20-28A4-1A4A-BD4E-97C2E9C3D30E}"/>
              </a:ext>
            </a:extLst>
          </p:cNvPr>
          <p:cNvSpPr/>
          <p:nvPr/>
        </p:nvSpPr>
        <p:spPr>
          <a:xfrm>
            <a:off x="8089543" y="5021172"/>
            <a:ext cx="138896" cy="12409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A4DCF5-E34B-A944-976D-F640D6F8D9E5}"/>
              </a:ext>
            </a:extLst>
          </p:cNvPr>
          <p:cNvCxnSpPr>
            <a:cxnSpLocks/>
          </p:cNvCxnSpPr>
          <p:nvPr/>
        </p:nvCxnSpPr>
        <p:spPr>
          <a:xfrm flipH="1" flipV="1">
            <a:off x="3350520" y="3429000"/>
            <a:ext cx="20341" cy="1631564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0CA900D-17D7-AC44-9E00-2ADFD89B57A5}"/>
              </a:ext>
            </a:extLst>
          </p:cNvPr>
          <p:cNvCxnSpPr>
            <a:cxnSpLocks/>
          </p:cNvCxnSpPr>
          <p:nvPr/>
        </p:nvCxnSpPr>
        <p:spPr>
          <a:xfrm flipH="1" flipV="1">
            <a:off x="4360547" y="2725726"/>
            <a:ext cx="10928" cy="228387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5C416A2-AAFA-074D-9293-175EFDEB1060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4722220" y="2725726"/>
            <a:ext cx="0" cy="230702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EDEAE33-F145-A04A-8707-14F546212EDF}"/>
              </a:ext>
            </a:extLst>
          </p:cNvPr>
          <p:cNvCxnSpPr>
            <a:cxnSpLocks/>
          </p:cNvCxnSpPr>
          <p:nvPr/>
        </p:nvCxnSpPr>
        <p:spPr>
          <a:xfrm flipV="1">
            <a:off x="5781327" y="3183038"/>
            <a:ext cx="0" cy="1820407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86FA173-B770-0144-979B-6F774699C8E2}"/>
              </a:ext>
            </a:extLst>
          </p:cNvPr>
          <p:cNvCxnSpPr>
            <a:cxnSpLocks/>
          </p:cNvCxnSpPr>
          <p:nvPr/>
        </p:nvCxnSpPr>
        <p:spPr>
          <a:xfrm flipV="1">
            <a:off x="6484333" y="3553428"/>
            <a:ext cx="0" cy="1479319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B2E629B-F834-A54A-B128-951890083B07}"/>
              </a:ext>
            </a:extLst>
          </p:cNvPr>
          <p:cNvCxnSpPr>
            <a:cxnSpLocks/>
          </p:cNvCxnSpPr>
          <p:nvPr/>
        </p:nvCxnSpPr>
        <p:spPr>
          <a:xfrm flipV="1">
            <a:off x="6897971" y="3879236"/>
            <a:ext cx="0" cy="1153512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9B5CA00-0D3B-0C43-B89B-A0F2425F2A5B}"/>
              </a:ext>
            </a:extLst>
          </p:cNvPr>
          <p:cNvCxnSpPr>
            <a:cxnSpLocks/>
          </p:cNvCxnSpPr>
          <p:nvPr/>
        </p:nvCxnSpPr>
        <p:spPr>
          <a:xfrm flipV="1">
            <a:off x="7496805" y="4455992"/>
            <a:ext cx="0" cy="604572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C90EAC2-C1FD-3E40-A646-C71E8C25E2CC}"/>
              </a:ext>
            </a:extLst>
          </p:cNvPr>
          <p:cNvCxnSpPr>
            <a:cxnSpLocks/>
          </p:cNvCxnSpPr>
          <p:nvPr/>
        </p:nvCxnSpPr>
        <p:spPr>
          <a:xfrm flipV="1">
            <a:off x="7991468" y="4736220"/>
            <a:ext cx="0" cy="306171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15ADCBE-F6A9-A043-B918-BFF3AEFFD887}"/>
              </a:ext>
            </a:extLst>
          </p:cNvPr>
          <p:cNvCxnSpPr>
            <a:cxnSpLocks/>
          </p:cNvCxnSpPr>
          <p:nvPr/>
        </p:nvCxnSpPr>
        <p:spPr>
          <a:xfrm flipV="1">
            <a:off x="8162039" y="4738656"/>
            <a:ext cx="0" cy="306171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D3F38CB-2715-D74D-BB7C-98F73A3B5D69}"/>
              </a:ext>
            </a:extLst>
          </p:cNvPr>
          <p:cNvCxnSpPr>
            <a:cxnSpLocks/>
          </p:cNvCxnSpPr>
          <p:nvPr/>
        </p:nvCxnSpPr>
        <p:spPr>
          <a:xfrm flipV="1">
            <a:off x="8846877" y="4293087"/>
            <a:ext cx="0" cy="730521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F8D51DFD-A9E1-544A-88EC-84186315C5BB}"/>
                  </a:ext>
                </a:extLst>
              </p:cNvPr>
              <p:cNvSpPr/>
              <p:nvPr/>
            </p:nvSpPr>
            <p:spPr>
              <a:xfrm>
                <a:off x="4116676" y="5107762"/>
                <a:ext cx="52270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F8D51DFD-A9E1-544A-88EC-84186315C5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6676" y="5107762"/>
                <a:ext cx="522707" cy="461665"/>
              </a:xfrm>
              <a:prstGeom prst="rect">
                <a:avLst/>
              </a:prstGeom>
              <a:blipFill>
                <a:blip r:embed="rId5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E66D6FA-8879-3E41-9160-0F40131D3A0E}"/>
              </a:ext>
            </a:extLst>
          </p:cNvPr>
          <p:cNvCxnSpPr>
            <a:cxnSpLocks/>
          </p:cNvCxnSpPr>
          <p:nvPr/>
        </p:nvCxnSpPr>
        <p:spPr>
          <a:xfrm>
            <a:off x="2953473" y="2725726"/>
            <a:ext cx="139786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E7C37348-1FDC-A847-84A4-79A69BDD96F7}"/>
                  </a:ext>
                </a:extLst>
              </p:cNvPr>
              <p:cNvSpPr/>
              <p:nvPr/>
            </p:nvSpPr>
            <p:spPr>
              <a:xfrm>
                <a:off x="6683613" y="2564913"/>
                <a:ext cx="28118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drawn randomly in [0,1]</a:t>
                </a:r>
              </a:p>
            </p:txBody>
          </p:sp>
        </mc:Choice>
        <mc:Fallback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E7C37348-1FDC-A847-84A4-79A69BDD96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3613" y="2564913"/>
                <a:ext cx="2811860" cy="369332"/>
              </a:xfrm>
              <a:prstGeom prst="rect">
                <a:avLst/>
              </a:prstGeom>
              <a:blipFill>
                <a:blip r:embed="rId6"/>
                <a:stretch>
                  <a:fillRect t="-6667" r="-448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129E427-E81D-A044-8E6E-6F900FDE642A}"/>
                  </a:ext>
                </a:extLst>
              </p:cNvPr>
              <p:cNvSpPr txBox="1"/>
              <p:nvPr/>
            </p:nvSpPr>
            <p:spPr>
              <a:xfrm>
                <a:off x="2676380" y="5072170"/>
                <a:ext cx="2484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129E427-E81D-A044-8E6E-6F900FDE6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6380" y="5072170"/>
                <a:ext cx="248466" cy="369332"/>
              </a:xfrm>
              <a:prstGeom prst="rect">
                <a:avLst/>
              </a:prstGeom>
              <a:blipFill>
                <a:blip r:embed="rId7"/>
                <a:stretch>
                  <a:fillRect l="-25000" r="-25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AC870DC-D315-B64D-8976-5F6414EACD10}"/>
                  </a:ext>
                </a:extLst>
              </p:cNvPr>
              <p:cNvSpPr txBox="1"/>
              <p:nvPr/>
            </p:nvSpPr>
            <p:spPr>
              <a:xfrm>
                <a:off x="8935656" y="5123032"/>
                <a:ext cx="2484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AC870DC-D315-B64D-8976-5F6414EACD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5656" y="5123032"/>
                <a:ext cx="248466" cy="369332"/>
              </a:xfrm>
              <a:prstGeom prst="rect">
                <a:avLst/>
              </a:prstGeom>
              <a:blipFill>
                <a:blip r:embed="rId8"/>
                <a:stretch>
                  <a:fillRect l="-25000" r="-25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2964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FB729-ED03-7144-A214-BFEE63DBB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the sampling distribution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829DD7D-788E-EB4E-810A-57411D777BB9}"/>
              </a:ext>
            </a:extLst>
          </p:cNvPr>
          <p:cNvCxnSpPr/>
          <p:nvPr/>
        </p:nvCxnSpPr>
        <p:spPr>
          <a:xfrm>
            <a:off x="2801073" y="5104436"/>
            <a:ext cx="66670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D9418F0-5358-CE4F-B4CE-2D423A77CBCF}"/>
              </a:ext>
            </a:extLst>
          </p:cNvPr>
          <p:cNvCxnSpPr>
            <a:cxnSpLocks/>
          </p:cNvCxnSpPr>
          <p:nvPr/>
        </p:nvCxnSpPr>
        <p:spPr>
          <a:xfrm flipV="1">
            <a:off x="2953473" y="1666755"/>
            <a:ext cx="0" cy="3590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969A83E-931F-2341-A5B0-18B2633DF220}"/>
              </a:ext>
            </a:extLst>
          </p:cNvPr>
          <p:cNvCxnSpPr>
            <a:cxnSpLocks/>
          </p:cNvCxnSpPr>
          <p:nvPr/>
        </p:nvCxnSpPr>
        <p:spPr>
          <a:xfrm>
            <a:off x="2953473" y="2953907"/>
            <a:ext cx="62228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6DAF3AB-DB08-8146-9DF8-D010C1A07F7A}"/>
              </a:ext>
            </a:extLst>
          </p:cNvPr>
          <p:cNvSpPr txBox="1"/>
          <p:nvPr/>
        </p:nvSpPr>
        <p:spPr>
          <a:xfrm>
            <a:off x="2162939" y="1666755"/>
            <a:ext cx="638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pdf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52BC766-1C10-8949-B7B9-D6C40C76EBF4}"/>
                  </a:ext>
                </a:extLst>
              </p:cNvPr>
              <p:cNvSpPr txBox="1"/>
              <p:nvPr/>
            </p:nvSpPr>
            <p:spPr>
              <a:xfrm>
                <a:off x="2723909" y="5072170"/>
                <a:ext cx="2484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52BC766-1C10-8949-B7B9-D6C40C76EB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3909" y="5072170"/>
                <a:ext cx="248466" cy="369332"/>
              </a:xfrm>
              <a:prstGeom prst="rect">
                <a:avLst/>
              </a:prstGeom>
              <a:blipFill>
                <a:blip r:embed="rId2"/>
                <a:stretch>
                  <a:fillRect l="-19048" r="-2381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DE6FA9-2A4C-A64F-8A02-D9500745D596}"/>
                  </a:ext>
                </a:extLst>
              </p:cNvPr>
              <p:cNvSpPr txBox="1"/>
              <p:nvPr/>
            </p:nvSpPr>
            <p:spPr>
              <a:xfrm>
                <a:off x="9029506" y="5088304"/>
                <a:ext cx="2484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DE6FA9-2A4C-A64F-8A02-D9500745D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9506" y="5088304"/>
                <a:ext cx="248466" cy="369332"/>
              </a:xfrm>
              <a:prstGeom prst="rect">
                <a:avLst/>
              </a:prstGeom>
              <a:blipFill>
                <a:blip r:embed="rId3"/>
                <a:stretch>
                  <a:fillRect l="-19048" r="-19048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2859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FB729-ED03-7144-A214-BFEE63DBB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 dirty="0"/>
              <a:t>Changing the sampling distribution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829DD7D-788E-EB4E-810A-57411D777BB9}"/>
              </a:ext>
            </a:extLst>
          </p:cNvPr>
          <p:cNvCxnSpPr/>
          <p:nvPr/>
        </p:nvCxnSpPr>
        <p:spPr>
          <a:xfrm>
            <a:off x="2801073" y="5104436"/>
            <a:ext cx="66670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D9418F0-5358-CE4F-B4CE-2D423A77CBCF}"/>
              </a:ext>
            </a:extLst>
          </p:cNvPr>
          <p:cNvCxnSpPr>
            <a:cxnSpLocks/>
          </p:cNvCxnSpPr>
          <p:nvPr/>
        </p:nvCxnSpPr>
        <p:spPr>
          <a:xfrm flipV="1">
            <a:off x="2953473" y="1666755"/>
            <a:ext cx="0" cy="3590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969A83E-931F-2341-A5B0-18B2633DF220}"/>
              </a:ext>
            </a:extLst>
          </p:cNvPr>
          <p:cNvCxnSpPr>
            <a:cxnSpLocks/>
          </p:cNvCxnSpPr>
          <p:nvPr/>
        </p:nvCxnSpPr>
        <p:spPr>
          <a:xfrm flipV="1">
            <a:off x="2972375" y="2953907"/>
            <a:ext cx="6203898" cy="215052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6DAF3AB-DB08-8146-9DF8-D010C1A07F7A}"/>
              </a:ext>
            </a:extLst>
          </p:cNvPr>
          <p:cNvSpPr txBox="1"/>
          <p:nvPr/>
        </p:nvSpPr>
        <p:spPr>
          <a:xfrm>
            <a:off x="2162939" y="1666755"/>
            <a:ext cx="638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pdf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52BC766-1C10-8949-B7B9-D6C40C76EBF4}"/>
                  </a:ext>
                </a:extLst>
              </p:cNvPr>
              <p:cNvSpPr txBox="1"/>
              <p:nvPr/>
            </p:nvSpPr>
            <p:spPr>
              <a:xfrm>
                <a:off x="2723909" y="5072170"/>
                <a:ext cx="2484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52BC766-1C10-8949-B7B9-D6C40C76EB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3909" y="5072170"/>
                <a:ext cx="248466" cy="369332"/>
              </a:xfrm>
              <a:prstGeom prst="rect">
                <a:avLst/>
              </a:prstGeom>
              <a:blipFill>
                <a:blip r:embed="rId2"/>
                <a:stretch>
                  <a:fillRect l="-19048" r="-2381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DE6FA9-2A4C-A64F-8A02-D9500745D596}"/>
                  </a:ext>
                </a:extLst>
              </p:cNvPr>
              <p:cNvSpPr txBox="1"/>
              <p:nvPr/>
            </p:nvSpPr>
            <p:spPr>
              <a:xfrm>
                <a:off x="9029506" y="5088304"/>
                <a:ext cx="2484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DE6FA9-2A4C-A64F-8A02-D9500745D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9506" y="5088304"/>
                <a:ext cx="248466" cy="369332"/>
              </a:xfrm>
              <a:prstGeom prst="rect">
                <a:avLst/>
              </a:prstGeom>
              <a:blipFill>
                <a:blip r:embed="rId3"/>
                <a:stretch>
                  <a:fillRect l="-19048" r="-19048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20A9EC2-F12A-0242-93B8-B12C6F785D09}"/>
              </a:ext>
            </a:extLst>
          </p:cNvPr>
          <p:cNvSpPr txBox="1"/>
          <p:nvPr/>
        </p:nvSpPr>
        <p:spPr>
          <a:xfrm>
            <a:off x="7469618" y="4504272"/>
            <a:ext cx="1998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more samples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FB611E-E615-F041-AE47-7C3B7B45D6B8}"/>
              </a:ext>
            </a:extLst>
          </p:cNvPr>
          <p:cNvSpPr txBox="1"/>
          <p:nvPr/>
        </p:nvSpPr>
        <p:spPr>
          <a:xfrm>
            <a:off x="3222523" y="4504272"/>
            <a:ext cx="1998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fewer samples</a:t>
            </a:r>
          </a:p>
        </p:txBody>
      </p:sp>
    </p:spTree>
    <p:extLst>
      <p:ext uri="{BB962C8B-B14F-4D97-AF65-F5344CB8AC3E}">
        <p14:creationId xmlns:p14="http://schemas.microsoft.com/office/powerpoint/2010/main" val="23632728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1A2147-3087-C343-B40C-C10572F582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14667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34739B-0171-3641-9D06-021530EF9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693" y="1769540"/>
            <a:ext cx="9440034" cy="1828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In-class exercise</a:t>
            </a:r>
          </a:p>
        </p:txBody>
      </p:sp>
    </p:spTree>
    <p:extLst>
      <p:ext uri="{BB962C8B-B14F-4D97-AF65-F5344CB8AC3E}">
        <p14:creationId xmlns:p14="http://schemas.microsoft.com/office/powerpoint/2010/main" val="1490560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FB729-ED03-7144-A214-BFEE63DBB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 dirty="0"/>
              <a:t>Sample proportional to </a:t>
            </a:r>
            <a:r>
              <a:rPr lang="en-US" i="1" dirty="0"/>
              <a:t>g(x) = x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829DD7D-788E-EB4E-810A-57411D777BB9}"/>
              </a:ext>
            </a:extLst>
          </p:cNvPr>
          <p:cNvCxnSpPr/>
          <p:nvPr/>
        </p:nvCxnSpPr>
        <p:spPr>
          <a:xfrm>
            <a:off x="2801073" y="5104436"/>
            <a:ext cx="66670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D9418F0-5358-CE4F-B4CE-2D423A77CBCF}"/>
              </a:ext>
            </a:extLst>
          </p:cNvPr>
          <p:cNvCxnSpPr>
            <a:cxnSpLocks/>
          </p:cNvCxnSpPr>
          <p:nvPr/>
        </p:nvCxnSpPr>
        <p:spPr>
          <a:xfrm flipV="1">
            <a:off x="2953473" y="1666755"/>
            <a:ext cx="0" cy="3590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969A83E-931F-2341-A5B0-18B2633DF220}"/>
              </a:ext>
            </a:extLst>
          </p:cNvPr>
          <p:cNvCxnSpPr>
            <a:cxnSpLocks/>
          </p:cNvCxnSpPr>
          <p:nvPr/>
        </p:nvCxnSpPr>
        <p:spPr>
          <a:xfrm flipV="1">
            <a:off x="2972375" y="2953907"/>
            <a:ext cx="6203898" cy="215052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6DAF3AB-DB08-8146-9DF8-D010C1A07F7A}"/>
              </a:ext>
            </a:extLst>
          </p:cNvPr>
          <p:cNvSpPr txBox="1"/>
          <p:nvPr/>
        </p:nvSpPr>
        <p:spPr>
          <a:xfrm>
            <a:off x="2162939" y="1666755"/>
            <a:ext cx="638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pdf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52BC766-1C10-8949-B7B9-D6C40C76EBF4}"/>
                  </a:ext>
                </a:extLst>
              </p:cNvPr>
              <p:cNvSpPr txBox="1"/>
              <p:nvPr/>
            </p:nvSpPr>
            <p:spPr>
              <a:xfrm>
                <a:off x="2723909" y="5072170"/>
                <a:ext cx="2484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52BC766-1C10-8949-B7B9-D6C40C76EB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3909" y="5072170"/>
                <a:ext cx="248466" cy="369332"/>
              </a:xfrm>
              <a:prstGeom prst="rect">
                <a:avLst/>
              </a:prstGeom>
              <a:blipFill>
                <a:blip r:embed="rId2"/>
                <a:stretch>
                  <a:fillRect l="-19048" r="-2381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DE6FA9-2A4C-A64F-8A02-D9500745D596}"/>
                  </a:ext>
                </a:extLst>
              </p:cNvPr>
              <p:cNvSpPr txBox="1"/>
              <p:nvPr/>
            </p:nvSpPr>
            <p:spPr>
              <a:xfrm>
                <a:off x="9029506" y="5088304"/>
                <a:ext cx="2484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DE6FA9-2A4C-A64F-8A02-D9500745D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9506" y="5088304"/>
                <a:ext cx="248466" cy="369332"/>
              </a:xfrm>
              <a:prstGeom prst="rect">
                <a:avLst/>
              </a:prstGeom>
              <a:blipFill>
                <a:blip r:embed="rId3"/>
                <a:stretch>
                  <a:fillRect l="-19048" r="-19048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20A9EC2-F12A-0242-93B8-B12C6F785D09}"/>
              </a:ext>
            </a:extLst>
          </p:cNvPr>
          <p:cNvSpPr txBox="1"/>
          <p:nvPr/>
        </p:nvSpPr>
        <p:spPr>
          <a:xfrm>
            <a:off x="7469618" y="4504272"/>
            <a:ext cx="1998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more samples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FB611E-E615-F041-AE47-7C3B7B45D6B8}"/>
              </a:ext>
            </a:extLst>
          </p:cNvPr>
          <p:cNvSpPr txBox="1"/>
          <p:nvPr/>
        </p:nvSpPr>
        <p:spPr>
          <a:xfrm>
            <a:off x="3222523" y="4504272"/>
            <a:ext cx="1998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fewer samples</a:t>
            </a:r>
          </a:p>
        </p:txBody>
      </p:sp>
    </p:spTree>
    <p:extLst>
      <p:ext uri="{BB962C8B-B14F-4D97-AF65-F5344CB8AC3E}">
        <p14:creationId xmlns:p14="http://schemas.microsoft.com/office/powerpoint/2010/main" val="20693148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ACA1D-FFEA-614A-ADB7-8E2EAB60E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Easier method? 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8314838-0E22-814C-8CE4-EC64EE3C7859}"/>
              </a:ext>
            </a:extLst>
          </p:cNvPr>
          <p:cNvCxnSpPr/>
          <p:nvPr/>
        </p:nvCxnSpPr>
        <p:spPr>
          <a:xfrm>
            <a:off x="2801073" y="5104436"/>
            <a:ext cx="66670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04E59BD-C881-7A42-B2EC-132C4732CE90}"/>
              </a:ext>
            </a:extLst>
          </p:cNvPr>
          <p:cNvCxnSpPr>
            <a:cxnSpLocks/>
          </p:cNvCxnSpPr>
          <p:nvPr/>
        </p:nvCxnSpPr>
        <p:spPr>
          <a:xfrm flipV="1">
            <a:off x="2953473" y="1666755"/>
            <a:ext cx="0" cy="3590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32041C2-70F7-1940-B624-FCE14C29A808}"/>
              </a:ext>
            </a:extLst>
          </p:cNvPr>
          <p:cNvCxnSpPr>
            <a:cxnSpLocks/>
          </p:cNvCxnSpPr>
          <p:nvPr/>
        </p:nvCxnSpPr>
        <p:spPr>
          <a:xfrm flipV="1">
            <a:off x="2972375" y="2953907"/>
            <a:ext cx="6203898" cy="215052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7F513ED-DB52-F74D-AE62-8351CA406DF2}"/>
              </a:ext>
            </a:extLst>
          </p:cNvPr>
          <p:cNvSpPr txBox="1"/>
          <p:nvPr/>
        </p:nvSpPr>
        <p:spPr>
          <a:xfrm>
            <a:off x="2162939" y="1666755"/>
            <a:ext cx="638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pdf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DDE1EB-14D3-7347-9085-0A93A10D83F4}"/>
                  </a:ext>
                </a:extLst>
              </p:cNvPr>
              <p:cNvSpPr txBox="1"/>
              <p:nvPr/>
            </p:nvSpPr>
            <p:spPr>
              <a:xfrm>
                <a:off x="2723909" y="5072170"/>
                <a:ext cx="2484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DDE1EB-14D3-7347-9085-0A93A10D8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3909" y="5072170"/>
                <a:ext cx="248466" cy="369332"/>
              </a:xfrm>
              <a:prstGeom prst="rect">
                <a:avLst/>
              </a:prstGeom>
              <a:blipFill>
                <a:blip r:embed="rId2"/>
                <a:stretch>
                  <a:fillRect l="-19048" r="-2381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F15E67-44E7-3441-9824-A7EA47D84F78}"/>
                  </a:ext>
                </a:extLst>
              </p:cNvPr>
              <p:cNvSpPr txBox="1"/>
              <p:nvPr/>
            </p:nvSpPr>
            <p:spPr>
              <a:xfrm>
                <a:off x="9029506" y="5088304"/>
                <a:ext cx="2484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F15E67-44E7-3441-9824-A7EA47D84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9506" y="5088304"/>
                <a:ext cx="248466" cy="369332"/>
              </a:xfrm>
              <a:prstGeom prst="rect">
                <a:avLst/>
              </a:prstGeom>
              <a:blipFill>
                <a:blip r:embed="rId3"/>
                <a:stretch>
                  <a:fillRect l="-19048" r="-19048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5C4729FC-0973-A546-A3DE-8E96A39B70E0}"/>
              </a:ext>
            </a:extLst>
          </p:cNvPr>
          <p:cNvSpPr/>
          <p:nvPr/>
        </p:nvSpPr>
        <p:spPr>
          <a:xfrm>
            <a:off x="6389071" y="5054433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D21D23-59F0-7C4D-BACC-FE1FA28C2492}"/>
                  </a:ext>
                </a:extLst>
              </p:cNvPr>
              <p:cNvSpPr txBox="1"/>
              <p:nvPr/>
            </p:nvSpPr>
            <p:spPr>
              <a:xfrm>
                <a:off x="6275509" y="5256836"/>
                <a:ext cx="33977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D21D23-59F0-7C4D-BACC-FE1FA28C24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509" y="5256836"/>
                <a:ext cx="339773" cy="369332"/>
              </a:xfrm>
              <a:prstGeom prst="rect">
                <a:avLst/>
              </a:prstGeom>
              <a:blipFill>
                <a:blip r:embed="rId4"/>
                <a:stretch>
                  <a:fillRect l="-7143" r="-3571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32BF16F-242B-0E4A-86D3-56042DE0E588}"/>
                  </a:ext>
                </a:extLst>
              </p:cNvPr>
              <p:cNvSpPr txBox="1"/>
              <p:nvPr/>
            </p:nvSpPr>
            <p:spPr>
              <a:xfrm>
                <a:off x="4098094" y="1241895"/>
                <a:ext cx="493141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1) Generate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2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uniformly in [0,1]</a:t>
                </a:r>
              </a:p>
              <a:p>
                <a:endParaRPr lang="en-US" sz="2400" dirty="0"/>
              </a:p>
              <a:p>
                <a:endParaRPr lang="en-US" sz="24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32BF16F-242B-0E4A-86D3-56042DE0E5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8094" y="1241895"/>
                <a:ext cx="4931412" cy="1200329"/>
              </a:xfrm>
              <a:prstGeom prst="rect">
                <a:avLst/>
              </a:prstGeom>
              <a:blipFill>
                <a:blip r:embed="rId5"/>
                <a:stretch>
                  <a:fillRect l="-1799" t="-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29952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ACA1D-FFEA-614A-ADB7-8E2EAB60E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Easier method? 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8314838-0E22-814C-8CE4-EC64EE3C7859}"/>
              </a:ext>
            </a:extLst>
          </p:cNvPr>
          <p:cNvCxnSpPr/>
          <p:nvPr/>
        </p:nvCxnSpPr>
        <p:spPr>
          <a:xfrm>
            <a:off x="2801073" y="5104436"/>
            <a:ext cx="66670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04E59BD-C881-7A42-B2EC-132C4732CE90}"/>
              </a:ext>
            </a:extLst>
          </p:cNvPr>
          <p:cNvCxnSpPr>
            <a:cxnSpLocks/>
          </p:cNvCxnSpPr>
          <p:nvPr/>
        </p:nvCxnSpPr>
        <p:spPr>
          <a:xfrm flipV="1">
            <a:off x="2953473" y="1666755"/>
            <a:ext cx="0" cy="3590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32041C2-70F7-1940-B624-FCE14C29A808}"/>
              </a:ext>
            </a:extLst>
          </p:cNvPr>
          <p:cNvCxnSpPr>
            <a:cxnSpLocks/>
          </p:cNvCxnSpPr>
          <p:nvPr/>
        </p:nvCxnSpPr>
        <p:spPr>
          <a:xfrm flipV="1">
            <a:off x="2972375" y="2953907"/>
            <a:ext cx="6203898" cy="215052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7F513ED-DB52-F74D-AE62-8351CA406DF2}"/>
              </a:ext>
            </a:extLst>
          </p:cNvPr>
          <p:cNvSpPr txBox="1"/>
          <p:nvPr/>
        </p:nvSpPr>
        <p:spPr>
          <a:xfrm>
            <a:off x="2162939" y="1666755"/>
            <a:ext cx="638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pdf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DDE1EB-14D3-7347-9085-0A93A10D83F4}"/>
                  </a:ext>
                </a:extLst>
              </p:cNvPr>
              <p:cNvSpPr txBox="1"/>
              <p:nvPr/>
            </p:nvSpPr>
            <p:spPr>
              <a:xfrm>
                <a:off x="2723909" y="5072170"/>
                <a:ext cx="2484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DDE1EB-14D3-7347-9085-0A93A10D8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3909" y="5072170"/>
                <a:ext cx="248466" cy="369332"/>
              </a:xfrm>
              <a:prstGeom prst="rect">
                <a:avLst/>
              </a:prstGeom>
              <a:blipFill>
                <a:blip r:embed="rId2"/>
                <a:stretch>
                  <a:fillRect l="-19048" r="-2381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F15E67-44E7-3441-9824-A7EA47D84F78}"/>
                  </a:ext>
                </a:extLst>
              </p:cNvPr>
              <p:cNvSpPr txBox="1"/>
              <p:nvPr/>
            </p:nvSpPr>
            <p:spPr>
              <a:xfrm>
                <a:off x="9029506" y="5088304"/>
                <a:ext cx="2484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F15E67-44E7-3441-9824-A7EA47D84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9506" y="5088304"/>
                <a:ext cx="248466" cy="369332"/>
              </a:xfrm>
              <a:prstGeom prst="rect">
                <a:avLst/>
              </a:prstGeom>
              <a:blipFill>
                <a:blip r:embed="rId3"/>
                <a:stretch>
                  <a:fillRect l="-19048" r="-19048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>
            <a:extLst>
              <a:ext uri="{FF2B5EF4-FFF2-40B4-BE49-F238E27FC236}">
                <a16:creationId xmlns:a16="http://schemas.microsoft.com/office/drawing/2014/main" id="{510E0656-3195-464A-9F2E-1DBD7FB1B22F}"/>
              </a:ext>
            </a:extLst>
          </p:cNvPr>
          <p:cNvSpPr/>
          <p:nvPr/>
        </p:nvSpPr>
        <p:spPr>
          <a:xfrm>
            <a:off x="6389071" y="5054433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1116CE-DC14-3540-B01F-59DA9DDE5B1B}"/>
                  </a:ext>
                </a:extLst>
              </p:cNvPr>
              <p:cNvSpPr txBox="1"/>
              <p:nvPr/>
            </p:nvSpPr>
            <p:spPr>
              <a:xfrm>
                <a:off x="6615282" y="3092463"/>
                <a:ext cx="33977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1116CE-DC14-3540-B01F-59DA9DDE5B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5282" y="3092463"/>
                <a:ext cx="339773" cy="369332"/>
              </a:xfrm>
              <a:prstGeom prst="rect">
                <a:avLst/>
              </a:prstGeom>
              <a:blipFill>
                <a:blip r:embed="rId4"/>
                <a:stretch>
                  <a:fillRect l="-14286" r="-3571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AC48AC-C482-1F4C-A5F5-0255E11121DB}"/>
                  </a:ext>
                </a:extLst>
              </p:cNvPr>
              <p:cNvSpPr txBox="1"/>
              <p:nvPr/>
            </p:nvSpPr>
            <p:spPr>
              <a:xfrm>
                <a:off x="6275509" y="5256836"/>
                <a:ext cx="33977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AC48AC-C482-1F4C-A5F5-0255E11121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509" y="5256836"/>
                <a:ext cx="339773" cy="369332"/>
              </a:xfrm>
              <a:prstGeom prst="rect">
                <a:avLst/>
              </a:prstGeom>
              <a:blipFill>
                <a:blip r:embed="rId5"/>
                <a:stretch>
                  <a:fillRect l="-7143" r="-3571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A625E6-8409-1A4F-AE55-85D7ED61FD0B}"/>
              </a:ext>
            </a:extLst>
          </p:cNvPr>
          <p:cNvCxnSpPr>
            <a:cxnSpLocks/>
          </p:cNvCxnSpPr>
          <p:nvPr/>
        </p:nvCxnSpPr>
        <p:spPr>
          <a:xfrm>
            <a:off x="6434791" y="2931047"/>
            <a:ext cx="0" cy="2166981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C1820DFD-6F4D-D646-8FFF-1BAC372FF407}"/>
              </a:ext>
            </a:extLst>
          </p:cNvPr>
          <p:cNvSpPr/>
          <p:nvPr/>
        </p:nvSpPr>
        <p:spPr>
          <a:xfrm>
            <a:off x="6392881" y="3309453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1695E13-BE04-884C-A4AD-434B751A209E}"/>
                  </a:ext>
                </a:extLst>
              </p:cNvPr>
              <p:cNvSpPr txBox="1"/>
              <p:nvPr/>
            </p:nvSpPr>
            <p:spPr>
              <a:xfrm>
                <a:off x="4098094" y="1241895"/>
                <a:ext cx="493141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AutoNum type="arabicParenR"/>
                </a:pPr>
                <a:r>
                  <a:rPr lang="en-US" sz="2400" dirty="0"/>
                  <a:t>Generate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2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uniformly in [0,1]</a:t>
                </a:r>
              </a:p>
              <a:p>
                <a:pPr marL="457200" indent="-457200">
                  <a:buFontTx/>
                  <a:buAutoNum type="arabicParenR"/>
                </a:pPr>
                <a:r>
                  <a:rPr lang="en-US" sz="2400" dirty="0"/>
                  <a:t>Generate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24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uniformly in [0,2]</a:t>
                </a:r>
              </a:p>
              <a:p>
                <a:endParaRPr lang="en-US" sz="2400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1695E13-BE04-884C-A4AD-434B751A20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8094" y="1241895"/>
                <a:ext cx="4931412" cy="1200329"/>
              </a:xfrm>
              <a:prstGeom prst="rect">
                <a:avLst/>
              </a:prstGeom>
              <a:blipFill>
                <a:blip r:embed="rId6"/>
                <a:stretch>
                  <a:fillRect l="-1799" t="-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88015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ACA1D-FFEA-614A-ADB7-8E2EAB60E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Easier method? 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8314838-0E22-814C-8CE4-EC64EE3C7859}"/>
              </a:ext>
            </a:extLst>
          </p:cNvPr>
          <p:cNvCxnSpPr/>
          <p:nvPr/>
        </p:nvCxnSpPr>
        <p:spPr>
          <a:xfrm>
            <a:off x="2801073" y="5104436"/>
            <a:ext cx="66670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04E59BD-C881-7A42-B2EC-132C4732CE90}"/>
              </a:ext>
            </a:extLst>
          </p:cNvPr>
          <p:cNvCxnSpPr>
            <a:cxnSpLocks/>
          </p:cNvCxnSpPr>
          <p:nvPr/>
        </p:nvCxnSpPr>
        <p:spPr>
          <a:xfrm flipV="1">
            <a:off x="2953473" y="1666755"/>
            <a:ext cx="0" cy="3590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32041C2-70F7-1940-B624-FCE14C29A808}"/>
              </a:ext>
            </a:extLst>
          </p:cNvPr>
          <p:cNvCxnSpPr>
            <a:cxnSpLocks/>
          </p:cNvCxnSpPr>
          <p:nvPr/>
        </p:nvCxnSpPr>
        <p:spPr>
          <a:xfrm flipV="1">
            <a:off x="2972375" y="2953907"/>
            <a:ext cx="6203898" cy="215052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7F513ED-DB52-F74D-AE62-8351CA406DF2}"/>
              </a:ext>
            </a:extLst>
          </p:cNvPr>
          <p:cNvSpPr txBox="1"/>
          <p:nvPr/>
        </p:nvSpPr>
        <p:spPr>
          <a:xfrm>
            <a:off x="2162939" y="1666755"/>
            <a:ext cx="638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pdf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DDE1EB-14D3-7347-9085-0A93A10D83F4}"/>
                  </a:ext>
                </a:extLst>
              </p:cNvPr>
              <p:cNvSpPr txBox="1"/>
              <p:nvPr/>
            </p:nvSpPr>
            <p:spPr>
              <a:xfrm>
                <a:off x="2723909" y="5072170"/>
                <a:ext cx="2484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DDE1EB-14D3-7347-9085-0A93A10D8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3909" y="5072170"/>
                <a:ext cx="248466" cy="369332"/>
              </a:xfrm>
              <a:prstGeom prst="rect">
                <a:avLst/>
              </a:prstGeom>
              <a:blipFill>
                <a:blip r:embed="rId2"/>
                <a:stretch>
                  <a:fillRect l="-19048" r="-2381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F15E67-44E7-3441-9824-A7EA47D84F78}"/>
                  </a:ext>
                </a:extLst>
              </p:cNvPr>
              <p:cNvSpPr txBox="1"/>
              <p:nvPr/>
            </p:nvSpPr>
            <p:spPr>
              <a:xfrm>
                <a:off x="9029506" y="5088304"/>
                <a:ext cx="2484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F15E67-44E7-3441-9824-A7EA47D84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9506" y="5088304"/>
                <a:ext cx="248466" cy="369332"/>
              </a:xfrm>
              <a:prstGeom prst="rect">
                <a:avLst/>
              </a:prstGeom>
              <a:blipFill>
                <a:blip r:embed="rId3"/>
                <a:stretch>
                  <a:fillRect l="-19048" r="-19048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>
            <a:extLst>
              <a:ext uri="{FF2B5EF4-FFF2-40B4-BE49-F238E27FC236}">
                <a16:creationId xmlns:a16="http://schemas.microsoft.com/office/drawing/2014/main" id="{510E0656-3195-464A-9F2E-1DBD7FB1B22F}"/>
              </a:ext>
            </a:extLst>
          </p:cNvPr>
          <p:cNvSpPr/>
          <p:nvPr/>
        </p:nvSpPr>
        <p:spPr>
          <a:xfrm>
            <a:off x="6389071" y="5054433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1116CE-DC14-3540-B01F-59DA9DDE5B1B}"/>
                  </a:ext>
                </a:extLst>
              </p:cNvPr>
              <p:cNvSpPr txBox="1"/>
              <p:nvPr/>
            </p:nvSpPr>
            <p:spPr>
              <a:xfrm>
                <a:off x="6615282" y="3092463"/>
                <a:ext cx="33977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1116CE-DC14-3540-B01F-59DA9DDE5B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5282" y="3092463"/>
                <a:ext cx="339773" cy="369332"/>
              </a:xfrm>
              <a:prstGeom prst="rect">
                <a:avLst/>
              </a:prstGeom>
              <a:blipFill>
                <a:blip r:embed="rId4"/>
                <a:stretch>
                  <a:fillRect l="-14286" r="-3571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AC48AC-C482-1F4C-A5F5-0255E11121DB}"/>
                  </a:ext>
                </a:extLst>
              </p:cNvPr>
              <p:cNvSpPr txBox="1"/>
              <p:nvPr/>
            </p:nvSpPr>
            <p:spPr>
              <a:xfrm>
                <a:off x="6275509" y="5256836"/>
                <a:ext cx="33977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AC48AC-C482-1F4C-A5F5-0255E11121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509" y="5256836"/>
                <a:ext cx="339773" cy="369332"/>
              </a:xfrm>
              <a:prstGeom prst="rect">
                <a:avLst/>
              </a:prstGeom>
              <a:blipFill>
                <a:blip r:embed="rId5"/>
                <a:stretch>
                  <a:fillRect l="-7143" r="-3571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A625E6-8409-1A4F-AE55-85D7ED61FD0B}"/>
              </a:ext>
            </a:extLst>
          </p:cNvPr>
          <p:cNvCxnSpPr>
            <a:cxnSpLocks/>
          </p:cNvCxnSpPr>
          <p:nvPr/>
        </p:nvCxnSpPr>
        <p:spPr>
          <a:xfrm>
            <a:off x="6434791" y="2931047"/>
            <a:ext cx="0" cy="2166981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C1820DFD-6F4D-D646-8FFF-1BAC372FF407}"/>
              </a:ext>
            </a:extLst>
          </p:cNvPr>
          <p:cNvSpPr/>
          <p:nvPr/>
        </p:nvSpPr>
        <p:spPr>
          <a:xfrm>
            <a:off x="6392881" y="3309453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1695E13-BE04-884C-A4AD-434B751A209E}"/>
                  </a:ext>
                </a:extLst>
              </p:cNvPr>
              <p:cNvSpPr txBox="1"/>
              <p:nvPr/>
            </p:nvSpPr>
            <p:spPr>
              <a:xfrm>
                <a:off x="4098094" y="1241895"/>
                <a:ext cx="4931412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AutoNum type="arabicParenR"/>
                </a:pPr>
                <a:r>
                  <a:rPr lang="en-US" sz="2400" dirty="0"/>
                  <a:t>Generate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2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uniformly in [0,1]</a:t>
                </a:r>
              </a:p>
              <a:p>
                <a:pPr marL="457200" indent="-457200">
                  <a:buFontTx/>
                  <a:buAutoNum type="arabicParenR"/>
                </a:pPr>
                <a:r>
                  <a:rPr lang="en-US" sz="2400" dirty="0"/>
                  <a:t>Generate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24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uniformly in [0,2]</a:t>
                </a:r>
              </a:p>
              <a:p>
                <a:pPr marL="457200" indent="-457200">
                  <a:buAutoNum type="arabicParenR"/>
                </a:pPr>
                <a:r>
                  <a:rPr lang="en-US" sz="2400" dirty="0"/>
                  <a:t>If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go to step 1 </a:t>
                </a:r>
              </a:p>
              <a:p>
                <a:endParaRPr lang="en-US" sz="2400" dirty="0"/>
              </a:p>
              <a:p>
                <a:endParaRPr lang="en-US" sz="2400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1695E13-BE04-884C-A4AD-434B751A20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8094" y="1241895"/>
                <a:ext cx="4931412" cy="1938992"/>
              </a:xfrm>
              <a:prstGeom prst="rect">
                <a:avLst/>
              </a:prstGeom>
              <a:blipFill>
                <a:blip r:embed="rId6"/>
                <a:stretch>
                  <a:fillRect l="-1799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88E3E82-21F7-AE4A-8D72-20F8EFCBB317}"/>
              </a:ext>
            </a:extLst>
          </p:cNvPr>
          <p:cNvSpPr txBox="1"/>
          <p:nvPr/>
        </p:nvSpPr>
        <p:spPr>
          <a:xfrm>
            <a:off x="5196569" y="3124074"/>
            <a:ext cx="1227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rejected</a:t>
            </a:r>
          </a:p>
        </p:txBody>
      </p:sp>
    </p:spTree>
    <p:extLst>
      <p:ext uri="{BB962C8B-B14F-4D97-AF65-F5344CB8AC3E}">
        <p14:creationId xmlns:p14="http://schemas.microsoft.com/office/powerpoint/2010/main" val="36307524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ACA1D-FFEA-614A-ADB7-8E2EAB60E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Easier method? 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8314838-0E22-814C-8CE4-EC64EE3C7859}"/>
              </a:ext>
            </a:extLst>
          </p:cNvPr>
          <p:cNvCxnSpPr/>
          <p:nvPr/>
        </p:nvCxnSpPr>
        <p:spPr>
          <a:xfrm>
            <a:off x="2801073" y="5104436"/>
            <a:ext cx="66670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04E59BD-C881-7A42-B2EC-132C4732CE90}"/>
              </a:ext>
            </a:extLst>
          </p:cNvPr>
          <p:cNvCxnSpPr>
            <a:cxnSpLocks/>
          </p:cNvCxnSpPr>
          <p:nvPr/>
        </p:nvCxnSpPr>
        <p:spPr>
          <a:xfrm flipV="1">
            <a:off x="2953473" y="1666755"/>
            <a:ext cx="0" cy="3590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32041C2-70F7-1940-B624-FCE14C29A808}"/>
              </a:ext>
            </a:extLst>
          </p:cNvPr>
          <p:cNvCxnSpPr>
            <a:cxnSpLocks/>
          </p:cNvCxnSpPr>
          <p:nvPr/>
        </p:nvCxnSpPr>
        <p:spPr>
          <a:xfrm flipV="1">
            <a:off x="2972375" y="2953907"/>
            <a:ext cx="6203898" cy="215052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7F513ED-DB52-F74D-AE62-8351CA406DF2}"/>
              </a:ext>
            </a:extLst>
          </p:cNvPr>
          <p:cNvSpPr txBox="1"/>
          <p:nvPr/>
        </p:nvSpPr>
        <p:spPr>
          <a:xfrm>
            <a:off x="2162939" y="1666755"/>
            <a:ext cx="638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pdf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DDE1EB-14D3-7347-9085-0A93A10D83F4}"/>
                  </a:ext>
                </a:extLst>
              </p:cNvPr>
              <p:cNvSpPr txBox="1"/>
              <p:nvPr/>
            </p:nvSpPr>
            <p:spPr>
              <a:xfrm>
                <a:off x="2723909" y="5072170"/>
                <a:ext cx="2484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DDE1EB-14D3-7347-9085-0A93A10D8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3909" y="5072170"/>
                <a:ext cx="248466" cy="369332"/>
              </a:xfrm>
              <a:prstGeom prst="rect">
                <a:avLst/>
              </a:prstGeom>
              <a:blipFill>
                <a:blip r:embed="rId2"/>
                <a:stretch>
                  <a:fillRect l="-19048" r="-2381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F15E67-44E7-3441-9824-A7EA47D84F78}"/>
                  </a:ext>
                </a:extLst>
              </p:cNvPr>
              <p:cNvSpPr txBox="1"/>
              <p:nvPr/>
            </p:nvSpPr>
            <p:spPr>
              <a:xfrm>
                <a:off x="9029506" y="5088304"/>
                <a:ext cx="2484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F15E67-44E7-3441-9824-A7EA47D84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9506" y="5088304"/>
                <a:ext cx="248466" cy="369332"/>
              </a:xfrm>
              <a:prstGeom prst="rect">
                <a:avLst/>
              </a:prstGeom>
              <a:blipFill>
                <a:blip r:embed="rId3"/>
                <a:stretch>
                  <a:fillRect l="-19048" r="-19048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>
            <a:extLst>
              <a:ext uri="{FF2B5EF4-FFF2-40B4-BE49-F238E27FC236}">
                <a16:creationId xmlns:a16="http://schemas.microsoft.com/office/drawing/2014/main" id="{510E0656-3195-464A-9F2E-1DBD7FB1B22F}"/>
              </a:ext>
            </a:extLst>
          </p:cNvPr>
          <p:cNvSpPr/>
          <p:nvPr/>
        </p:nvSpPr>
        <p:spPr>
          <a:xfrm>
            <a:off x="7120591" y="5054433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1116CE-DC14-3540-B01F-59DA9DDE5B1B}"/>
                  </a:ext>
                </a:extLst>
              </p:cNvPr>
              <p:cNvSpPr txBox="1"/>
              <p:nvPr/>
            </p:nvSpPr>
            <p:spPr>
              <a:xfrm>
                <a:off x="7346802" y="3446793"/>
                <a:ext cx="33977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1116CE-DC14-3540-B01F-59DA9DDE5B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6802" y="3446793"/>
                <a:ext cx="339773" cy="369332"/>
              </a:xfrm>
              <a:prstGeom prst="rect">
                <a:avLst/>
              </a:prstGeom>
              <a:blipFill>
                <a:blip r:embed="rId4"/>
                <a:stretch>
                  <a:fillRect l="-14286" r="-3571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AC48AC-C482-1F4C-A5F5-0255E11121DB}"/>
                  </a:ext>
                </a:extLst>
              </p:cNvPr>
              <p:cNvSpPr txBox="1"/>
              <p:nvPr/>
            </p:nvSpPr>
            <p:spPr>
              <a:xfrm>
                <a:off x="7007029" y="5256836"/>
                <a:ext cx="33977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AC48AC-C482-1F4C-A5F5-0255E11121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7029" y="5256836"/>
                <a:ext cx="339773" cy="369332"/>
              </a:xfrm>
              <a:prstGeom prst="rect">
                <a:avLst/>
              </a:prstGeom>
              <a:blipFill>
                <a:blip r:embed="rId5"/>
                <a:stretch>
                  <a:fillRect l="-11538" r="-3846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A625E6-8409-1A4F-AE55-85D7ED61FD0B}"/>
              </a:ext>
            </a:extLst>
          </p:cNvPr>
          <p:cNvCxnSpPr>
            <a:cxnSpLocks/>
          </p:cNvCxnSpPr>
          <p:nvPr/>
        </p:nvCxnSpPr>
        <p:spPr>
          <a:xfrm>
            <a:off x="7166311" y="2931047"/>
            <a:ext cx="0" cy="2166981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C1820DFD-6F4D-D646-8FFF-1BAC372FF407}"/>
              </a:ext>
            </a:extLst>
          </p:cNvPr>
          <p:cNvSpPr/>
          <p:nvPr/>
        </p:nvSpPr>
        <p:spPr>
          <a:xfrm>
            <a:off x="7124401" y="3663783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1695E13-BE04-884C-A4AD-434B751A209E}"/>
                  </a:ext>
                </a:extLst>
              </p:cNvPr>
              <p:cNvSpPr txBox="1"/>
              <p:nvPr/>
            </p:nvSpPr>
            <p:spPr>
              <a:xfrm>
                <a:off x="4098094" y="1241895"/>
                <a:ext cx="4931412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AutoNum type="arabicParenR"/>
                </a:pPr>
                <a:r>
                  <a:rPr lang="en-US" sz="2400" dirty="0"/>
                  <a:t>Generate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2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uniformly in [0,1]</a:t>
                </a:r>
              </a:p>
              <a:p>
                <a:pPr marL="457200" indent="-457200">
                  <a:buFontTx/>
                  <a:buAutoNum type="arabicParenR"/>
                </a:pPr>
                <a:r>
                  <a:rPr lang="en-US" sz="2400" dirty="0"/>
                  <a:t>Generate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24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uniformly in [0,2]</a:t>
                </a:r>
              </a:p>
              <a:p>
                <a:pPr marL="457200" indent="-457200">
                  <a:buAutoNum type="arabicParenR"/>
                </a:pPr>
                <a:r>
                  <a:rPr lang="en-US" sz="2400" dirty="0"/>
                  <a:t>If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go to step 1</a:t>
                </a:r>
              </a:p>
              <a:p>
                <a:pPr marL="457200" indent="-457200">
                  <a:buAutoNum type="arabicParenR"/>
                </a:pPr>
                <a:r>
                  <a:rPr lang="en-US" sz="2400" dirty="0"/>
                  <a:t>add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to the list of samples </a:t>
                </a:r>
              </a:p>
              <a:p>
                <a:endParaRPr lang="en-US" sz="2400" dirty="0"/>
              </a:p>
              <a:p>
                <a:endParaRPr lang="en-US" sz="2400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1695E13-BE04-884C-A4AD-434B751A20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8094" y="1241895"/>
                <a:ext cx="4931412" cy="2308324"/>
              </a:xfrm>
              <a:prstGeom prst="rect">
                <a:avLst/>
              </a:prstGeom>
              <a:blipFill>
                <a:blip r:embed="rId6"/>
                <a:stretch>
                  <a:fillRect l="-1799" t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5E01ED48-00FE-9949-84B9-B69BC63F3598}"/>
              </a:ext>
            </a:extLst>
          </p:cNvPr>
          <p:cNvSpPr/>
          <p:nvPr/>
        </p:nvSpPr>
        <p:spPr>
          <a:xfrm>
            <a:off x="6392881" y="3309453"/>
            <a:ext cx="112650" cy="10000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C86E0B-66CB-4C47-9E85-2C6FB173418F}"/>
              </a:ext>
            </a:extLst>
          </p:cNvPr>
          <p:cNvSpPr txBox="1"/>
          <p:nvPr/>
        </p:nvSpPr>
        <p:spPr>
          <a:xfrm>
            <a:off x="5196569" y="3124074"/>
            <a:ext cx="1227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rejected</a:t>
            </a:r>
          </a:p>
        </p:txBody>
      </p:sp>
    </p:spTree>
    <p:extLst>
      <p:ext uri="{BB962C8B-B14F-4D97-AF65-F5344CB8AC3E}">
        <p14:creationId xmlns:p14="http://schemas.microsoft.com/office/powerpoint/2010/main" val="37007422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Rectangle 119">
            <a:extLst>
              <a:ext uri="{FF2B5EF4-FFF2-40B4-BE49-F238E27FC236}">
                <a16:creationId xmlns:a16="http://schemas.microsoft.com/office/drawing/2014/main" id="{D8F1B346-6BCB-D44D-AFEE-35349549C729}"/>
              </a:ext>
            </a:extLst>
          </p:cNvPr>
          <p:cNvSpPr/>
          <p:nvPr/>
        </p:nvSpPr>
        <p:spPr>
          <a:xfrm>
            <a:off x="2972375" y="2913820"/>
            <a:ext cx="6203898" cy="21583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CACA1D-FFEA-614A-ADB7-8E2EAB60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 dirty="0"/>
              <a:t>Rejection sampling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8314838-0E22-814C-8CE4-EC64EE3C7859}"/>
              </a:ext>
            </a:extLst>
          </p:cNvPr>
          <p:cNvCxnSpPr/>
          <p:nvPr/>
        </p:nvCxnSpPr>
        <p:spPr>
          <a:xfrm>
            <a:off x="2801073" y="5104436"/>
            <a:ext cx="66670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04E59BD-C881-7A42-B2EC-132C4732CE90}"/>
              </a:ext>
            </a:extLst>
          </p:cNvPr>
          <p:cNvCxnSpPr>
            <a:cxnSpLocks/>
          </p:cNvCxnSpPr>
          <p:nvPr/>
        </p:nvCxnSpPr>
        <p:spPr>
          <a:xfrm flipV="1">
            <a:off x="2953473" y="1666755"/>
            <a:ext cx="0" cy="3590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32041C2-70F7-1940-B624-FCE14C29A808}"/>
              </a:ext>
            </a:extLst>
          </p:cNvPr>
          <p:cNvCxnSpPr>
            <a:cxnSpLocks/>
          </p:cNvCxnSpPr>
          <p:nvPr/>
        </p:nvCxnSpPr>
        <p:spPr>
          <a:xfrm flipV="1">
            <a:off x="2972375" y="2953907"/>
            <a:ext cx="6203898" cy="215052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7F513ED-DB52-F74D-AE62-8351CA406DF2}"/>
              </a:ext>
            </a:extLst>
          </p:cNvPr>
          <p:cNvSpPr txBox="1"/>
          <p:nvPr/>
        </p:nvSpPr>
        <p:spPr>
          <a:xfrm>
            <a:off x="8900558" y="2505150"/>
            <a:ext cx="638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pdf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DDE1EB-14D3-7347-9085-0A93A10D83F4}"/>
                  </a:ext>
                </a:extLst>
              </p:cNvPr>
              <p:cNvSpPr txBox="1"/>
              <p:nvPr/>
            </p:nvSpPr>
            <p:spPr>
              <a:xfrm>
                <a:off x="2723909" y="5072170"/>
                <a:ext cx="2484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DDE1EB-14D3-7347-9085-0A93A10D8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3909" y="5072170"/>
                <a:ext cx="248466" cy="369332"/>
              </a:xfrm>
              <a:prstGeom prst="rect">
                <a:avLst/>
              </a:prstGeom>
              <a:blipFill>
                <a:blip r:embed="rId2"/>
                <a:stretch>
                  <a:fillRect l="-19048" r="-2381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F15E67-44E7-3441-9824-A7EA47D84F78}"/>
                  </a:ext>
                </a:extLst>
              </p:cNvPr>
              <p:cNvSpPr txBox="1"/>
              <p:nvPr/>
            </p:nvSpPr>
            <p:spPr>
              <a:xfrm>
                <a:off x="9029506" y="5088304"/>
                <a:ext cx="2484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F15E67-44E7-3441-9824-A7EA47D84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9506" y="5088304"/>
                <a:ext cx="248466" cy="369332"/>
              </a:xfrm>
              <a:prstGeom prst="rect">
                <a:avLst/>
              </a:prstGeom>
              <a:blipFill>
                <a:blip r:embed="rId3"/>
                <a:stretch>
                  <a:fillRect l="-19048" r="-19048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>
            <a:extLst>
              <a:ext uri="{FF2B5EF4-FFF2-40B4-BE49-F238E27FC236}">
                <a16:creationId xmlns:a16="http://schemas.microsoft.com/office/drawing/2014/main" id="{510E0656-3195-464A-9F2E-1DBD7FB1B22F}"/>
              </a:ext>
            </a:extLst>
          </p:cNvPr>
          <p:cNvSpPr/>
          <p:nvPr/>
        </p:nvSpPr>
        <p:spPr>
          <a:xfrm>
            <a:off x="3469588" y="5041466"/>
            <a:ext cx="112650" cy="10000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A625E6-8409-1A4F-AE55-85D7ED61FD0B}"/>
              </a:ext>
            </a:extLst>
          </p:cNvPr>
          <p:cNvCxnSpPr>
            <a:cxnSpLocks/>
            <a:stCxn id="15" idx="4"/>
            <a:endCxn id="9" idx="0"/>
          </p:cNvCxnSpPr>
          <p:nvPr/>
        </p:nvCxnSpPr>
        <p:spPr>
          <a:xfrm flipH="1">
            <a:off x="3525913" y="3967993"/>
            <a:ext cx="3810" cy="1073473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C1820DFD-6F4D-D646-8FFF-1BAC372FF407}"/>
              </a:ext>
            </a:extLst>
          </p:cNvPr>
          <p:cNvSpPr/>
          <p:nvPr/>
        </p:nvSpPr>
        <p:spPr>
          <a:xfrm>
            <a:off x="3473398" y="3867986"/>
            <a:ext cx="112650" cy="10000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0156265-B88C-D542-8DDE-C6B2ED2E1D24}"/>
              </a:ext>
            </a:extLst>
          </p:cNvPr>
          <p:cNvSpPr/>
          <p:nvPr/>
        </p:nvSpPr>
        <p:spPr>
          <a:xfrm>
            <a:off x="3970644" y="5041466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C21C4A3-0F7F-0940-A09F-986D32C07858}"/>
              </a:ext>
            </a:extLst>
          </p:cNvPr>
          <p:cNvCxnSpPr>
            <a:cxnSpLocks/>
            <a:stCxn id="42" idx="4"/>
            <a:endCxn id="40" idx="0"/>
          </p:cNvCxnSpPr>
          <p:nvPr/>
        </p:nvCxnSpPr>
        <p:spPr>
          <a:xfrm flipH="1">
            <a:off x="4026969" y="4893823"/>
            <a:ext cx="3810" cy="147643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17468720-BC4C-634A-A473-00980EB2DA4D}"/>
              </a:ext>
            </a:extLst>
          </p:cNvPr>
          <p:cNvSpPr/>
          <p:nvPr/>
        </p:nvSpPr>
        <p:spPr>
          <a:xfrm>
            <a:off x="3974454" y="4793816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0EF449A-252D-DB41-87CF-84BDE7AF6A6B}"/>
              </a:ext>
            </a:extLst>
          </p:cNvPr>
          <p:cNvSpPr/>
          <p:nvPr/>
        </p:nvSpPr>
        <p:spPr>
          <a:xfrm>
            <a:off x="4633384" y="5041466"/>
            <a:ext cx="112650" cy="10000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DA693ED-570D-D645-B89F-A3B9CE38A91A}"/>
              </a:ext>
            </a:extLst>
          </p:cNvPr>
          <p:cNvCxnSpPr>
            <a:cxnSpLocks/>
            <a:stCxn id="46" idx="4"/>
            <a:endCxn id="44" idx="0"/>
          </p:cNvCxnSpPr>
          <p:nvPr/>
        </p:nvCxnSpPr>
        <p:spPr>
          <a:xfrm flipH="1">
            <a:off x="4689709" y="4116583"/>
            <a:ext cx="3810" cy="924883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3F6B1F85-6CF8-0940-9A38-96B30644D6DE}"/>
              </a:ext>
            </a:extLst>
          </p:cNvPr>
          <p:cNvSpPr/>
          <p:nvPr/>
        </p:nvSpPr>
        <p:spPr>
          <a:xfrm>
            <a:off x="4637194" y="4016576"/>
            <a:ext cx="112650" cy="10000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94E0F97-8B07-3440-8568-31C97375C293}"/>
              </a:ext>
            </a:extLst>
          </p:cNvPr>
          <p:cNvSpPr/>
          <p:nvPr/>
        </p:nvSpPr>
        <p:spPr>
          <a:xfrm>
            <a:off x="5352686" y="5041466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F8C405C-52A2-DF41-BB4D-230FF875010E}"/>
              </a:ext>
            </a:extLst>
          </p:cNvPr>
          <p:cNvCxnSpPr>
            <a:cxnSpLocks/>
            <a:stCxn id="50" idx="4"/>
            <a:endCxn id="48" idx="0"/>
          </p:cNvCxnSpPr>
          <p:nvPr/>
        </p:nvCxnSpPr>
        <p:spPr>
          <a:xfrm flipH="1">
            <a:off x="5409011" y="4390903"/>
            <a:ext cx="3810" cy="650563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C6C28A95-335E-0642-9644-DBA52C6F787F}"/>
              </a:ext>
            </a:extLst>
          </p:cNvPr>
          <p:cNvSpPr/>
          <p:nvPr/>
        </p:nvSpPr>
        <p:spPr>
          <a:xfrm>
            <a:off x="5356496" y="4290896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C5D8743F-2668-6B4E-8F04-45E4893E2A32}"/>
              </a:ext>
            </a:extLst>
          </p:cNvPr>
          <p:cNvSpPr/>
          <p:nvPr/>
        </p:nvSpPr>
        <p:spPr>
          <a:xfrm>
            <a:off x="6071988" y="5041466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8818AAD-9635-8D4C-963C-CAD51D1EAD18}"/>
              </a:ext>
            </a:extLst>
          </p:cNvPr>
          <p:cNvCxnSpPr>
            <a:cxnSpLocks/>
            <a:stCxn id="54" idx="4"/>
            <a:endCxn id="52" idx="0"/>
          </p:cNvCxnSpPr>
          <p:nvPr/>
        </p:nvCxnSpPr>
        <p:spPr>
          <a:xfrm flipH="1">
            <a:off x="6128313" y="4939543"/>
            <a:ext cx="3810" cy="101923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1443BFF4-CACE-6645-8FB2-239113D01DF0}"/>
              </a:ext>
            </a:extLst>
          </p:cNvPr>
          <p:cNvSpPr/>
          <p:nvPr/>
        </p:nvSpPr>
        <p:spPr>
          <a:xfrm>
            <a:off x="6075798" y="4839536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B52B1917-CBD2-8E40-9A12-B4A51B5401A5}"/>
              </a:ext>
            </a:extLst>
          </p:cNvPr>
          <p:cNvSpPr/>
          <p:nvPr/>
        </p:nvSpPr>
        <p:spPr>
          <a:xfrm>
            <a:off x="6913841" y="5041466"/>
            <a:ext cx="112650" cy="10000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C98837B-1050-D747-95D1-8773D47038BB}"/>
              </a:ext>
            </a:extLst>
          </p:cNvPr>
          <p:cNvCxnSpPr>
            <a:cxnSpLocks/>
            <a:stCxn id="58" idx="4"/>
          </p:cNvCxnSpPr>
          <p:nvPr/>
        </p:nvCxnSpPr>
        <p:spPr>
          <a:xfrm flipH="1">
            <a:off x="6959562" y="3682243"/>
            <a:ext cx="14414" cy="1334238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5E290288-7F0F-CF40-B66B-FDE69DE8E038}"/>
              </a:ext>
            </a:extLst>
          </p:cNvPr>
          <p:cNvSpPr/>
          <p:nvPr/>
        </p:nvSpPr>
        <p:spPr>
          <a:xfrm>
            <a:off x="6917651" y="3582236"/>
            <a:ext cx="112650" cy="10000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6183D48-9E76-B644-9DE8-3853E73FE211}"/>
              </a:ext>
            </a:extLst>
          </p:cNvPr>
          <p:cNvSpPr/>
          <p:nvPr/>
        </p:nvSpPr>
        <p:spPr>
          <a:xfrm>
            <a:off x="7510592" y="5041466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FDC5A9B-2945-2249-8635-F7F0318DAFDB}"/>
              </a:ext>
            </a:extLst>
          </p:cNvPr>
          <p:cNvCxnSpPr>
            <a:cxnSpLocks/>
            <a:stCxn id="62" idx="4"/>
            <a:endCxn id="60" idx="0"/>
          </p:cNvCxnSpPr>
          <p:nvPr/>
        </p:nvCxnSpPr>
        <p:spPr>
          <a:xfrm flipH="1">
            <a:off x="7566917" y="4905253"/>
            <a:ext cx="3810" cy="136213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BF8C33D7-D326-9845-AEBB-2DC2B23C6FC8}"/>
              </a:ext>
            </a:extLst>
          </p:cNvPr>
          <p:cNvSpPr/>
          <p:nvPr/>
        </p:nvSpPr>
        <p:spPr>
          <a:xfrm>
            <a:off x="7514402" y="4805246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C7CAD47-5F1E-F648-970F-C207C0C54B93}"/>
              </a:ext>
            </a:extLst>
          </p:cNvPr>
          <p:cNvSpPr/>
          <p:nvPr/>
        </p:nvSpPr>
        <p:spPr>
          <a:xfrm>
            <a:off x="8372728" y="5041466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713C937-0C27-8544-85E9-B8760A9B50E7}"/>
              </a:ext>
            </a:extLst>
          </p:cNvPr>
          <p:cNvCxnSpPr>
            <a:cxnSpLocks/>
            <a:stCxn id="66" idx="4"/>
            <a:endCxn id="64" idx="0"/>
          </p:cNvCxnSpPr>
          <p:nvPr/>
        </p:nvCxnSpPr>
        <p:spPr>
          <a:xfrm flipH="1">
            <a:off x="8429053" y="4265173"/>
            <a:ext cx="3810" cy="776293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6" name="Oval 65">
            <a:extLst>
              <a:ext uri="{FF2B5EF4-FFF2-40B4-BE49-F238E27FC236}">
                <a16:creationId xmlns:a16="http://schemas.microsoft.com/office/drawing/2014/main" id="{6A5AA1EE-1EC2-C34F-A0DB-C209950A1FD1}"/>
              </a:ext>
            </a:extLst>
          </p:cNvPr>
          <p:cNvSpPr/>
          <p:nvPr/>
        </p:nvSpPr>
        <p:spPr>
          <a:xfrm>
            <a:off x="8376538" y="4165166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256F64F9-66D2-9E45-BCE2-C2A32F1CC82F}"/>
              </a:ext>
            </a:extLst>
          </p:cNvPr>
          <p:cNvSpPr/>
          <p:nvPr/>
        </p:nvSpPr>
        <p:spPr>
          <a:xfrm>
            <a:off x="4151183" y="5041466"/>
            <a:ext cx="112650" cy="10000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6853734-BFC1-BE45-A854-6D3B05ADCF14}"/>
              </a:ext>
            </a:extLst>
          </p:cNvPr>
          <p:cNvCxnSpPr>
            <a:cxnSpLocks/>
            <a:stCxn id="70" idx="4"/>
            <a:endCxn id="68" idx="0"/>
          </p:cNvCxnSpPr>
          <p:nvPr/>
        </p:nvCxnSpPr>
        <p:spPr>
          <a:xfrm flipH="1">
            <a:off x="4207508" y="4505203"/>
            <a:ext cx="3810" cy="536263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0" name="Oval 69">
            <a:extLst>
              <a:ext uri="{FF2B5EF4-FFF2-40B4-BE49-F238E27FC236}">
                <a16:creationId xmlns:a16="http://schemas.microsoft.com/office/drawing/2014/main" id="{EA8C8258-A378-7040-9091-74A41BE92B48}"/>
              </a:ext>
            </a:extLst>
          </p:cNvPr>
          <p:cNvSpPr/>
          <p:nvPr/>
        </p:nvSpPr>
        <p:spPr>
          <a:xfrm>
            <a:off x="4154993" y="4405196"/>
            <a:ext cx="112650" cy="10000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54851D51-551C-CD4D-812B-C0BB543BC15A}"/>
              </a:ext>
            </a:extLst>
          </p:cNvPr>
          <p:cNvSpPr/>
          <p:nvPr/>
        </p:nvSpPr>
        <p:spPr>
          <a:xfrm>
            <a:off x="4898766" y="5041466"/>
            <a:ext cx="112650" cy="10000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F971397-9BE3-E64A-9212-6B788F099861}"/>
              </a:ext>
            </a:extLst>
          </p:cNvPr>
          <p:cNvCxnSpPr>
            <a:cxnSpLocks/>
            <a:stCxn id="74" idx="4"/>
            <a:endCxn id="72" idx="0"/>
          </p:cNvCxnSpPr>
          <p:nvPr/>
        </p:nvCxnSpPr>
        <p:spPr>
          <a:xfrm flipH="1">
            <a:off x="4955091" y="3316483"/>
            <a:ext cx="3810" cy="1724983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4" name="Oval 73">
            <a:extLst>
              <a:ext uri="{FF2B5EF4-FFF2-40B4-BE49-F238E27FC236}">
                <a16:creationId xmlns:a16="http://schemas.microsoft.com/office/drawing/2014/main" id="{5F271B6F-F351-F042-ABBE-2C4940DFAE92}"/>
              </a:ext>
            </a:extLst>
          </p:cNvPr>
          <p:cNvSpPr/>
          <p:nvPr/>
        </p:nvSpPr>
        <p:spPr>
          <a:xfrm>
            <a:off x="4902576" y="3216476"/>
            <a:ext cx="112650" cy="10000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2223B8C3-5AAE-3C4A-BAF4-82799E043342}"/>
              </a:ext>
            </a:extLst>
          </p:cNvPr>
          <p:cNvSpPr/>
          <p:nvPr/>
        </p:nvSpPr>
        <p:spPr>
          <a:xfrm>
            <a:off x="5938582" y="5041466"/>
            <a:ext cx="112650" cy="10000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F90B7F0-D75D-9A43-A0D7-EECD1F6F6871}"/>
              </a:ext>
            </a:extLst>
          </p:cNvPr>
          <p:cNvCxnSpPr>
            <a:cxnSpLocks/>
            <a:stCxn id="78" idx="4"/>
            <a:endCxn id="76" idx="0"/>
          </p:cNvCxnSpPr>
          <p:nvPr/>
        </p:nvCxnSpPr>
        <p:spPr>
          <a:xfrm flipH="1">
            <a:off x="5994907" y="4105153"/>
            <a:ext cx="3810" cy="936313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8" name="Oval 77">
            <a:extLst>
              <a:ext uri="{FF2B5EF4-FFF2-40B4-BE49-F238E27FC236}">
                <a16:creationId xmlns:a16="http://schemas.microsoft.com/office/drawing/2014/main" id="{955D2FEC-FDB7-6646-A2A9-5B480F61839E}"/>
              </a:ext>
            </a:extLst>
          </p:cNvPr>
          <p:cNvSpPr/>
          <p:nvPr/>
        </p:nvSpPr>
        <p:spPr>
          <a:xfrm>
            <a:off x="5942392" y="4005146"/>
            <a:ext cx="112650" cy="10000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D1522148-D33E-5C48-84CD-0DAE3243E658}"/>
              </a:ext>
            </a:extLst>
          </p:cNvPr>
          <p:cNvSpPr/>
          <p:nvPr/>
        </p:nvSpPr>
        <p:spPr>
          <a:xfrm>
            <a:off x="6393931" y="5041466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12ABBA3-11C1-4F44-B541-92557D0A501D}"/>
              </a:ext>
            </a:extLst>
          </p:cNvPr>
          <p:cNvCxnSpPr>
            <a:cxnSpLocks/>
            <a:stCxn id="82" idx="4"/>
            <a:endCxn id="80" idx="0"/>
          </p:cNvCxnSpPr>
          <p:nvPr/>
        </p:nvCxnSpPr>
        <p:spPr>
          <a:xfrm flipH="1">
            <a:off x="6450256" y="4642363"/>
            <a:ext cx="3810" cy="399103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2" name="Oval 81">
            <a:extLst>
              <a:ext uri="{FF2B5EF4-FFF2-40B4-BE49-F238E27FC236}">
                <a16:creationId xmlns:a16="http://schemas.microsoft.com/office/drawing/2014/main" id="{B6383B59-3491-B94C-BAC3-77FDD389B0B1}"/>
              </a:ext>
            </a:extLst>
          </p:cNvPr>
          <p:cNvSpPr/>
          <p:nvPr/>
        </p:nvSpPr>
        <p:spPr>
          <a:xfrm>
            <a:off x="6397741" y="4542356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7EE0749D-E4DB-3C4C-B0D9-CE43555294F3}"/>
              </a:ext>
            </a:extLst>
          </p:cNvPr>
          <p:cNvSpPr/>
          <p:nvPr/>
        </p:nvSpPr>
        <p:spPr>
          <a:xfrm>
            <a:off x="7037819" y="5041466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748BF683-1070-D348-B636-4988172F33BD}"/>
              </a:ext>
            </a:extLst>
          </p:cNvPr>
          <p:cNvCxnSpPr>
            <a:cxnSpLocks/>
            <a:stCxn id="86" idx="4"/>
            <a:endCxn id="84" idx="0"/>
          </p:cNvCxnSpPr>
          <p:nvPr/>
        </p:nvCxnSpPr>
        <p:spPr>
          <a:xfrm flipH="1">
            <a:off x="7094144" y="4276603"/>
            <a:ext cx="3810" cy="764863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6" name="Oval 85">
            <a:extLst>
              <a:ext uri="{FF2B5EF4-FFF2-40B4-BE49-F238E27FC236}">
                <a16:creationId xmlns:a16="http://schemas.microsoft.com/office/drawing/2014/main" id="{4AE8FF1E-A520-6842-8A48-5B979D126704}"/>
              </a:ext>
            </a:extLst>
          </p:cNvPr>
          <p:cNvSpPr/>
          <p:nvPr/>
        </p:nvSpPr>
        <p:spPr>
          <a:xfrm>
            <a:off x="7041629" y="4176596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0644AE76-3F72-E34F-9E2E-F60C2F56CB9C}"/>
              </a:ext>
            </a:extLst>
          </p:cNvPr>
          <p:cNvSpPr/>
          <p:nvPr/>
        </p:nvSpPr>
        <p:spPr>
          <a:xfrm>
            <a:off x="7615717" y="5041466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48DBC91-3500-6148-A681-F454D94F71A9}"/>
              </a:ext>
            </a:extLst>
          </p:cNvPr>
          <p:cNvCxnSpPr>
            <a:cxnSpLocks/>
            <a:stCxn id="90" idx="4"/>
            <a:endCxn id="88" idx="0"/>
          </p:cNvCxnSpPr>
          <p:nvPr/>
        </p:nvCxnSpPr>
        <p:spPr>
          <a:xfrm flipH="1">
            <a:off x="7672042" y="3590803"/>
            <a:ext cx="3810" cy="1450663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0" name="Oval 89">
            <a:extLst>
              <a:ext uri="{FF2B5EF4-FFF2-40B4-BE49-F238E27FC236}">
                <a16:creationId xmlns:a16="http://schemas.microsoft.com/office/drawing/2014/main" id="{D2AFFFF8-4795-7049-8D10-B3260C373B58}"/>
              </a:ext>
            </a:extLst>
          </p:cNvPr>
          <p:cNvSpPr/>
          <p:nvPr/>
        </p:nvSpPr>
        <p:spPr>
          <a:xfrm>
            <a:off x="7619527" y="3490796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0907CD08-3C80-7E41-AC77-69B0B2D7E5C9}"/>
              </a:ext>
            </a:extLst>
          </p:cNvPr>
          <p:cNvSpPr/>
          <p:nvPr/>
        </p:nvSpPr>
        <p:spPr>
          <a:xfrm>
            <a:off x="8013077" y="5041466"/>
            <a:ext cx="112650" cy="10000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F6C1BEB0-4DBB-0F4B-9BA8-A781CEB39CBF}"/>
              </a:ext>
            </a:extLst>
          </p:cNvPr>
          <p:cNvCxnSpPr>
            <a:cxnSpLocks/>
            <a:stCxn id="94" idx="4"/>
            <a:endCxn id="92" idx="0"/>
          </p:cNvCxnSpPr>
          <p:nvPr/>
        </p:nvCxnSpPr>
        <p:spPr>
          <a:xfrm flipH="1">
            <a:off x="8069402" y="3270763"/>
            <a:ext cx="3810" cy="1770703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4" name="Oval 93">
            <a:extLst>
              <a:ext uri="{FF2B5EF4-FFF2-40B4-BE49-F238E27FC236}">
                <a16:creationId xmlns:a16="http://schemas.microsoft.com/office/drawing/2014/main" id="{EE009216-63F1-6E45-BF60-42228B7CF0F1}"/>
              </a:ext>
            </a:extLst>
          </p:cNvPr>
          <p:cNvSpPr/>
          <p:nvPr/>
        </p:nvSpPr>
        <p:spPr>
          <a:xfrm>
            <a:off x="8016887" y="3170756"/>
            <a:ext cx="112650" cy="100007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0C8FBAEC-FC4A-0F4A-AB74-5B1445743097}"/>
              </a:ext>
            </a:extLst>
          </p:cNvPr>
          <p:cNvSpPr/>
          <p:nvPr/>
        </p:nvSpPr>
        <p:spPr>
          <a:xfrm>
            <a:off x="8949197" y="5041466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D331DA2F-24FB-C74F-ADD9-9CADA5F35FF6}"/>
              </a:ext>
            </a:extLst>
          </p:cNvPr>
          <p:cNvCxnSpPr>
            <a:cxnSpLocks/>
            <a:stCxn id="98" idx="4"/>
            <a:endCxn id="96" idx="0"/>
          </p:cNvCxnSpPr>
          <p:nvPr/>
        </p:nvCxnSpPr>
        <p:spPr>
          <a:xfrm flipH="1">
            <a:off x="9005522" y="3202183"/>
            <a:ext cx="3810" cy="1839283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8" name="Oval 97">
            <a:extLst>
              <a:ext uri="{FF2B5EF4-FFF2-40B4-BE49-F238E27FC236}">
                <a16:creationId xmlns:a16="http://schemas.microsoft.com/office/drawing/2014/main" id="{4F2826D6-D03B-E24A-9C38-721C4F005C5E}"/>
              </a:ext>
            </a:extLst>
          </p:cNvPr>
          <p:cNvSpPr/>
          <p:nvPr/>
        </p:nvSpPr>
        <p:spPr>
          <a:xfrm>
            <a:off x="8953007" y="3102176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F0C37310-89A1-A540-BB3E-9DDF9C586925}"/>
                  </a:ext>
                </a:extLst>
              </p:cNvPr>
              <p:cNvSpPr txBox="1"/>
              <p:nvPr/>
            </p:nvSpPr>
            <p:spPr>
              <a:xfrm>
                <a:off x="2329032" y="1740542"/>
                <a:ext cx="33977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F0C37310-89A1-A540-BB3E-9DDF9C5869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032" y="1740542"/>
                <a:ext cx="339773" cy="369332"/>
              </a:xfrm>
              <a:prstGeom prst="rect">
                <a:avLst/>
              </a:prstGeom>
              <a:blipFill>
                <a:blip r:embed="rId4"/>
                <a:stretch>
                  <a:fillRect l="-14286" r="-3571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EE814C2F-E185-B049-9C12-38D7288885BA}"/>
                  </a:ext>
                </a:extLst>
              </p:cNvPr>
              <p:cNvSpPr txBox="1"/>
              <p:nvPr/>
            </p:nvSpPr>
            <p:spPr>
              <a:xfrm>
                <a:off x="8429053" y="5519003"/>
                <a:ext cx="33977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EE814C2F-E185-B049-9C12-38D7288885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9053" y="5519003"/>
                <a:ext cx="339773" cy="369332"/>
              </a:xfrm>
              <a:prstGeom prst="rect">
                <a:avLst/>
              </a:prstGeom>
              <a:blipFill>
                <a:blip r:embed="rId5"/>
                <a:stretch>
                  <a:fillRect l="-7407" r="-3704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9" name="TextBox 118">
            <a:extLst>
              <a:ext uri="{FF2B5EF4-FFF2-40B4-BE49-F238E27FC236}">
                <a16:creationId xmlns:a16="http://schemas.microsoft.com/office/drawing/2014/main" id="{61BFE411-F88C-FC46-86EF-FD1A9964E67C}"/>
              </a:ext>
            </a:extLst>
          </p:cNvPr>
          <p:cNvSpPr txBox="1"/>
          <p:nvPr/>
        </p:nvSpPr>
        <p:spPr>
          <a:xfrm>
            <a:off x="4341110" y="2761939"/>
            <a:ext cx="1227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rejected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4400FA95-9F60-BD41-8F6A-80835BBD7BAE}"/>
                  </a:ext>
                </a:extLst>
              </p:cNvPr>
              <p:cNvSpPr txBox="1"/>
              <p:nvPr/>
            </p:nvSpPr>
            <p:spPr>
              <a:xfrm>
                <a:off x="2668805" y="2735982"/>
                <a:ext cx="2484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4400FA95-9F60-BD41-8F6A-80835BBD7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805" y="2735982"/>
                <a:ext cx="248466" cy="369332"/>
              </a:xfrm>
              <a:prstGeom prst="rect">
                <a:avLst/>
              </a:prstGeom>
              <a:blipFill>
                <a:blip r:embed="rId6"/>
                <a:stretch>
                  <a:fillRect l="-23810" r="-19048"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37156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ACA1D-FFEA-614A-ADB7-8E2EAB60E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of rejection sampling, N=9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8314838-0E22-814C-8CE4-EC64EE3C7859}"/>
              </a:ext>
            </a:extLst>
          </p:cNvPr>
          <p:cNvCxnSpPr/>
          <p:nvPr/>
        </p:nvCxnSpPr>
        <p:spPr>
          <a:xfrm>
            <a:off x="2801073" y="5104436"/>
            <a:ext cx="66670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04E59BD-C881-7A42-B2EC-132C4732CE90}"/>
              </a:ext>
            </a:extLst>
          </p:cNvPr>
          <p:cNvCxnSpPr>
            <a:cxnSpLocks/>
          </p:cNvCxnSpPr>
          <p:nvPr/>
        </p:nvCxnSpPr>
        <p:spPr>
          <a:xfrm flipV="1">
            <a:off x="2953473" y="1666755"/>
            <a:ext cx="0" cy="3590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32041C2-70F7-1940-B624-FCE14C29A808}"/>
              </a:ext>
            </a:extLst>
          </p:cNvPr>
          <p:cNvCxnSpPr>
            <a:cxnSpLocks/>
          </p:cNvCxnSpPr>
          <p:nvPr/>
        </p:nvCxnSpPr>
        <p:spPr>
          <a:xfrm flipV="1">
            <a:off x="2972375" y="2953907"/>
            <a:ext cx="6203898" cy="215052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7F513ED-DB52-F74D-AE62-8351CA406DF2}"/>
              </a:ext>
            </a:extLst>
          </p:cNvPr>
          <p:cNvSpPr txBox="1"/>
          <p:nvPr/>
        </p:nvSpPr>
        <p:spPr>
          <a:xfrm>
            <a:off x="2162939" y="1666755"/>
            <a:ext cx="638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pdf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DDE1EB-14D3-7347-9085-0A93A10D83F4}"/>
                  </a:ext>
                </a:extLst>
              </p:cNvPr>
              <p:cNvSpPr txBox="1"/>
              <p:nvPr/>
            </p:nvSpPr>
            <p:spPr>
              <a:xfrm>
                <a:off x="2723909" y="5072170"/>
                <a:ext cx="2484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DDE1EB-14D3-7347-9085-0A93A10D8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3909" y="5072170"/>
                <a:ext cx="248466" cy="369332"/>
              </a:xfrm>
              <a:prstGeom prst="rect">
                <a:avLst/>
              </a:prstGeom>
              <a:blipFill>
                <a:blip r:embed="rId2"/>
                <a:stretch>
                  <a:fillRect l="-19048" r="-2381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F15E67-44E7-3441-9824-A7EA47D84F78}"/>
                  </a:ext>
                </a:extLst>
              </p:cNvPr>
              <p:cNvSpPr txBox="1"/>
              <p:nvPr/>
            </p:nvSpPr>
            <p:spPr>
              <a:xfrm>
                <a:off x="9029506" y="5088304"/>
                <a:ext cx="2484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F15E67-44E7-3441-9824-A7EA47D84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9506" y="5088304"/>
                <a:ext cx="248466" cy="369332"/>
              </a:xfrm>
              <a:prstGeom prst="rect">
                <a:avLst/>
              </a:prstGeom>
              <a:blipFill>
                <a:blip r:embed="rId3"/>
                <a:stretch>
                  <a:fillRect l="-19048" r="-19048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Oval 39">
            <a:extLst>
              <a:ext uri="{FF2B5EF4-FFF2-40B4-BE49-F238E27FC236}">
                <a16:creationId xmlns:a16="http://schemas.microsoft.com/office/drawing/2014/main" id="{60156265-B88C-D542-8DDE-C6B2ED2E1D24}"/>
              </a:ext>
            </a:extLst>
          </p:cNvPr>
          <p:cNvSpPr/>
          <p:nvPr/>
        </p:nvSpPr>
        <p:spPr>
          <a:xfrm>
            <a:off x="3970644" y="5041466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94E0F97-8B07-3440-8568-31C97375C293}"/>
              </a:ext>
            </a:extLst>
          </p:cNvPr>
          <p:cNvSpPr/>
          <p:nvPr/>
        </p:nvSpPr>
        <p:spPr>
          <a:xfrm>
            <a:off x="5352686" y="5041466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C5D8743F-2668-6B4E-8F04-45E4893E2A32}"/>
              </a:ext>
            </a:extLst>
          </p:cNvPr>
          <p:cNvSpPr/>
          <p:nvPr/>
        </p:nvSpPr>
        <p:spPr>
          <a:xfrm>
            <a:off x="6071988" y="5041466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6183D48-9E76-B644-9DE8-3853E73FE211}"/>
              </a:ext>
            </a:extLst>
          </p:cNvPr>
          <p:cNvSpPr/>
          <p:nvPr/>
        </p:nvSpPr>
        <p:spPr>
          <a:xfrm>
            <a:off x="7510592" y="5041466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C7CAD47-5F1E-F648-970F-C207C0C54B93}"/>
              </a:ext>
            </a:extLst>
          </p:cNvPr>
          <p:cNvSpPr/>
          <p:nvPr/>
        </p:nvSpPr>
        <p:spPr>
          <a:xfrm>
            <a:off x="8372728" y="5041466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D1522148-D33E-5C48-84CD-0DAE3243E658}"/>
              </a:ext>
            </a:extLst>
          </p:cNvPr>
          <p:cNvSpPr/>
          <p:nvPr/>
        </p:nvSpPr>
        <p:spPr>
          <a:xfrm>
            <a:off x="6393931" y="5041466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7EE0749D-E4DB-3C4C-B0D9-CE43555294F3}"/>
              </a:ext>
            </a:extLst>
          </p:cNvPr>
          <p:cNvSpPr/>
          <p:nvPr/>
        </p:nvSpPr>
        <p:spPr>
          <a:xfrm>
            <a:off x="7037819" y="5041466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0644AE76-3F72-E34F-9E2E-F60C2F56CB9C}"/>
              </a:ext>
            </a:extLst>
          </p:cNvPr>
          <p:cNvSpPr/>
          <p:nvPr/>
        </p:nvSpPr>
        <p:spPr>
          <a:xfrm>
            <a:off x="7615717" y="5041466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0C8FBAEC-FC4A-0F4A-AB74-5B1445743097}"/>
              </a:ext>
            </a:extLst>
          </p:cNvPr>
          <p:cNvSpPr/>
          <p:nvPr/>
        </p:nvSpPr>
        <p:spPr>
          <a:xfrm>
            <a:off x="8949197" y="5041466"/>
            <a:ext cx="112650" cy="1000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EE814C2F-E185-B049-9C12-38D7288885BA}"/>
                  </a:ext>
                </a:extLst>
              </p:cNvPr>
              <p:cNvSpPr txBox="1"/>
              <p:nvPr/>
            </p:nvSpPr>
            <p:spPr>
              <a:xfrm>
                <a:off x="8429053" y="5519003"/>
                <a:ext cx="33977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EE814C2F-E185-B049-9C12-38D7288885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9053" y="5519003"/>
                <a:ext cx="339773" cy="369332"/>
              </a:xfrm>
              <a:prstGeom prst="rect">
                <a:avLst/>
              </a:prstGeom>
              <a:blipFill>
                <a:blip r:embed="rId4"/>
                <a:stretch>
                  <a:fillRect l="-7407" r="-3704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7170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49B1B-4DDE-664D-AFBA-3506A5FF7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due to sampling: histogram of estimates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7543582-3607-314E-8A3F-2B848CE8E67D}"/>
              </a:ext>
            </a:extLst>
          </p:cNvPr>
          <p:cNvCxnSpPr/>
          <p:nvPr/>
        </p:nvCxnSpPr>
        <p:spPr>
          <a:xfrm>
            <a:off x="2801073" y="5104436"/>
            <a:ext cx="66670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2B50FCA-C40A-104D-A24C-9F99BB44E262}"/>
              </a:ext>
            </a:extLst>
          </p:cNvPr>
          <p:cNvCxnSpPr>
            <a:cxnSpLocks/>
          </p:cNvCxnSpPr>
          <p:nvPr/>
        </p:nvCxnSpPr>
        <p:spPr>
          <a:xfrm flipV="1">
            <a:off x="2953473" y="1666755"/>
            <a:ext cx="0" cy="3590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5B65E77-59B1-1245-83F0-9E5E8ADFBBD9}"/>
              </a:ext>
            </a:extLst>
          </p:cNvPr>
          <p:cNvSpPr/>
          <p:nvPr/>
        </p:nvSpPr>
        <p:spPr>
          <a:xfrm>
            <a:off x="3819647" y="4647236"/>
            <a:ext cx="243068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77A7F9-AA21-CB46-A430-D37D364C12F2}"/>
              </a:ext>
            </a:extLst>
          </p:cNvPr>
          <p:cNvSpPr/>
          <p:nvPr/>
        </p:nvSpPr>
        <p:spPr>
          <a:xfrm>
            <a:off x="4124446" y="4133987"/>
            <a:ext cx="227635" cy="97044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57F317-158A-4B48-8D3C-4E49B61CC95A}"/>
              </a:ext>
            </a:extLst>
          </p:cNvPr>
          <p:cNvSpPr/>
          <p:nvPr/>
        </p:nvSpPr>
        <p:spPr>
          <a:xfrm>
            <a:off x="4406096" y="3773349"/>
            <a:ext cx="225705" cy="13349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0E58AE-016F-9543-80EB-53E201477561}"/>
              </a:ext>
            </a:extLst>
          </p:cNvPr>
          <p:cNvSpPr/>
          <p:nvPr/>
        </p:nvSpPr>
        <p:spPr>
          <a:xfrm>
            <a:off x="4990618" y="2731638"/>
            <a:ext cx="225707" cy="23554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D7224C-5E55-6144-AD1B-193771742C45}"/>
              </a:ext>
            </a:extLst>
          </p:cNvPr>
          <p:cNvSpPr/>
          <p:nvPr/>
        </p:nvSpPr>
        <p:spPr>
          <a:xfrm>
            <a:off x="4685819" y="3429001"/>
            <a:ext cx="225706" cy="16580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6DF558-35E2-D144-9B3C-C1C75894F086}"/>
              </a:ext>
            </a:extLst>
          </p:cNvPr>
          <p:cNvSpPr/>
          <p:nvPr/>
        </p:nvSpPr>
        <p:spPr>
          <a:xfrm>
            <a:off x="5278057" y="2433971"/>
            <a:ext cx="219907" cy="26531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057985-0838-5E4A-B204-217ED9C740BE}"/>
              </a:ext>
            </a:extLst>
          </p:cNvPr>
          <p:cNvSpPr/>
          <p:nvPr/>
        </p:nvSpPr>
        <p:spPr>
          <a:xfrm>
            <a:off x="5580926" y="2837260"/>
            <a:ext cx="219919" cy="22498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5A6EB0-C744-5348-837B-0B4B1E9A86A0}"/>
              </a:ext>
            </a:extLst>
          </p:cNvPr>
          <p:cNvSpPr/>
          <p:nvPr/>
        </p:nvSpPr>
        <p:spPr>
          <a:xfrm>
            <a:off x="5883796" y="3197898"/>
            <a:ext cx="254643" cy="188917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717D5F-C8DA-DB45-A382-42885ADF80D5}"/>
              </a:ext>
            </a:extLst>
          </p:cNvPr>
          <p:cNvSpPr/>
          <p:nvPr/>
        </p:nvSpPr>
        <p:spPr>
          <a:xfrm>
            <a:off x="6186666" y="3773350"/>
            <a:ext cx="254643" cy="13137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926D32-607A-FC4C-AB2A-262C5951FD72}"/>
              </a:ext>
            </a:extLst>
          </p:cNvPr>
          <p:cNvSpPr/>
          <p:nvPr/>
        </p:nvSpPr>
        <p:spPr>
          <a:xfrm>
            <a:off x="6489536" y="4133988"/>
            <a:ext cx="254643" cy="9530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F8FF5B-BBB2-D844-B367-79DDCC777E4A}"/>
              </a:ext>
            </a:extLst>
          </p:cNvPr>
          <p:cNvSpPr/>
          <p:nvPr/>
        </p:nvSpPr>
        <p:spPr>
          <a:xfrm>
            <a:off x="6792406" y="4398382"/>
            <a:ext cx="254643" cy="6886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0DB7FE-9E08-BD4C-8302-7216E1F06E66}"/>
              </a:ext>
            </a:extLst>
          </p:cNvPr>
          <p:cNvSpPr/>
          <p:nvPr/>
        </p:nvSpPr>
        <p:spPr>
          <a:xfrm>
            <a:off x="7095276" y="4647236"/>
            <a:ext cx="254643" cy="4398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5415BB-131B-1D48-BAD7-7545B3D918E8}"/>
              </a:ext>
            </a:extLst>
          </p:cNvPr>
          <p:cNvSpPr/>
          <p:nvPr/>
        </p:nvSpPr>
        <p:spPr>
          <a:xfrm>
            <a:off x="7398146" y="4768771"/>
            <a:ext cx="254643" cy="3183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F5D57D-31CF-C949-820D-72BE1361CBCC}"/>
              </a:ext>
            </a:extLst>
          </p:cNvPr>
          <p:cNvSpPr/>
          <p:nvPr/>
        </p:nvSpPr>
        <p:spPr>
          <a:xfrm>
            <a:off x="7701016" y="4952037"/>
            <a:ext cx="254643" cy="1350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2F1C64-94A0-3F4F-8059-5FDA37A7E99A}"/>
              </a:ext>
            </a:extLst>
          </p:cNvPr>
          <p:cNvSpPr/>
          <p:nvPr/>
        </p:nvSpPr>
        <p:spPr>
          <a:xfrm>
            <a:off x="8003886" y="4952037"/>
            <a:ext cx="254643" cy="1350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8DEB9BF-7F02-1D40-9836-E865BA9851C1}"/>
              </a:ext>
            </a:extLst>
          </p:cNvPr>
          <p:cNvSpPr/>
          <p:nvPr/>
        </p:nvSpPr>
        <p:spPr>
          <a:xfrm>
            <a:off x="3497485" y="4768771"/>
            <a:ext cx="239200" cy="3375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ED592C-9693-C246-93D6-1270B38061FC}"/>
              </a:ext>
            </a:extLst>
          </p:cNvPr>
          <p:cNvCxnSpPr>
            <a:cxnSpLocks/>
          </p:cNvCxnSpPr>
          <p:nvPr/>
        </p:nvCxnSpPr>
        <p:spPr>
          <a:xfrm>
            <a:off x="6013036" y="1517360"/>
            <a:ext cx="1" cy="360443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CDD9100-2277-2F44-BF7B-6885E43E82B6}"/>
                  </a:ext>
                </a:extLst>
              </p:cNvPr>
              <p:cNvSpPr/>
              <p:nvPr/>
            </p:nvSpPr>
            <p:spPr>
              <a:xfrm>
                <a:off x="5883796" y="1148028"/>
                <a:ext cx="3394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CDD9100-2277-2F44-BF7B-6885E43E82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3796" y="1148028"/>
                <a:ext cx="339452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288541E-8548-404A-B70D-2A12E568E3ED}"/>
              </a:ext>
            </a:extLst>
          </p:cNvPr>
          <p:cNvCxnSpPr>
            <a:cxnSpLocks/>
          </p:cNvCxnSpPr>
          <p:nvPr/>
        </p:nvCxnSpPr>
        <p:spPr>
          <a:xfrm>
            <a:off x="5400553" y="1925935"/>
            <a:ext cx="598989" cy="0"/>
          </a:xfrm>
          <a:prstGeom prst="straightConnector1">
            <a:avLst/>
          </a:prstGeom>
          <a:ln w="381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E3834AD-04DC-754A-BA63-C68464060CDB}"/>
              </a:ext>
            </a:extLst>
          </p:cNvPr>
          <p:cNvCxnSpPr>
            <a:cxnSpLocks/>
          </p:cNvCxnSpPr>
          <p:nvPr/>
        </p:nvCxnSpPr>
        <p:spPr>
          <a:xfrm>
            <a:off x="5389936" y="1565587"/>
            <a:ext cx="1" cy="360443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5749E88-0111-614F-9F14-A155C50FA921}"/>
                  </a:ext>
                </a:extLst>
              </p:cNvPr>
              <p:cNvSpPr txBox="1"/>
              <p:nvPr/>
            </p:nvSpPr>
            <p:spPr>
              <a:xfrm>
                <a:off x="5095753" y="1203703"/>
                <a:ext cx="66665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5749E88-0111-614F-9F14-A155C50FA9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5753" y="1203703"/>
                <a:ext cx="666657" cy="276999"/>
              </a:xfrm>
              <a:prstGeom prst="rect">
                <a:avLst/>
              </a:prstGeom>
              <a:blipFill>
                <a:blip r:embed="rId3"/>
                <a:stretch>
                  <a:fillRect l="-5556" r="-3704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7DC1498-E5CD-DA45-B007-9C424EA830A7}"/>
              </a:ext>
            </a:extLst>
          </p:cNvPr>
          <p:cNvCxnSpPr>
            <a:cxnSpLocks/>
          </p:cNvCxnSpPr>
          <p:nvPr/>
        </p:nvCxnSpPr>
        <p:spPr>
          <a:xfrm>
            <a:off x="4579802" y="5256836"/>
            <a:ext cx="1550917" cy="0"/>
          </a:xfrm>
          <a:prstGeom prst="straightConnector1">
            <a:avLst/>
          </a:prstGeom>
          <a:ln w="381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CC24CC7-455D-184C-A0F9-2C6013C8C3FB}"/>
              </a:ext>
            </a:extLst>
          </p:cNvPr>
          <p:cNvSpPr txBox="1"/>
          <p:nvPr/>
        </p:nvSpPr>
        <p:spPr>
          <a:xfrm>
            <a:off x="5368766" y="1928899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bias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A65D1B6-48B5-F147-A1D9-12EF0961214D}"/>
              </a:ext>
            </a:extLst>
          </p:cNvPr>
          <p:cNvSpPr txBox="1"/>
          <p:nvPr/>
        </p:nvSpPr>
        <p:spPr>
          <a:xfrm>
            <a:off x="4708947" y="5243993"/>
            <a:ext cx="1348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variance</a:t>
            </a:r>
          </a:p>
        </p:txBody>
      </p:sp>
    </p:spTree>
    <p:extLst>
      <p:ext uri="{BB962C8B-B14F-4D97-AF65-F5344CB8AC3E}">
        <p14:creationId xmlns:p14="http://schemas.microsoft.com/office/powerpoint/2010/main" val="4559116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245E8-44A8-1E4F-B024-ECC07B074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ways to sample from a distribution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FA72C8B-5A74-D740-8CEC-7E820348BD0F}"/>
              </a:ext>
            </a:extLst>
          </p:cNvPr>
          <p:cNvGrpSpPr/>
          <p:nvPr/>
        </p:nvGrpSpPr>
        <p:grpSpPr>
          <a:xfrm>
            <a:off x="767218" y="3525834"/>
            <a:ext cx="4543025" cy="3078247"/>
            <a:chOff x="801508" y="1319844"/>
            <a:chExt cx="4543025" cy="3078247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89FF2C93-FC3E-A244-8E52-5B365783A070}"/>
                </a:ext>
              </a:extLst>
            </p:cNvPr>
            <p:cNvCxnSpPr>
              <a:cxnSpLocks/>
            </p:cNvCxnSpPr>
            <p:nvPr/>
          </p:nvCxnSpPr>
          <p:spPr>
            <a:xfrm>
              <a:off x="1260711" y="3952023"/>
              <a:ext cx="408382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4411D10A-0643-5A4B-941F-5A4C3F262A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13111" y="1752152"/>
              <a:ext cx="0" cy="235227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48D107AF-6868-244C-80FC-5FA5EAA01DD8}"/>
                </a:ext>
              </a:extLst>
            </p:cNvPr>
            <p:cNvSpPr/>
            <p:nvPr/>
          </p:nvSpPr>
          <p:spPr>
            <a:xfrm>
              <a:off x="1413111" y="2022868"/>
              <a:ext cx="3524649" cy="1739341"/>
            </a:xfrm>
            <a:custGeom>
              <a:avLst/>
              <a:gdLst>
                <a:gd name="connsiteX0" fmla="*/ 0 w 5017770"/>
                <a:gd name="connsiteY0" fmla="*/ 2708910 h 2708910"/>
                <a:gd name="connsiteX1" fmla="*/ 1714500 w 5017770"/>
                <a:gd name="connsiteY1" fmla="*/ 2274570 h 2708910"/>
                <a:gd name="connsiteX2" fmla="*/ 3143250 w 5017770"/>
                <a:gd name="connsiteY2" fmla="*/ 480060 h 2708910"/>
                <a:gd name="connsiteX3" fmla="*/ 5017770 w 5017770"/>
                <a:gd name="connsiteY3" fmla="*/ 0 h 2708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17770" h="2708910">
                  <a:moveTo>
                    <a:pt x="0" y="2708910"/>
                  </a:moveTo>
                  <a:cubicBezTo>
                    <a:pt x="595312" y="2677477"/>
                    <a:pt x="1190625" y="2646045"/>
                    <a:pt x="1714500" y="2274570"/>
                  </a:cubicBezTo>
                  <a:cubicBezTo>
                    <a:pt x="2238375" y="1903095"/>
                    <a:pt x="2592705" y="859155"/>
                    <a:pt x="3143250" y="480060"/>
                  </a:cubicBezTo>
                  <a:cubicBezTo>
                    <a:pt x="3693795" y="100965"/>
                    <a:pt x="4355782" y="50482"/>
                    <a:pt x="5017770" y="0"/>
                  </a:cubicBezTo>
                </a:path>
              </a:pathLst>
            </a:cu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5DAAA10-8DF5-3542-951E-1000C51B8F2A}"/>
                </a:ext>
              </a:extLst>
            </p:cNvPr>
            <p:cNvSpPr txBox="1"/>
            <p:nvPr/>
          </p:nvSpPr>
          <p:spPr>
            <a:xfrm>
              <a:off x="801508" y="1319844"/>
              <a:ext cx="6958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cdf</a:t>
              </a:r>
              <a:endParaRPr lang="en-US" sz="24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EB0FA13-5309-204E-B916-AA39C217771F}"/>
                </a:ext>
              </a:extLst>
            </p:cNvPr>
            <p:cNvSpPr/>
            <p:nvPr/>
          </p:nvSpPr>
          <p:spPr>
            <a:xfrm>
              <a:off x="1447401" y="1864041"/>
              <a:ext cx="3524649" cy="226705"/>
            </a:xfrm>
            <a:prstGeom prst="rect">
              <a:avLst/>
            </a:prstGeom>
            <a:solidFill>
              <a:srgbClr val="BC451B">
                <a:alpha val="5686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FBB0F29-CE41-F040-95D7-46436548F261}"/>
                </a:ext>
              </a:extLst>
            </p:cNvPr>
            <p:cNvSpPr/>
            <p:nvPr/>
          </p:nvSpPr>
          <p:spPr>
            <a:xfrm>
              <a:off x="1447402" y="2125447"/>
              <a:ext cx="2758838" cy="226701"/>
            </a:xfrm>
            <a:prstGeom prst="rect">
              <a:avLst/>
            </a:prstGeom>
            <a:solidFill>
              <a:srgbClr val="BC451B">
                <a:alpha val="5686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659AAA8-4404-454D-A515-D08264598ACE}"/>
                </a:ext>
              </a:extLst>
            </p:cNvPr>
            <p:cNvSpPr/>
            <p:nvPr/>
          </p:nvSpPr>
          <p:spPr>
            <a:xfrm>
              <a:off x="1447402" y="2386853"/>
              <a:ext cx="2107328" cy="226701"/>
            </a:xfrm>
            <a:prstGeom prst="rect">
              <a:avLst/>
            </a:prstGeom>
            <a:solidFill>
              <a:srgbClr val="BC451B">
                <a:alpha val="5686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BEB6D77-FEC1-5F49-ACC7-9151804B164D}"/>
                </a:ext>
              </a:extLst>
            </p:cNvPr>
            <p:cNvSpPr/>
            <p:nvPr/>
          </p:nvSpPr>
          <p:spPr>
            <a:xfrm>
              <a:off x="1447402" y="2648259"/>
              <a:ext cx="1833008" cy="226701"/>
            </a:xfrm>
            <a:prstGeom prst="rect">
              <a:avLst/>
            </a:prstGeom>
            <a:solidFill>
              <a:srgbClr val="BC451B">
                <a:alpha val="5686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F30E7E-2412-6844-9713-1CC721502F94}"/>
                </a:ext>
              </a:extLst>
            </p:cNvPr>
            <p:cNvSpPr/>
            <p:nvPr/>
          </p:nvSpPr>
          <p:spPr>
            <a:xfrm>
              <a:off x="1447402" y="2909665"/>
              <a:ext cx="1650123" cy="226701"/>
            </a:xfrm>
            <a:prstGeom prst="rect">
              <a:avLst/>
            </a:prstGeom>
            <a:solidFill>
              <a:srgbClr val="BC451B">
                <a:alpha val="5686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70773F3-4C1B-2C4E-956A-2BFCEC44521E}"/>
                </a:ext>
              </a:extLst>
            </p:cNvPr>
            <p:cNvSpPr/>
            <p:nvPr/>
          </p:nvSpPr>
          <p:spPr>
            <a:xfrm>
              <a:off x="1447402" y="3171071"/>
              <a:ext cx="1467248" cy="226701"/>
            </a:xfrm>
            <a:prstGeom prst="rect">
              <a:avLst/>
            </a:prstGeom>
            <a:solidFill>
              <a:srgbClr val="BC451B">
                <a:alpha val="5686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650C03-ABEC-5044-904F-3124BE1EEDE9}"/>
                </a:ext>
              </a:extLst>
            </p:cNvPr>
            <p:cNvSpPr/>
            <p:nvPr/>
          </p:nvSpPr>
          <p:spPr>
            <a:xfrm>
              <a:off x="1447402" y="3432477"/>
              <a:ext cx="1272938" cy="226701"/>
            </a:xfrm>
            <a:prstGeom prst="rect">
              <a:avLst/>
            </a:prstGeom>
            <a:solidFill>
              <a:srgbClr val="BC451B">
                <a:alpha val="5686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D82B941-47CD-3C45-9A88-60470FA55D41}"/>
                </a:ext>
              </a:extLst>
            </p:cNvPr>
            <p:cNvSpPr/>
            <p:nvPr/>
          </p:nvSpPr>
          <p:spPr>
            <a:xfrm>
              <a:off x="1447402" y="3693887"/>
              <a:ext cx="781448" cy="226701"/>
            </a:xfrm>
            <a:prstGeom prst="rect">
              <a:avLst/>
            </a:prstGeom>
            <a:solidFill>
              <a:srgbClr val="BC451B">
                <a:alpha val="5686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C37CBB-D82F-DE47-B53A-8B6410DF0CC3}"/>
                </a:ext>
              </a:extLst>
            </p:cNvPr>
            <p:cNvSpPr/>
            <p:nvPr/>
          </p:nvSpPr>
          <p:spPr>
            <a:xfrm>
              <a:off x="4240529" y="1864042"/>
              <a:ext cx="731520" cy="2073686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64AA43B-C942-BE4E-AAF0-312FF412A237}"/>
                </a:ext>
              </a:extLst>
            </p:cNvPr>
            <p:cNvSpPr/>
            <p:nvPr/>
          </p:nvSpPr>
          <p:spPr>
            <a:xfrm>
              <a:off x="3603533" y="2122181"/>
              <a:ext cx="605790" cy="1815546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ED39DD2-275B-2C45-BC0D-915EB3099C3F}"/>
                </a:ext>
              </a:extLst>
            </p:cNvPr>
            <p:cNvSpPr/>
            <p:nvPr/>
          </p:nvSpPr>
          <p:spPr>
            <a:xfrm>
              <a:off x="3347900" y="2377428"/>
              <a:ext cx="217169" cy="1560299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CBC8647-9A66-6D40-BE6C-89BE9BA10BBB}"/>
                </a:ext>
              </a:extLst>
            </p:cNvPr>
            <p:cNvSpPr/>
            <p:nvPr/>
          </p:nvSpPr>
          <p:spPr>
            <a:xfrm>
              <a:off x="3146329" y="2638839"/>
              <a:ext cx="138416" cy="1298888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A5D7895-5C3E-4D48-ACA0-3F07D91032C8}"/>
                </a:ext>
              </a:extLst>
            </p:cNvPr>
            <p:cNvSpPr/>
            <p:nvPr/>
          </p:nvSpPr>
          <p:spPr>
            <a:xfrm>
              <a:off x="2970540" y="2900244"/>
              <a:ext cx="126985" cy="1037483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458B82-BD3B-0E45-AFBA-F111395E69AD}"/>
                </a:ext>
              </a:extLst>
            </p:cNvPr>
            <p:cNvSpPr/>
            <p:nvPr/>
          </p:nvSpPr>
          <p:spPr>
            <a:xfrm>
              <a:off x="2769143" y="3149179"/>
              <a:ext cx="158579" cy="788548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D3858BA-BB43-3B48-A900-0341662D7BEA}"/>
                </a:ext>
              </a:extLst>
            </p:cNvPr>
            <p:cNvSpPr/>
            <p:nvPr/>
          </p:nvSpPr>
          <p:spPr>
            <a:xfrm>
              <a:off x="2277653" y="3418656"/>
              <a:ext cx="444925" cy="519071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F2DA232-6D5D-3A46-B6C5-24DEBC3E077B}"/>
                </a:ext>
              </a:extLst>
            </p:cNvPr>
            <p:cNvSpPr/>
            <p:nvPr/>
          </p:nvSpPr>
          <p:spPr>
            <a:xfrm>
              <a:off x="1443227" y="3664995"/>
              <a:ext cx="781448" cy="287028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8BA2578-1B15-4C48-BF3B-153B800DF44B}"/>
                </a:ext>
              </a:extLst>
            </p:cNvPr>
            <p:cNvSpPr/>
            <p:nvPr/>
          </p:nvSpPr>
          <p:spPr>
            <a:xfrm>
              <a:off x="1359871" y="1925400"/>
              <a:ext cx="112650" cy="10000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366127B-1144-8747-B14E-33094F7ACB76}"/>
                </a:ext>
              </a:extLst>
            </p:cNvPr>
            <p:cNvSpPr/>
            <p:nvPr/>
          </p:nvSpPr>
          <p:spPr>
            <a:xfrm>
              <a:off x="1359871" y="2190335"/>
              <a:ext cx="112650" cy="10000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1A7CD51-45C4-E649-A50D-E9540FA23388}"/>
                </a:ext>
              </a:extLst>
            </p:cNvPr>
            <p:cNvSpPr/>
            <p:nvPr/>
          </p:nvSpPr>
          <p:spPr>
            <a:xfrm>
              <a:off x="1359871" y="2455270"/>
              <a:ext cx="112650" cy="10000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FE8AB27-1A62-0B4B-9C2B-FF8C0018D1F7}"/>
                </a:ext>
              </a:extLst>
            </p:cNvPr>
            <p:cNvSpPr/>
            <p:nvPr/>
          </p:nvSpPr>
          <p:spPr>
            <a:xfrm>
              <a:off x="1359871" y="2720205"/>
              <a:ext cx="112650" cy="10000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F19819E-B992-144A-B01E-62457A4CCF01}"/>
                </a:ext>
              </a:extLst>
            </p:cNvPr>
            <p:cNvSpPr/>
            <p:nvPr/>
          </p:nvSpPr>
          <p:spPr>
            <a:xfrm>
              <a:off x="1359871" y="2985140"/>
              <a:ext cx="112650" cy="10000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3179271-53A7-1A47-8464-8DEB34B24EA4}"/>
                </a:ext>
              </a:extLst>
            </p:cNvPr>
            <p:cNvSpPr/>
            <p:nvPr/>
          </p:nvSpPr>
          <p:spPr>
            <a:xfrm>
              <a:off x="1359871" y="3250075"/>
              <a:ext cx="112650" cy="10000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3731880-7B85-1E4A-B23C-477BDFCE53E3}"/>
                </a:ext>
              </a:extLst>
            </p:cNvPr>
            <p:cNvSpPr/>
            <p:nvPr/>
          </p:nvSpPr>
          <p:spPr>
            <a:xfrm>
              <a:off x="1359871" y="3515010"/>
              <a:ext cx="112650" cy="10000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4FEDA21-C7DC-FB49-8E00-B09952C7553D}"/>
                </a:ext>
              </a:extLst>
            </p:cNvPr>
            <p:cNvSpPr/>
            <p:nvPr/>
          </p:nvSpPr>
          <p:spPr>
            <a:xfrm>
              <a:off x="1354720" y="3779946"/>
              <a:ext cx="112650" cy="10000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2A0776A-A7CC-6A49-8B72-FEC11B4DE88E}"/>
                </a:ext>
              </a:extLst>
            </p:cNvPr>
            <p:cNvSpPr/>
            <p:nvPr/>
          </p:nvSpPr>
          <p:spPr>
            <a:xfrm rot="5400000">
              <a:off x="4549963" y="3881565"/>
              <a:ext cx="112650" cy="10000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A0B4127-356A-DB41-8C46-07507B81C6F8}"/>
                </a:ext>
              </a:extLst>
            </p:cNvPr>
            <p:cNvSpPr/>
            <p:nvPr/>
          </p:nvSpPr>
          <p:spPr>
            <a:xfrm rot="5400000">
              <a:off x="3859009" y="3881565"/>
              <a:ext cx="112650" cy="10000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CE690E2-4147-9C48-93ED-6016997E8600}"/>
                </a:ext>
              </a:extLst>
            </p:cNvPr>
            <p:cNvSpPr/>
            <p:nvPr/>
          </p:nvSpPr>
          <p:spPr>
            <a:xfrm rot="5400000">
              <a:off x="3400159" y="3881565"/>
              <a:ext cx="112650" cy="10000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F6703C1-EA5D-4641-BDDD-88858130988D}"/>
                </a:ext>
              </a:extLst>
            </p:cNvPr>
            <p:cNvSpPr/>
            <p:nvPr/>
          </p:nvSpPr>
          <p:spPr>
            <a:xfrm rot="5400000">
              <a:off x="3162355" y="3881565"/>
              <a:ext cx="112650" cy="10000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1576208-517D-DD47-9965-B6E77832CF36}"/>
                </a:ext>
              </a:extLst>
            </p:cNvPr>
            <p:cNvSpPr/>
            <p:nvPr/>
          </p:nvSpPr>
          <p:spPr>
            <a:xfrm rot="5400000">
              <a:off x="2973481" y="3881565"/>
              <a:ext cx="112650" cy="10000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3F33160-EB13-FF42-A0A5-4986EE372E2F}"/>
                </a:ext>
              </a:extLst>
            </p:cNvPr>
            <p:cNvSpPr/>
            <p:nvPr/>
          </p:nvSpPr>
          <p:spPr>
            <a:xfrm rot="5400000">
              <a:off x="2444629" y="3881565"/>
              <a:ext cx="112650" cy="10000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2324C63-2D73-CD48-9FE9-B3C97C348B36}"/>
                </a:ext>
              </a:extLst>
            </p:cNvPr>
            <p:cNvSpPr/>
            <p:nvPr/>
          </p:nvSpPr>
          <p:spPr>
            <a:xfrm rot="5400000">
              <a:off x="2793257" y="3881565"/>
              <a:ext cx="112650" cy="10000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139D601-4BAC-D747-B72A-62791A15E81E}"/>
                </a:ext>
              </a:extLst>
            </p:cNvPr>
            <p:cNvSpPr/>
            <p:nvPr/>
          </p:nvSpPr>
          <p:spPr>
            <a:xfrm rot="5400000">
              <a:off x="1779921" y="3881565"/>
              <a:ext cx="112650" cy="10000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86D9064-7F90-E143-8528-C4E6A81E4F4D}"/>
                    </a:ext>
                  </a:extLst>
                </p:cNvPr>
                <p:cNvSpPr txBox="1"/>
                <p:nvPr/>
              </p:nvSpPr>
              <p:spPr>
                <a:xfrm>
                  <a:off x="943379" y="2500203"/>
                  <a:ext cx="33977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86D9064-7F90-E143-8528-C4E6A81E4F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3379" y="2500203"/>
                  <a:ext cx="339773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23077" r="-3846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B7069BB-04A1-4747-8F80-82DE1B1D11D2}"/>
                    </a:ext>
                  </a:extLst>
                </p:cNvPr>
                <p:cNvSpPr txBox="1"/>
                <p:nvPr/>
              </p:nvSpPr>
              <p:spPr>
                <a:xfrm>
                  <a:off x="3074986" y="4028759"/>
                  <a:ext cx="339773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B7069BB-04A1-4747-8F80-82DE1B1D11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4986" y="4028759"/>
                  <a:ext cx="339773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3571" r="-3571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FEF937B-5E66-8647-9E3D-D07629847774}"/>
                </a:ext>
              </a:extLst>
            </p:cNvPr>
            <p:cNvCxnSpPr>
              <a:stCxn id="10" idx="1"/>
            </p:cNvCxnSpPr>
            <p:nvPr/>
          </p:nvCxnSpPr>
          <p:spPr>
            <a:xfrm flipV="1">
              <a:off x="1447402" y="2745954"/>
              <a:ext cx="1821282" cy="1565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A8EEC7B3-2B60-BC42-A494-CB4D15480533}"/>
                </a:ext>
              </a:extLst>
            </p:cNvPr>
            <p:cNvCxnSpPr>
              <a:cxnSpLocks/>
              <a:endCxn id="34" idx="2"/>
            </p:cNvCxnSpPr>
            <p:nvPr/>
          </p:nvCxnSpPr>
          <p:spPr>
            <a:xfrm>
              <a:off x="3218680" y="2761610"/>
              <a:ext cx="0" cy="111363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1C5E1D96-B3F8-3847-B571-BFD59150E095}"/>
              </a:ext>
            </a:extLst>
          </p:cNvPr>
          <p:cNvSpPr txBox="1"/>
          <p:nvPr/>
        </p:nvSpPr>
        <p:spPr>
          <a:xfrm>
            <a:off x="1115129" y="1312668"/>
            <a:ext cx="50336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en-US" sz="2400" dirty="0"/>
              <a:t>inverting the </a:t>
            </a:r>
            <a:r>
              <a:rPr lang="en-US" sz="2400" dirty="0" err="1"/>
              <a:t>cdf</a:t>
            </a:r>
            <a:endParaRPr lang="en-US" sz="2400" dirty="0"/>
          </a:p>
          <a:p>
            <a:pPr marL="800100" lvl="1" indent="-342900">
              <a:buFontTx/>
              <a:buChar char="-"/>
            </a:pPr>
            <a:r>
              <a:rPr lang="en-US" sz="2400" dirty="0"/>
              <a:t>tedious</a:t>
            </a:r>
          </a:p>
          <a:p>
            <a:pPr marL="800100" lvl="1" indent="-342900">
              <a:buFontTx/>
              <a:buChar char="-"/>
            </a:pPr>
            <a:r>
              <a:rPr lang="en-US" sz="2400" dirty="0"/>
              <a:t>no guarantee of analytical </a:t>
            </a:r>
            <a:r>
              <a:rPr lang="en-US" sz="2400" dirty="0" err="1"/>
              <a:t>sln</a:t>
            </a:r>
            <a:r>
              <a:rPr lang="en-US" sz="2400" dirty="0"/>
              <a:t>.</a:t>
            </a:r>
          </a:p>
          <a:p>
            <a:pPr marL="800100" lvl="1" indent="-342900">
              <a:buFontTx/>
              <a:buChar char="-"/>
            </a:pPr>
            <a:r>
              <a:rPr lang="en-US" sz="2400" dirty="0"/>
              <a:t>higher dimensions?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32C8253-7DB6-7247-A9C5-5392371F5DCB}"/>
              </a:ext>
            </a:extLst>
          </p:cNvPr>
          <p:cNvSpPr txBox="1"/>
          <p:nvPr/>
        </p:nvSpPr>
        <p:spPr>
          <a:xfrm>
            <a:off x="7182534" y="1311637"/>
            <a:ext cx="3423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2) rejection sampling</a:t>
            </a:r>
          </a:p>
          <a:p>
            <a:r>
              <a:rPr lang="en-US" sz="2400" dirty="0"/>
              <a:t>	- inefficient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EDDE1C2-8C0D-F849-989C-E8601F587F07}"/>
              </a:ext>
            </a:extLst>
          </p:cNvPr>
          <p:cNvGrpSpPr/>
          <p:nvPr/>
        </p:nvGrpSpPr>
        <p:grpSpPr>
          <a:xfrm>
            <a:off x="6313568" y="3816225"/>
            <a:ext cx="4778268" cy="2825560"/>
            <a:chOff x="2329032" y="1666755"/>
            <a:chExt cx="7139059" cy="422158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147C134-6498-4A44-B2FB-7E50F064B6FC}"/>
                </a:ext>
              </a:extLst>
            </p:cNvPr>
            <p:cNvSpPr/>
            <p:nvPr/>
          </p:nvSpPr>
          <p:spPr>
            <a:xfrm>
              <a:off x="2972375" y="2913820"/>
              <a:ext cx="6203898" cy="215835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5D3A93F0-8DE5-9844-87EF-AA078676DC45}"/>
                </a:ext>
              </a:extLst>
            </p:cNvPr>
            <p:cNvCxnSpPr/>
            <p:nvPr/>
          </p:nvCxnSpPr>
          <p:spPr>
            <a:xfrm>
              <a:off x="2801073" y="5104436"/>
              <a:ext cx="666701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6EAEA27-2FCA-FC49-B148-A7A1E62ACA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3473" y="1666755"/>
              <a:ext cx="0" cy="35900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2E9F8A8-A65E-A243-98B5-3610A0008D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2375" y="2953907"/>
              <a:ext cx="6203898" cy="2150529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504C3BD4-69F9-104B-A8C3-E8848EBC81CF}"/>
                    </a:ext>
                  </a:extLst>
                </p:cNvPr>
                <p:cNvSpPr txBox="1"/>
                <p:nvPr/>
              </p:nvSpPr>
              <p:spPr>
                <a:xfrm>
                  <a:off x="2723909" y="5072170"/>
                  <a:ext cx="24846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504C3BD4-69F9-104B-A8C3-E8848EBC81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3909" y="5072170"/>
                  <a:ext cx="248466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57143" r="-57143" b="-631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5C8EDE8-4704-6341-84DE-FC7C083E0EAE}"/>
                    </a:ext>
                  </a:extLst>
                </p:cNvPr>
                <p:cNvSpPr txBox="1"/>
                <p:nvPr/>
              </p:nvSpPr>
              <p:spPr>
                <a:xfrm>
                  <a:off x="9029506" y="5088304"/>
                  <a:ext cx="24846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5C8EDE8-4704-6341-84DE-FC7C083E0E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29506" y="5088304"/>
                  <a:ext cx="248466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57143" r="-57143" b="-6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5BC880D-ECEF-6944-849A-BE3008483849}"/>
                </a:ext>
              </a:extLst>
            </p:cNvPr>
            <p:cNvSpPr/>
            <p:nvPr/>
          </p:nvSpPr>
          <p:spPr>
            <a:xfrm>
              <a:off x="3469588" y="5041466"/>
              <a:ext cx="112650" cy="100007"/>
            </a:xfrm>
            <a:prstGeom prst="ellipse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88A28E6-AF8D-3B45-9F58-BB5F4A9BF83F}"/>
                </a:ext>
              </a:extLst>
            </p:cNvPr>
            <p:cNvCxnSpPr>
              <a:cxnSpLocks/>
              <a:stCxn id="55" idx="4"/>
              <a:endCxn id="53" idx="0"/>
            </p:cNvCxnSpPr>
            <p:nvPr/>
          </p:nvCxnSpPr>
          <p:spPr>
            <a:xfrm flipH="1">
              <a:off x="3525913" y="3967993"/>
              <a:ext cx="3810" cy="107347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96A6E62-F1BC-EC4E-A677-B7C20AD6040C}"/>
                </a:ext>
              </a:extLst>
            </p:cNvPr>
            <p:cNvSpPr/>
            <p:nvPr/>
          </p:nvSpPr>
          <p:spPr>
            <a:xfrm>
              <a:off x="3473398" y="3867986"/>
              <a:ext cx="112650" cy="100007"/>
            </a:xfrm>
            <a:prstGeom prst="ellipse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2EBA5C4-F4AE-984D-B6FA-18E3F76C6F2A}"/>
                </a:ext>
              </a:extLst>
            </p:cNvPr>
            <p:cNvSpPr/>
            <p:nvPr/>
          </p:nvSpPr>
          <p:spPr>
            <a:xfrm>
              <a:off x="3970644" y="5041466"/>
              <a:ext cx="112650" cy="10000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D1F0D70-9070-5E47-B18A-1A79C444E916}"/>
                </a:ext>
              </a:extLst>
            </p:cNvPr>
            <p:cNvCxnSpPr>
              <a:cxnSpLocks/>
              <a:stCxn id="58" idx="4"/>
              <a:endCxn id="56" idx="0"/>
            </p:cNvCxnSpPr>
            <p:nvPr/>
          </p:nvCxnSpPr>
          <p:spPr>
            <a:xfrm flipH="1">
              <a:off x="4026969" y="4893823"/>
              <a:ext cx="3810" cy="14764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8505C5C7-8E9D-5444-87C1-9BCCE33A096B}"/>
                </a:ext>
              </a:extLst>
            </p:cNvPr>
            <p:cNvSpPr/>
            <p:nvPr/>
          </p:nvSpPr>
          <p:spPr>
            <a:xfrm>
              <a:off x="3974454" y="4793816"/>
              <a:ext cx="112650" cy="10000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2456C40-6AA0-354F-99F9-450C25A0D65F}"/>
                </a:ext>
              </a:extLst>
            </p:cNvPr>
            <p:cNvSpPr/>
            <p:nvPr/>
          </p:nvSpPr>
          <p:spPr>
            <a:xfrm>
              <a:off x="4633384" y="5041466"/>
              <a:ext cx="112650" cy="100007"/>
            </a:xfrm>
            <a:prstGeom prst="ellipse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238F566-1116-A64E-84E1-255779021D6C}"/>
                </a:ext>
              </a:extLst>
            </p:cNvPr>
            <p:cNvCxnSpPr>
              <a:cxnSpLocks/>
              <a:stCxn id="61" idx="4"/>
              <a:endCxn id="59" idx="0"/>
            </p:cNvCxnSpPr>
            <p:nvPr/>
          </p:nvCxnSpPr>
          <p:spPr>
            <a:xfrm flipH="1">
              <a:off x="4689709" y="4116583"/>
              <a:ext cx="3810" cy="92488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0AC557A-EE66-5D43-A1F9-1E7B277778B7}"/>
                </a:ext>
              </a:extLst>
            </p:cNvPr>
            <p:cNvSpPr/>
            <p:nvPr/>
          </p:nvSpPr>
          <p:spPr>
            <a:xfrm>
              <a:off x="4637194" y="4016576"/>
              <a:ext cx="112650" cy="100007"/>
            </a:xfrm>
            <a:prstGeom prst="ellipse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290B8F90-1659-5C44-8B92-9406242884F3}"/>
                </a:ext>
              </a:extLst>
            </p:cNvPr>
            <p:cNvSpPr/>
            <p:nvPr/>
          </p:nvSpPr>
          <p:spPr>
            <a:xfrm>
              <a:off x="5352686" y="5041466"/>
              <a:ext cx="112650" cy="10000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9FEAA8C-C20E-A442-A8C5-3F2A1E69E9EC}"/>
                </a:ext>
              </a:extLst>
            </p:cNvPr>
            <p:cNvCxnSpPr>
              <a:cxnSpLocks/>
              <a:stCxn id="64" idx="4"/>
              <a:endCxn id="62" idx="0"/>
            </p:cNvCxnSpPr>
            <p:nvPr/>
          </p:nvCxnSpPr>
          <p:spPr>
            <a:xfrm flipH="1">
              <a:off x="5409011" y="4390903"/>
              <a:ext cx="3810" cy="65056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082ACF1-17B2-764A-BAFE-82248912A0C4}"/>
                </a:ext>
              </a:extLst>
            </p:cNvPr>
            <p:cNvSpPr/>
            <p:nvPr/>
          </p:nvSpPr>
          <p:spPr>
            <a:xfrm>
              <a:off x="5356496" y="4290896"/>
              <a:ext cx="112650" cy="10000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7418353-7899-9849-A9C0-C421F3FAD3E8}"/>
                </a:ext>
              </a:extLst>
            </p:cNvPr>
            <p:cNvSpPr/>
            <p:nvPr/>
          </p:nvSpPr>
          <p:spPr>
            <a:xfrm>
              <a:off x="6071988" y="5041466"/>
              <a:ext cx="112650" cy="10000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0659EF5-0CF0-7849-9E6D-45D3EE998BFF}"/>
                </a:ext>
              </a:extLst>
            </p:cNvPr>
            <p:cNvCxnSpPr>
              <a:cxnSpLocks/>
              <a:stCxn id="67" idx="4"/>
              <a:endCxn id="65" idx="0"/>
            </p:cNvCxnSpPr>
            <p:nvPr/>
          </p:nvCxnSpPr>
          <p:spPr>
            <a:xfrm flipH="1">
              <a:off x="6128313" y="4939543"/>
              <a:ext cx="3810" cy="10192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4B65E093-F2A8-E746-BEB1-D18401B5D7B9}"/>
                </a:ext>
              </a:extLst>
            </p:cNvPr>
            <p:cNvSpPr/>
            <p:nvPr/>
          </p:nvSpPr>
          <p:spPr>
            <a:xfrm>
              <a:off x="6075798" y="4839536"/>
              <a:ext cx="112650" cy="10000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F725068A-1E8B-AD47-9ADD-AB26AC318CA9}"/>
                </a:ext>
              </a:extLst>
            </p:cNvPr>
            <p:cNvSpPr/>
            <p:nvPr/>
          </p:nvSpPr>
          <p:spPr>
            <a:xfrm>
              <a:off x="6913841" y="5041466"/>
              <a:ext cx="112650" cy="100007"/>
            </a:xfrm>
            <a:prstGeom prst="ellipse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BCEAB1E-1055-4744-B9A4-F999F9ECC1A7}"/>
                </a:ext>
              </a:extLst>
            </p:cNvPr>
            <p:cNvCxnSpPr>
              <a:cxnSpLocks/>
              <a:stCxn id="70" idx="4"/>
            </p:cNvCxnSpPr>
            <p:nvPr/>
          </p:nvCxnSpPr>
          <p:spPr>
            <a:xfrm flipH="1">
              <a:off x="6959562" y="3682243"/>
              <a:ext cx="14414" cy="133423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87AA225-9A45-AD4A-8B77-02B94B9E00CD}"/>
                </a:ext>
              </a:extLst>
            </p:cNvPr>
            <p:cNvSpPr/>
            <p:nvPr/>
          </p:nvSpPr>
          <p:spPr>
            <a:xfrm>
              <a:off x="6917651" y="3582236"/>
              <a:ext cx="112650" cy="100007"/>
            </a:xfrm>
            <a:prstGeom prst="ellipse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D319991B-19A5-9F4C-B01C-AD4A07CCEA4E}"/>
                </a:ext>
              </a:extLst>
            </p:cNvPr>
            <p:cNvSpPr/>
            <p:nvPr/>
          </p:nvSpPr>
          <p:spPr>
            <a:xfrm>
              <a:off x="7510592" y="5041466"/>
              <a:ext cx="112650" cy="10000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7EFA8004-9B65-3D4E-B6E1-F81A5086A5F4}"/>
                </a:ext>
              </a:extLst>
            </p:cNvPr>
            <p:cNvCxnSpPr>
              <a:cxnSpLocks/>
              <a:stCxn id="73" idx="4"/>
              <a:endCxn id="71" idx="0"/>
            </p:cNvCxnSpPr>
            <p:nvPr/>
          </p:nvCxnSpPr>
          <p:spPr>
            <a:xfrm flipH="1">
              <a:off x="7566917" y="4905253"/>
              <a:ext cx="3810" cy="13621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7CD210E-99FD-1D4E-A605-3A86803BE734}"/>
                </a:ext>
              </a:extLst>
            </p:cNvPr>
            <p:cNvSpPr/>
            <p:nvPr/>
          </p:nvSpPr>
          <p:spPr>
            <a:xfrm>
              <a:off x="7514402" y="4805246"/>
              <a:ext cx="112650" cy="10000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384CD6DF-D0AC-6E4A-A2AA-0F3F96D9F7D8}"/>
                </a:ext>
              </a:extLst>
            </p:cNvPr>
            <p:cNvSpPr/>
            <p:nvPr/>
          </p:nvSpPr>
          <p:spPr>
            <a:xfrm>
              <a:off x="8372728" y="5041466"/>
              <a:ext cx="112650" cy="10000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761968B3-A283-0142-92DF-CE0C37E90746}"/>
                </a:ext>
              </a:extLst>
            </p:cNvPr>
            <p:cNvCxnSpPr>
              <a:cxnSpLocks/>
              <a:stCxn id="76" idx="4"/>
              <a:endCxn id="74" idx="0"/>
            </p:cNvCxnSpPr>
            <p:nvPr/>
          </p:nvCxnSpPr>
          <p:spPr>
            <a:xfrm flipH="1">
              <a:off x="8429053" y="4265173"/>
              <a:ext cx="3810" cy="77629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CAFA81C9-5A55-9643-A0E7-4BD255399CC5}"/>
                </a:ext>
              </a:extLst>
            </p:cNvPr>
            <p:cNvSpPr/>
            <p:nvPr/>
          </p:nvSpPr>
          <p:spPr>
            <a:xfrm>
              <a:off x="8376538" y="4165166"/>
              <a:ext cx="112650" cy="10000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55342DDE-740E-B544-AB1A-F8DEB0008FF1}"/>
                </a:ext>
              </a:extLst>
            </p:cNvPr>
            <p:cNvSpPr/>
            <p:nvPr/>
          </p:nvSpPr>
          <p:spPr>
            <a:xfrm>
              <a:off x="4151183" y="5041466"/>
              <a:ext cx="112650" cy="100007"/>
            </a:xfrm>
            <a:prstGeom prst="ellipse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43D7A26C-C39F-D847-BD54-8663DDF09102}"/>
                </a:ext>
              </a:extLst>
            </p:cNvPr>
            <p:cNvCxnSpPr>
              <a:cxnSpLocks/>
              <a:stCxn id="79" idx="4"/>
              <a:endCxn id="77" idx="0"/>
            </p:cNvCxnSpPr>
            <p:nvPr/>
          </p:nvCxnSpPr>
          <p:spPr>
            <a:xfrm flipH="1">
              <a:off x="4207508" y="4505203"/>
              <a:ext cx="3810" cy="53626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6BEBB3C1-D464-8D4A-8F73-B5081DA1E33C}"/>
                </a:ext>
              </a:extLst>
            </p:cNvPr>
            <p:cNvSpPr/>
            <p:nvPr/>
          </p:nvSpPr>
          <p:spPr>
            <a:xfrm>
              <a:off x="4154993" y="4405196"/>
              <a:ext cx="112650" cy="100007"/>
            </a:xfrm>
            <a:prstGeom prst="ellipse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957B8CE6-AC69-4E4B-8193-FDAEFB1EFF4F}"/>
                </a:ext>
              </a:extLst>
            </p:cNvPr>
            <p:cNvSpPr/>
            <p:nvPr/>
          </p:nvSpPr>
          <p:spPr>
            <a:xfrm>
              <a:off x="4898766" y="5041466"/>
              <a:ext cx="112650" cy="100007"/>
            </a:xfrm>
            <a:prstGeom prst="ellipse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8498AC4-5ACF-214B-8F8E-D6750E2CFDBE}"/>
                </a:ext>
              </a:extLst>
            </p:cNvPr>
            <p:cNvCxnSpPr>
              <a:cxnSpLocks/>
              <a:stCxn id="82" idx="4"/>
              <a:endCxn id="80" idx="0"/>
            </p:cNvCxnSpPr>
            <p:nvPr/>
          </p:nvCxnSpPr>
          <p:spPr>
            <a:xfrm flipH="1">
              <a:off x="4955091" y="3316483"/>
              <a:ext cx="3810" cy="172498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77AB18D6-FC4F-5F42-B9F1-87C252E09FDA}"/>
                </a:ext>
              </a:extLst>
            </p:cNvPr>
            <p:cNvSpPr/>
            <p:nvPr/>
          </p:nvSpPr>
          <p:spPr>
            <a:xfrm>
              <a:off x="4902576" y="3216476"/>
              <a:ext cx="112650" cy="100007"/>
            </a:xfrm>
            <a:prstGeom prst="ellipse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AB9C2283-E5CC-5941-93BE-599DB1D33E83}"/>
                </a:ext>
              </a:extLst>
            </p:cNvPr>
            <p:cNvSpPr/>
            <p:nvPr/>
          </p:nvSpPr>
          <p:spPr>
            <a:xfrm>
              <a:off x="5938582" y="5041466"/>
              <a:ext cx="112650" cy="100007"/>
            </a:xfrm>
            <a:prstGeom prst="ellipse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4C65343-04A2-F943-BB5B-48A1EC2A4B9C}"/>
                </a:ext>
              </a:extLst>
            </p:cNvPr>
            <p:cNvCxnSpPr>
              <a:cxnSpLocks/>
              <a:stCxn id="85" idx="4"/>
              <a:endCxn id="83" idx="0"/>
            </p:cNvCxnSpPr>
            <p:nvPr/>
          </p:nvCxnSpPr>
          <p:spPr>
            <a:xfrm flipH="1">
              <a:off x="5994907" y="4105153"/>
              <a:ext cx="3810" cy="93631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13C7EA11-8D84-244E-9623-CA21F713D26B}"/>
                </a:ext>
              </a:extLst>
            </p:cNvPr>
            <p:cNvSpPr/>
            <p:nvPr/>
          </p:nvSpPr>
          <p:spPr>
            <a:xfrm>
              <a:off x="5942392" y="4005146"/>
              <a:ext cx="112650" cy="100007"/>
            </a:xfrm>
            <a:prstGeom prst="ellipse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F9EA44D9-D2B6-5846-8397-9AF221181B6A}"/>
                </a:ext>
              </a:extLst>
            </p:cNvPr>
            <p:cNvSpPr/>
            <p:nvPr/>
          </p:nvSpPr>
          <p:spPr>
            <a:xfrm>
              <a:off x="6393931" y="5041466"/>
              <a:ext cx="112650" cy="10000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606AB79-6C51-7D41-8A69-D0EA1AD2C57F}"/>
                </a:ext>
              </a:extLst>
            </p:cNvPr>
            <p:cNvCxnSpPr>
              <a:cxnSpLocks/>
              <a:stCxn id="88" idx="4"/>
              <a:endCxn id="86" idx="0"/>
            </p:cNvCxnSpPr>
            <p:nvPr/>
          </p:nvCxnSpPr>
          <p:spPr>
            <a:xfrm flipH="1">
              <a:off x="6450256" y="4642363"/>
              <a:ext cx="3810" cy="39910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4B92E89B-EF55-C148-BCB3-06FEDCBD83FF}"/>
                </a:ext>
              </a:extLst>
            </p:cNvPr>
            <p:cNvSpPr/>
            <p:nvPr/>
          </p:nvSpPr>
          <p:spPr>
            <a:xfrm>
              <a:off x="6397741" y="4542356"/>
              <a:ext cx="112650" cy="10000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AE36BEC7-169C-4240-8220-B67C5D987842}"/>
                </a:ext>
              </a:extLst>
            </p:cNvPr>
            <p:cNvSpPr/>
            <p:nvPr/>
          </p:nvSpPr>
          <p:spPr>
            <a:xfrm>
              <a:off x="7037819" y="5041466"/>
              <a:ext cx="112650" cy="10000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C742613-1997-AD42-950E-752CC5A793F7}"/>
                </a:ext>
              </a:extLst>
            </p:cNvPr>
            <p:cNvCxnSpPr>
              <a:cxnSpLocks/>
              <a:stCxn id="91" idx="4"/>
              <a:endCxn id="89" idx="0"/>
            </p:cNvCxnSpPr>
            <p:nvPr/>
          </p:nvCxnSpPr>
          <p:spPr>
            <a:xfrm flipH="1">
              <a:off x="7094144" y="4276603"/>
              <a:ext cx="3810" cy="76486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86349B97-9583-3E46-A640-E2CAB8D8195E}"/>
                </a:ext>
              </a:extLst>
            </p:cNvPr>
            <p:cNvSpPr/>
            <p:nvPr/>
          </p:nvSpPr>
          <p:spPr>
            <a:xfrm>
              <a:off x="7041629" y="4176596"/>
              <a:ext cx="112650" cy="10000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DC797814-E824-904A-98E1-00F9A51C692B}"/>
                </a:ext>
              </a:extLst>
            </p:cNvPr>
            <p:cNvSpPr/>
            <p:nvPr/>
          </p:nvSpPr>
          <p:spPr>
            <a:xfrm>
              <a:off x="7615717" y="5041466"/>
              <a:ext cx="112650" cy="10000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AA841C5-E5B4-8B4E-8A33-3C5D19BC9091}"/>
                </a:ext>
              </a:extLst>
            </p:cNvPr>
            <p:cNvCxnSpPr>
              <a:cxnSpLocks/>
              <a:stCxn id="94" idx="4"/>
              <a:endCxn id="92" idx="0"/>
            </p:cNvCxnSpPr>
            <p:nvPr/>
          </p:nvCxnSpPr>
          <p:spPr>
            <a:xfrm flipH="1">
              <a:off x="7672042" y="3590803"/>
              <a:ext cx="3810" cy="145066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BEEBC88E-D03A-E241-8206-249C8D8C27D9}"/>
                </a:ext>
              </a:extLst>
            </p:cNvPr>
            <p:cNvSpPr/>
            <p:nvPr/>
          </p:nvSpPr>
          <p:spPr>
            <a:xfrm>
              <a:off x="7619527" y="3490796"/>
              <a:ext cx="112650" cy="10000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8C8357DA-BDF1-F34B-956C-10F831D2CA0A}"/>
                </a:ext>
              </a:extLst>
            </p:cNvPr>
            <p:cNvSpPr/>
            <p:nvPr/>
          </p:nvSpPr>
          <p:spPr>
            <a:xfrm>
              <a:off x="8013077" y="5041466"/>
              <a:ext cx="112650" cy="100007"/>
            </a:xfrm>
            <a:prstGeom prst="ellipse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A60F704-277D-6C41-80C1-0D683EEB256D}"/>
                </a:ext>
              </a:extLst>
            </p:cNvPr>
            <p:cNvCxnSpPr>
              <a:cxnSpLocks/>
              <a:stCxn id="97" idx="4"/>
              <a:endCxn id="95" idx="0"/>
            </p:cNvCxnSpPr>
            <p:nvPr/>
          </p:nvCxnSpPr>
          <p:spPr>
            <a:xfrm flipH="1">
              <a:off x="8069402" y="3270763"/>
              <a:ext cx="3810" cy="177070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C823E013-652D-BF42-8515-2A7F0841A8D6}"/>
                </a:ext>
              </a:extLst>
            </p:cNvPr>
            <p:cNvSpPr/>
            <p:nvPr/>
          </p:nvSpPr>
          <p:spPr>
            <a:xfrm>
              <a:off x="8016887" y="3170756"/>
              <a:ext cx="112650" cy="100007"/>
            </a:xfrm>
            <a:prstGeom prst="ellipse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092B6E7A-288F-204A-957E-2AC031D4EAFB}"/>
                </a:ext>
              </a:extLst>
            </p:cNvPr>
            <p:cNvSpPr/>
            <p:nvPr/>
          </p:nvSpPr>
          <p:spPr>
            <a:xfrm>
              <a:off x="8949197" y="5041466"/>
              <a:ext cx="112650" cy="10000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59D4B6D4-FE5B-9C4E-BB59-AFF1C627F9B7}"/>
                </a:ext>
              </a:extLst>
            </p:cNvPr>
            <p:cNvCxnSpPr>
              <a:cxnSpLocks/>
              <a:stCxn id="100" idx="4"/>
              <a:endCxn id="98" idx="0"/>
            </p:cNvCxnSpPr>
            <p:nvPr/>
          </p:nvCxnSpPr>
          <p:spPr>
            <a:xfrm flipH="1">
              <a:off x="9005522" y="3202183"/>
              <a:ext cx="3810" cy="183928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66D97E9D-EEFC-A144-AA92-42C7065A3AE4}"/>
                </a:ext>
              </a:extLst>
            </p:cNvPr>
            <p:cNvSpPr/>
            <p:nvPr/>
          </p:nvSpPr>
          <p:spPr>
            <a:xfrm>
              <a:off x="8953007" y="3102176"/>
              <a:ext cx="112650" cy="10000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F2946C68-7F11-A54D-BA20-89EEBB3EE734}"/>
                    </a:ext>
                  </a:extLst>
                </p:cNvPr>
                <p:cNvSpPr txBox="1"/>
                <p:nvPr/>
              </p:nvSpPr>
              <p:spPr>
                <a:xfrm>
                  <a:off x="2329032" y="1740542"/>
                  <a:ext cx="33977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F2946C68-7F11-A54D-BA20-89EEBB3EE7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9032" y="1740542"/>
                  <a:ext cx="339773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36842" r="-36842" b="-761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50AFB9C9-C8E7-AC45-9070-B84623DD1ED5}"/>
                    </a:ext>
                  </a:extLst>
                </p:cNvPr>
                <p:cNvSpPr txBox="1"/>
                <p:nvPr/>
              </p:nvSpPr>
              <p:spPr>
                <a:xfrm>
                  <a:off x="8429053" y="5519003"/>
                  <a:ext cx="339773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50AFB9C9-C8E7-AC45-9070-B84623DD1E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9053" y="5519003"/>
                  <a:ext cx="339773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31579" r="-31579" b="-736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540878BF-17FB-D646-82F1-0FF1B21BCA75}"/>
                    </a:ext>
                  </a:extLst>
                </p:cNvPr>
                <p:cNvSpPr txBox="1"/>
                <p:nvPr/>
              </p:nvSpPr>
              <p:spPr>
                <a:xfrm>
                  <a:off x="2668805" y="2735982"/>
                  <a:ext cx="24846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540878BF-17FB-D646-82F1-0FF1B21BCA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8805" y="2735982"/>
                  <a:ext cx="248466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57143" r="-57143" b="-5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74931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208CD-A2CE-DC44-B66A-453D0AE30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we done?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2A0A79E-B1A6-794C-89A1-34735F5847EA}"/>
              </a:ext>
            </a:extLst>
          </p:cNvPr>
          <p:cNvCxnSpPr/>
          <p:nvPr/>
        </p:nvCxnSpPr>
        <p:spPr>
          <a:xfrm>
            <a:off x="2801073" y="5104436"/>
            <a:ext cx="66670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E46A5C6-6580-4B47-ABBA-4F3E7A2731F6}"/>
              </a:ext>
            </a:extLst>
          </p:cNvPr>
          <p:cNvCxnSpPr>
            <a:cxnSpLocks/>
          </p:cNvCxnSpPr>
          <p:nvPr/>
        </p:nvCxnSpPr>
        <p:spPr>
          <a:xfrm flipV="1">
            <a:off x="2953473" y="1666755"/>
            <a:ext cx="0" cy="3590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4">
            <a:extLst>
              <a:ext uri="{FF2B5EF4-FFF2-40B4-BE49-F238E27FC236}">
                <a16:creationId xmlns:a16="http://schemas.microsoft.com/office/drawing/2014/main" id="{F20A9C40-635D-D147-9F3B-808BBDF213BC}"/>
              </a:ext>
            </a:extLst>
          </p:cNvPr>
          <p:cNvSpPr/>
          <p:nvPr/>
        </p:nvSpPr>
        <p:spPr>
          <a:xfrm>
            <a:off x="2997843" y="2696425"/>
            <a:ext cx="5937813" cy="2039795"/>
          </a:xfrm>
          <a:custGeom>
            <a:avLst/>
            <a:gdLst>
              <a:gd name="connsiteX0" fmla="*/ 0 w 5937813"/>
              <a:gd name="connsiteY0" fmla="*/ 1572511 h 2161560"/>
              <a:gd name="connsiteX1" fmla="*/ 995423 w 5937813"/>
              <a:gd name="connsiteY1" fmla="*/ 56228 h 2161560"/>
              <a:gd name="connsiteX2" fmla="*/ 3391382 w 5937813"/>
              <a:gd name="connsiteY2" fmla="*/ 496066 h 2161560"/>
              <a:gd name="connsiteX3" fmla="*/ 4896091 w 5937813"/>
              <a:gd name="connsiteY3" fmla="*/ 2104947 h 2161560"/>
              <a:gd name="connsiteX4" fmla="*/ 5937813 w 5937813"/>
              <a:gd name="connsiteY4" fmla="*/ 1641959 h 2161560"/>
              <a:gd name="connsiteX0" fmla="*/ 0 w 5937813"/>
              <a:gd name="connsiteY0" fmla="*/ 1535386 h 2104720"/>
              <a:gd name="connsiteX1" fmla="*/ 995423 w 5937813"/>
              <a:gd name="connsiteY1" fmla="*/ 19103 h 2104720"/>
              <a:gd name="connsiteX2" fmla="*/ 3229337 w 5937813"/>
              <a:gd name="connsiteY2" fmla="*/ 771458 h 2104720"/>
              <a:gd name="connsiteX3" fmla="*/ 4896091 w 5937813"/>
              <a:gd name="connsiteY3" fmla="*/ 2067822 h 2104720"/>
              <a:gd name="connsiteX4" fmla="*/ 5937813 w 5937813"/>
              <a:gd name="connsiteY4" fmla="*/ 1604834 h 2104720"/>
              <a:gd name="connsiteX0" fmla="*/ 0 w 5937813"/>
              <a:gd name="connsiteY0" fmla="*/ 1560054 h 2129388"/>
              <a:gd name="connsiteX1" fmla="*/ 995423 w 5937813"/>
              <a:gd name="connsiteY1" fmla="*/ 43771 h 2129388"/>
              <a:gd name="connsiteX2" fmla="*/ 3229337 w 5937813"/>
              <a:gd name="connsiteY2" fmla="*/ 796126 h 2129388"/>
              <a:gd name="connsiteX3" fmla="*/ 4896091 w 5937813"/>
              <a:gd name="connsiteY3" fmla="*/ 2092490 h 2129388"/>
              <a:gd name="connsiteX4" fmla="*/ 5937813 w 5937813"/>
              <a:gd name="connsiteY4" fmla="*/ 1629502 h 2129388"/>
              <a:gd name="connsiteX0" fmla="*/ 0 w 5937813"/>
              <a:gd name="connsiteY0" fmla="*/ 1490298 h 2059632"/>
              <a:gd name="connsiteX1" fmla="*/ 1423686 w 5937813"/>
              <a:gd name="connsiteY1" fmla="*/ 20314 h 2059632"/>
              <a:gd name="connsiteX2" fmla="*/ 3229337 w 5937813"/>
              <a:gd name="connsiteY2" fmla="*/ 726370 h 2059632"/>
              <a:gd name="connsiteX3" fmla="*/ 4896091 w 5937813"/>
              <a:gd name="connsiteY3" fmla="*/ 2022734 h 2059632"/>
              <a:gd name="connsiteX4" fmla="*/ 5937813 w 5937813"/>
              <a:gd name="connsiteY4" fmla="*/ 1559746 h 2059632"/>
              <a:gd name="connsiteX0" fmla="*/ 0 w 5937813"/>
              <a:gd name="connsiteY0" fmla="*/ 1470461 h 2039795"/>
              <a:gd name="connsiteX1" fmla="*/ 1423686 w 5937813"/>
              <a:gd name="connsiteY1" fmla="*/ 477 h 2039795"/>
              <a:gd name="connsiteX2" fmla="*/ 3229337 w 5937813"/>
              <a:gd name="connsiteY2" fmla="*/ 706533 h 2039795"/>
              <a:gd name="connsiteX3" fmla="*/ 4896091 w 5937813"/>
              <a:gd name="connsiteY3" fmla="*/ 2002897 h 2039795"/>
              <a:gd name="connsiteX4" fmla="*/ 5937813 w 5937813"/>
              <a:gd name="connsiteY4" fmla="*/ 1539909 h 2039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7813" h="2039795">
                <a:moveTo>
                  <a:pt x="0" y="1470461"/>
                </a:moveTo>
                <a:cubicBezTo>
                  <a:pt x="215096" y="802023"/>
                  <a:pt x="665544" y="-22673"/>
                  <a:pt x="1423686" y="477"/>
                </a:cubicBezTo>
                <a:cubicBezTo>
                  <a:pt x="2181828" y="23627"/>
                  <a:pt x="2650603" y="372796"/>
                  <a:pt x="3229337" y="706533"/>
                </a:cubicBezTo>
                <a:cubicBezTo>
                  <a:pt x="3808071" y="1040270"/>
                  <a:pt x="4444678" y="1864001"/>
                  <a:pt x="4896091" y="2002897"/>
                </a:cubicBezTo>
                <a:cubicBezTo>
                  <a:pt x="5347504" y="2141793"/>
                  <a:pt x="5629154" y="1866894"/>
                  <a:pt x="5937813" y="1539909"/>
                </a:cubicBezTo>
              </a:path>
            </a:pathLst>
          </a:cu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479206-B71A-3747-AE03-5EAFB643CE1F}"/>
                  </a:ext>
                </a:extLst>
              </p:cNvPr>
              <p:cNvSpPr txBox="1"/>
              <p:nvPr/>
            </p:nvSpPr>
            <p:spPr>
              <a:xfrm>
                <a:off x="3601624" y="2306327"/>
                <a:ext cx="68679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479206-B71A-3747-AE03-5EAFB643CE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1624" y="2306327"/>
                <a:ext cx="686790" cy="369332"/>
              </a:xfrm>
              <a:prstGeom prst="rect">
                <a:avLst/>
              </a:prstGeom>
              <a:blipFill>
                <a:blip r:embed="rId2"/>
                <a:stretch>
                  <a:fillRect l="-14545" r="-12727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A32EFE0-2C6D-B04A-9D98-A799338B91B2}"/>
                  </a:ext>
                </a:extLst>
              </p:cNvPr>
              <p:cNvSpPr txBox="1"/>
              <p:nvPr/>
            </p:nvSpPr>
            <p:spPr>
              <a:xfrm>
                <a:off x="2676380" y="5072170"/>
                <a:ext cx="2484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A32EFE0-2C6D-B04A-9D98-A799338B91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6380" y="5072170"/>
                <a:ext cx="248466" cy="369332"/>
              </a:xfrm>
              <a:prstGeom prst="rect">
                <a:avLst/>
              </a:prstGeom>
              <a:blipFill>
                <a:blip r:embed="rId3"/>
                <a:stretch>
                  <a:fillRect l="-25000" r="-25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ED30784-6C0E-154C-A2C1-265A9680E48B}"/>
                  </a:ext>
                </a:extLst>
              </p:cNvPr>
              <p:cNvSpPr txBox="1"/>
              <p:nvPr/>
            </p:nvSpPr>
            <p:spPr>
              <a:xfrm>
                <a:off x="8935656" y="5123032"/>
                <a:ext cx="2484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ED30784-6C0E-154C-A2C1-265A9680E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5656" y="5123032"/>
                <a:ext cx="248466" cy="369332"/>
              </a:xfrm>
              <a:prstGeom prst="rect">
                <a:avLst/>
              </a:prstGeom>
              <a:blipFill>
                <a:blip r:embed="rId4"/>
                <a:stretch>
                  <a:fillRect l="-25000" r="-25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8">
            <a:extLst>
              <a:ext uri="{FF2B5EF4-FFF2-40B4-BE49-F238E27FC236}">
                <a16:creationId xmlns:a16="http://schemas.microsoft.com/office/drawing/2014/main" id="{0618B142-16A2-3E4E-81CD-647421392FD3}"/>
              </a:ext>
            </a:extLst>
          </p:cNvPr>
          <p:cNvSpPr/>
          <p:nvPr/>
        </p:nvSpPr>
        <p:spPr>
          <a:xfrm>
            <a:off x="2992501" y="1869914"/>
            <a:ext cx="6030204" cy="3145664"/>
          </a:xfrm>
          <a:custGeom>
            <a:avLst/>
            <a:gdLst>
              <a:gd name="connsiteX0" fmla="*/ 0 w 4754880"/>
              <a:gd name="connsiteY0" fmla="*/ 1772853 h 2005742"/>
              <a:gd name="connsiteX1" fmla="*/ 1577340 w 4754880"/>
              <a:gd name="connsiteY1" fmla="*/ 1521393 h 2005742"/>
              <a:gd name="connsiteX2" fmla="*/ 2308860 w 4754880"/>
              <a:gd name="connsiteY2" fmla="*/ 1203 h 2005742"/>
              <a:gd name="connsiteX3" fmla="*/ 3657600 w 4754880"/>
              <a:gd name="connsiteY3" fmla="*/ 1795713 h 2005742"/>
              <a:gd name="connsiteX4" fmla="*/ 4754880 w 4754880"/>
              <a:gd name="connsiteY4" fmla="*/ 1898583 h 2005742"/>
              <a:gd name="connsiteX0" fmla="*/ 0 w 4754880"/>
              <a:gd name="connsiteY0" fmla="*/ 1771653 h 1928297"/>
              <a:gd name="connsiteX1" fmla="*/ 1577340 w 4754880"/>
              <a:gd name="connsiteY1" fmla="*/ 1520193 h 1928297"/>
              <a:gd name="connsiteX2" fmla="*/ 2308860 w 4754880"/>
              <a:gd name="connsiteY2" fmla="*/ 3 h 1928297"/>
              <a:gd name="connsiteX3" fmla="*/ 3097530 w 4754880"/>
              <a:gd name="connsiteY3" fmla="*/ 1508763 h 1928297"/>
              <a:gd name="connsiteX4" fmla="*/ 4754880 w 4754880"/>
              <a:gd name="connsiteY4" fmla="*/ 1897383 h 1928297"/>
              <a:gd name="connsiteX0" fmla="*/ 0 w 4754880"/>
              <a:gd name="connsiteY0" fmla="*/ 1771653 h 1908046"/>
              <a:gd name="connsiteX1" fmla="*/ 1577340 w 4754880"/>
              <a:gd name="connsiteY1" fmla="*/ 1520193 h 1908046"/>
              <a:gd name="connsiteX2" fmla="*/ 2308860 w 4754880"/>
              <a:gd name="connsiteY2" fmla="*/ 3 h 1908046"/>
              <a:gd name="connsiteX3" fmla="*/ 3097530 w 4754880"/>
              <a:gd name="connsiteY3" fmla="*/ 1508763 h 1908046"/>
              <a:gd name="connsiteX4" fmla="*/ 4754880 w 4754880"/>
              <a:gd name="connsiteY4" fmla="*/ 1897383 h 1908046"/>
              <a:gd name="connsiteX0" fmla="*/ 0 w 4777740"/>
              <a:gd name="connsiteY0" fmla="*/ 1771653 h 1783167"/>
              <a:gd name="connsiteX1" fmla="*/ 1577340 w 4777740"/>
              <a:gd name="connsiteY1" fmla="*/ 1520193 h 1783167"/>
              <a:gd name="connsiteX2" fmla="*/ 2308860 w 4777740"/>
              <a:gd name="connsiteY2" fmla="*/ 3 h 1783167"/>
              <a:gd name="connsiteX3" fmla="*/ 3097530 w 4777740"/>
              <a:gd name="connsiteY3" fmla="*/ 1508763 h 1783167"/>
              <a:gd name="connsiteX4" fmla="*/ 4777740 w 4777740"/>
              <a:gd name="connsiteY4" fmla="*/ 1714503 h 1783167"/>
              <a:gd name="connsiteX0" fmla="*/ 0 w 4777740"/>
              <a:gd name="connsiteY0" fmla="*/ 1771653 h 1783167"/>
              <a:gd name="connsiteX1" fmla="*/ 1577340 w 4777740"/>
              <a:gd name="connsiteY1" fmla="*/ 1520193 h 1783167"/>
              <a:gd name="connsiteX2" fmla="*/ 2308860 w 4777740"/>
              <a:gd name="connsiteY2" fmla="*/ 3 h 1783167"/>
              <a:gd name="connsiteX3" fmla="*/ 3097530 w 4777740"/>
              <a:gd name="connsiteY3" fmla="*/ 1508763 h 1783167"/>
              <a:gd name="connsiteX4" fmla="*/ 4777740 w 4777740"/>
              <a:gd name="connsiteY4" fmla="*/ 1714503 h 1783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77740" h="1783167">
                <a:moveTo>
                  <a:pt x="0" y="1771653"/>
                </a:moveTo>
                <a:cubicBezTo>
                  <a:pt x="596265" y="1793560"/>
                  <a:pt x="1192530" y="1815468"/>
                  <a:pt x="1577340" y="1520193"/>
                </a:cubicBezTo>
                <a:cubicBezTo>
                  <a:pt x="1962150" y="1224918"/>
                  <a:pt x="2055495" y="1908"/>
                  <a:pt x="2308860" y="3"/>
                </a:cubicBezTo>
                <a:cubicBezTo>
                  <a:pt x="2562225" y="-1902"/>
                  <a:pt x="2686050" y="1223013"/>
                  <a:pt x="3097530" y="1508763"/>
                </a:cubicBezTo>
                <a:cubicBezTo>
                  <a:pt x="3509010" y="1794513"/>
                  <a:pt x="4250055" y="1729743"/>
                  <a:pt x="4777740" y="1714503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3A5812-78D4-FB49-9EBD-C321AA186339}"/>
                  </a:ext>
                </a:extLst>
              </p:cNvPr>
              <p:cNvSpPr txBox="1"/>
              <p:nvPr/>
            </p:nvSpPr>
            <p:spPr>
              <a:xfrm>
                <a:off x="5623354" y="1411724"/>
                <a:ext cx="70064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3A5812-78D4-FB49-9EBD-C321AA1863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3354" y="1411724"/>
                <a:ext cx="700640" cy="369332"/>
              </a:xfrm>
              <a:prstGeom prst="rect">
                <a:avLst/>
              </a:prstGeom>
              <a:blipFill>
                <a:blip r:embed="rId5"/>
                <a:stretch>
                  <a:fillRect l="-8929" r="-12500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E8E9869-8D40-6A4B-88A5-D773A82FD5D7}"/>
                  </a:ext>
                </a:extLst>
              </p:cNvPr>
              <p:cNvSpPr txBox="1"/>
              <p:nvPr/>
            </p:nvSpPr>
            <p:spPr>
              <a:xfrm>
                <a:off x="3268552" y="2764517"/>
                <a:ext cx="135293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400" b="0" i="0" smtClean="0">
                          <a:latin typeface="Cambria Math" panose="02040503050406030204" pitchFamily="18" charset="0"/>
                        </a:rPr>
                        <m:t>integrand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E8E9869-8D40-6A4B-88A5-D773A82FD5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8552" y="2764517"/>
                <a:ext cx="1352934" cy="369332"/>
              </a:xfrm>
              <a:prstGeom prst="rect">
                <a:avLst/>
              </a:prstGeom>
              <a:blipFill>
                <a:blip r:embed="rId6"/>
                <a:stretch>
                  <a:fillRect l="-6481" r="-648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50369C9-476A-0F4F-A115-5256878CCF2D}"/>
                  </a:ext>
                </a:extLst>
              </p:cNvPr>
              <p:cNvSpPr txBox="1"/>
              <p:nvPr/>
            </p:nvSpPr>
            <p:spPr>
              <a:xfrm>
                <a:off x="4752050" y="1916229"/>
                <a:ext cx="291746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400" b="0" i="0" smtClean="0">
                          <a:latin typeface="Cambria Math" panose="02040503050406030204" pitchFamily="18" charset="0"/>
                        </a:rPr>
                        <m:t>sampling</m:t>
                      </m:r>
                      <m:r>
                        <a:rPr lang="en-GB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2400" b="0" i="0" smtClean="0">
                          <a:latin typeface="Cambria Math" panose="02040503050406030204" pitchFamily="18" charset="0"/>
                        </a:rPr>
                        <m:t>distribution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50369C9-476A-0F4F-A115-5256878CCF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2050" y="1916229"/>
                <a:ext cx="2917465" cy="369332"/>
              </a:xfrm>
              <a:prstGeom prst="rect">
                <a:avLst/>
              </a:prstGeom>
              <a:blipFill>
                <a:blip r:embed="rId7"/>
                <a:stretch>
                  <a:fillRect l="-2597" t="-6667" r="-1732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2698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269E4-9AE9-D645-B633-E6E2949A9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use these samples?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139416E-B48C-E541-B71E-9DA01CDEEA75}"/>
                  </a:ext>
                </a:extLst>
              </p:cNvPr>
              <p:cNvSpPr txBox="1"/>
              <p:nvPr/>
            </p:nvSpPr>
            <p:spPr>
              <a:xfrm>
                <a:off x="5052135" y="1095958"/>
                <a:ext cx="2037391" cy="8296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139416E-B48C-E541-B71E-9DA01CDEE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135" y="1095958"/>
                <a:ext cx="2037391" cy="829651"/>
              </a:xfrm>
              <a:prstGeom prst="rect">
                <a:avLst/>
              </a:prstGeom>
              <a:blipFill>
                <a:blip r:embed="rId2"/>
                <a:stretch>
                  <a:fillRect l="-35404" t="-179104" r="-4348" b="-264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B22A57D-87D0-5F41-894C-8AF44C0EC4F0}"/>
                  </a:ext>
                </a:extLst>
              </p:cNvPr>
              <p:cNvSpPr/>
              <p:nvPr/>
            </p:nvSpPr>
            <p:spPr>
              <a:xfrm>
                <a:off x="1220073" y="3974543"/>
                <a:ext cx="368818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drawn randomly in [0,1]</a:t>
                </a: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B22A57D-87D0-5F41-894C-8AF44C0EC4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073" y="3974543"/>
                <a:ext cx="3688189" cy="461665"/>
              </a:xfrm>
              <a:prstGeom prst="rect">
                <a:avLst/>
              </a:prstGeom>
              <a:blipFill>
                <a:blip r:embed="rId3"/>
                <a:stretch>
                  <a:fillRect t="-8108" r="-1724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2B3178D-48DB-6B4D-91E0-79B2E1F0EBA4}"/>
                  </a:ext>
                </a:extLst>
              </p:cNvPr>
              <p:cNvSpPr/>
              <p:nvPr/>
            </p:nvSpPr>
            <p:spPr>
              <a:xfrm>
                <a:off x="7089526" y="3974542"/>
                <a:ext cx="36209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drawn according to </a:t>
                </a:r>
                <a:r>
                  <a:rPr lang="en-US" sz="2400" i="1" dirty="0"/>
                  <a:t>g(x)</a:t>
                </a:r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2B3178D-48DB-6B4D-91E0-79B2E1F0EB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9526" y="3974542"/>
                <a:ext cx="3620928" cy="461665"/>
              </a:xfrm>
              <a:prstGeom prst="rect">
                <a:avLst/>
              </a:prstGeom>
              <a:blipFill>
                <a:blip r:embed="rId4"/>
                <a:stretch>
                  <a:fillRect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D4F14EF-764F-D449-A893-3D67F7F70AF5}"/>
                  </a:ext>
                </a:extLst>
              </p:cNvPr>
              <p:cNvSpPr txBox="1"/>
              <p:nvPr/>
            </p:nvSpPr>
            <p:spPr>
              <a:xfrm>
                <a:off x="7881294" y="3059668"/>
                <a:ext cx="203739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D4F14EF-764F-D449-A893-3D67F7F70A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1294" y="3059668"/>
                <a:ext cx="2037391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5F22A4F-8862-B545-86BA-010C06F66210}"/>
                  </a:ext>
                </a:extLst>
              </p:cNvPr>
              <p:cNvSpPr txBox="1"/>
              <p:nvPr/>
            </p:nvSpPr>
            <p:spPr>
              <a:xfrm>
                <a:off x="1962805" y="2883457"/>
                <a:ext cx="2037391" cy="10384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5F22A4F-8862-B545-86BA-010C06F662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805" y="2883457"/>
                <a:ext cx="2037391" cy="1038489"/>
              </a:xfrm>
              <a:prstGeom prst="rect">
                <a:avLst/>
              </a:prstGeom>
              <a:blipFill>
                <a:blip r:embed="rId6"/>
                <a:stretch>
                  <a:fillRect l="-27950" t="-113253" b="-174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31800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3FFD8-FAB5-6946-A104-60BB0003F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we used the same estimator?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F31ACC1-45DE-6D48-97DB-67E085FECB11}"/>
                  </a:ext>
                </a:extLst>
              </p:cNvPr>
              <p:cNvSpPr txBox="1"/>
              <p:nvPr/>
            </p:nvSpPr>
            <p:spPr>
              <a:xfrm>
                <a:off x="2594611" y="1237537"/>
                <a:ext cx="3177236" cy="10384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/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F31ACC1-45DE-6D48-97DB-67E085FECB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4611" y="1237537"/>
                <a:ext cx="3177236" cy="1038489"/>
              </a:xfrm>
              <a:prstGeom prst="rect">
                <a:avLst/>
              </a:prstGeom>
              <a:blipFill>
                <a:blip r:embed="rId2"/>
                <a:stretch>
                  <a:fillRect t="-113253" b="-174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C655C47-026B-7A4F-913A-F348701EDDE7}"/>
                  </a:ext>
                </a:extLst>
              </p:cNvPr>
              <p:cNvSpPr/>
              <p:nvPr/>
            </p:nvSpPr>
            <p:spPr>
              <a:xfrm>
                <a:off x="5771847" y="1525948"/>
                <a:ext cx="36209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drawn according to </a:t>
                </a:r>
                <a:r>
                  <a:rPr lang="en-US" sz="2400" i="1" dirty="0"/>
                  <a:t>g(x)</a:t>
                </a: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C655C47-026B-7A4F-913A-F348701EDD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1847" y="1525948"/>
                <a:ext cx="3620928" cy="461665"/>
              </a:xfrm>
              <a:prstGeom prst="rect">
                <a:avLst/>
              </a:prstGeom>
              <a:blipFill>
                <a:blip r:embed="rId3"/>
                <a:stretch>
                  <a:fillRect t="-1081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FF21977-B160-F84F-B745-55500272E11A}"/>
                  </a:ext>
                </a:extLst>
              </p:cNvPr>
              <p:cNvSpPr/>
              <p:nvPr/>
            </p:nvSpPr>
            <p:spPr>
              <a:xfrm>
                <a:off x="2594611" y="2967335"/>
                <a:ext cx="659481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𝑊h𝑎𝑡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𝑒𝑥𝑝𝑒𝑐𝑡𝑒𝑑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𝑣𝑎𝑙𝑢𝑒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𝑡h𝑖𝑠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𝑒𝑠𝑡𝑖𝑚𝑎𝑡𝑜𝑟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sz="2400" i="1" dirty="0"/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FF21977-B160-F84F-B745-55500272E1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4611" y="2967335"/>
                <a:ext cx="6594818" cy="461665"/>
              </a:xfrm>
              <a:prstGeom prst="rect">
                <a:avLst/>
              </a:prstGeom>
              <a:blipFill>
                <a:blip r:embed="rId4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A04F551-B145-7349-A01A-E4CFF21E5EAC}"/>
                  </a:ext>
                </a:extLst>
              </p:cNvPr>
              <p:cNvSpPr/>
              <p:nvPr/>
            </p:nvSpPr>
            <p:spPr>
              <a:xfrm>
                <a:off x="4968176" y="3559330"/>
                <a:ext cx="244989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/>
                    </m:sSub>
                    <m:r>
                      <a:rPr lang="en-GB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sz="2400" dirty="0"/>
                  <a:t> = ?</a:t>
                </a:r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A04F551-B145-7349-A01A-E4CFF21E5E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8176" y="3559330"/>
                <a:ext cx="2449893" cy="461665"/>
              </a:xfrm>
              <a:prstGeom prst="rect">
                <a:avLst/>
              </a:prstGeom>
              <a:blipFill>
                <a:blip r:embed="rId5"/>
                <a:stretch>
                  <a:fillRect t="-7895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21880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22215-9459-3941-8E4D-47C33231A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expected value of a die-roll?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0706B0F-672B-FD4D-B993-BB59CA806521}"/>
              </a:ext>
            </a:extLst>
          </p:cNvPr>
          <p:cNvCxnSpPr>
            <a:cxnSpLocks/>
          </p:cNvCxnSpPr>
          <p:nvPr/>
        </p:nvCxnSpPr>
        <p:spPr>
          <a:xfrm>
            <a:off x="6049881" y="3792003"/>
            <a:ext cx="40838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BD3DCE0-6DFF-BD45-A19E-88A87824A4D1}"/>
              </a:ext>
            </a:extLst>
          </p:cNvPr>
          <p:cNvCxnSpPr>
            <a:cxnSpLocks/>
          </p:cNvCxnSpPr>
          <p:nvPr/>
        </p:nvCxnSpPr>
        <p:spPr>
          <a:xfrm flipV="1">
            <a:off x="6202281" y="1592132"/>
            <a:ext cx="0" cy="2352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F3925C46-9A3D-624B-AF7C-B7E973706D47}"/>
              </a:ext>
            </a:extLst>
          </p:cNvPr>
          <p:cNvSpPr/>
          <p:nvPr/>
        </p:nvSpPr>
        <p:spPr>
          <a:xfrm>
            <a:off x="6354682" y="2133927"/>
            <a:ext cx="225706" cy="16580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15EB14-BED4-504A-B5C4-31F66FADB0E0}"/>
              </a:ext>
            </a:extLst>
          </p:cNvPr>
          <p:cNvSpPr/>
          <p:nvPr/>
        </p:nvSpPr>
        <p:spPr>
          <a:xfrm>
            <a:off x="6929601" y="2123237"/>
            <a:ext cx="225706" cy="16580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5225F3-ADF3-4A49-BD04-9B515CA2D02A}"/>
              </a:ext>
            </a:extLst>
          </p:cNvPr>
          <p:cNvSpPr/>
          <p:nvPr/>
        </p:nvSpPr>
        <p:spPr>
          <a:xfrm>
            <a:off x="7504520" y="2133927"/>
            <a:ext cx="225706" cy="16580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DD6860-DB51-C444-8BB7-F6CA983EB90E}"/>
              </a:ext>
            </a:extLst>
          </p:cNvPr>
          <p:cNvSpPr/>
          <p:nvPr/>
        </p:nvSpPr>
        <p:spPr>
          <a:xfrm>
            <a:off x="8079439" y="2123101"/>
            <a:ext cx="225706" cy="16580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B8AD0C-1A9C-1D48-BD90-123D09BD35CF}"/>
              </a:ext>
            </a:extLst>
          </p:cNvPr>
          <p:cNvSpPr/>
          <p:nvPr/>
        </p:nvSpPr>
        <p:spPr>
          <a:xfrm>
            <a:off x="8654358" y="2112275"/>
            <a:ext cx="225706" cy="16580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55FB53-3BED-5448-880D-934319B90550}"/>
              </a:ext>
            </a:extLst>
          </p:cNvPr>
          <p:cNvSpPr/>
          <p:nvPr/>
        </p:nvSpPr>
        <p:spPr>
          <a:xfrm>
            <a:off x="9229276" y="2133927"/>
            <a:ext cx="225706" cy="16580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A1422E-D81C-4142-8803-8D05C588D04F}"/>
              </a:ext>
            </a:extLst>
          </p:cNvPr>
          <p:cNvSpPr txBox="1"/>
          <p:nvPr/>
        </p:nvSpPr>
        <p:spPr>
          <a:xfrm>
            <a:off x="5438811" y="1185550"/>
            <a:ext cx="763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pmf</a:t>
            </a:r>
            <a:endParaRPr lang="en-US" sz="2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3C2EE94-9783-2D42-851F-EB281276A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162" y="1606665"/>
            <a:ext cx="2254250" cy="22542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0D1A64-EE0F-1D45-8CFC-504A7186C2C3}"/>
              </a:ext>
            </a:extLst>
          </p:cNvPr>
          <p:cNvSpPr txBox="1"/>
          <p:nvPr/>
        </p:nvSpPr>
        <p:spPr>
          <a:xfrm>
            <a:off x="2270860" y="1153277"/>
            <a:ext cx="2226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unbiased die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08F74B-D429-6249-8B2C-4C8BB48AA66A}"/>
              </a:ext>
            </a:extLst>
          </p:cNvPr>
          <p:cNvSpPr txBox="1"/>
          <p:nvPr/>
        </p:nvSpPr>
        <p:spPr>
          <a:xfrm>
            <a:off x="6315494" y="3786522"/>
            <a:ext cx="317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5541AD-3AB2-1E42-A430-0D6ECDAE0FF4}"/>
              </a:ext>
            </a:extLst>
          </p:cNvPr>
          <p:cNvSpPr txBox="1"/>
          <p:nvPr/>
        </p:nvSpPr>
        <p:spPr>
          <a:xfrm>
            <a:off x="6889036" y="3786522"/>
            <a:ext cx="317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297869-DC70-B444-9463-83B28774FDDC}"/>
              </a:ext>
            </a:extLst>
          </p:cNvPr>
          <p:cNvSpPr txBox="1"/>
          <p:nvPr/>
        </p:nvSpPr>
        <p:spPr>
          <a:xfrm>
            <a:off x="7462578" y="3786522"/>
            <a:ext cx="317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970445-5570-584A-B2A1-ED05D11DD781}"/>
              </a:ext>
            </a:extLst>
          </p:cNvPr>
          <p:cNvSpPr txBox="1"/>
          <p:nvPr/>
        </p:nvSpPr>
        <p:spPr>
          <a:xfrm>
            <a:off x="8036120" y="3786522"/>
            <a:ext cx="317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53AA0D-ED75-1D42-AAD6-CF6542C7E4B0}"/>
              </a:ext>
            </a:extLst>
          </p:cNvPr>
          <p:cNvSpPr txBox="1"/>
          <p:nvPr/>
        </p:nvSpPr>
        <p:spPr>
          <a:xfrm>
            <a:off x="8609662" y="3786522"/>
            <a:ext cx="317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A13B94-1F58-854D-B045-001EEBF6AD1C}"/>
              </a:ext>
            </a:extLst>
          </p:cNvPr>
          <p:cNvSpPr txBox="1"/>
          <p:nvPr/>
        </p:nvSpPr>
        <p:spPr>
          <a:xfrm>
            <a:off x="9183205" y="3786522"/>
            <a:ext cx="317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02FFF2-BAB9-B04F-9919-1D4D6002855D}"/>
              </a:ext>
            </a:extLst>
          </p:cNvPr>
          <p:cNvSpPr txBox="1"/>
          <p:nvPr/>
        </p:nvSpPr>
        <p:spPr>
          <a:xfrm>
            <a:off x="5543707" y="1937519"/>
            <a:ext cx="6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1/6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81C201-DF4B-0446-884E-46D83C891D73}"/>
              </a:ext>
            </a:extLst>
          </p:cNvPr>
          <p:cNvSpPr/>
          <p:nvPr/>
        </p:nvSpPr>
        <p:spPr>
          <a:xfrm>
            <a:off x="7664553" y="3611883"/>
            <a:ext cx="465084" cy="28298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753CED-F0E9-2946-A432-E3B2CDB8089A}"/>
              </a:ext>
            </a:extLst>
          </p:cNvPr>
          <p:cNvSpPr txBox="1"/>
          <p:nvPr/>
        </p:nvSpPr>
        <p:spPr>
          <a:xfrm>
            <a:off x="6615959" y="4701505"/>
            <a:ext cx="2577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somewhere here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4CE0A2A-F644-1A4E-AAA7-7EB402AAC049}"/>
              </a:ext>
            </a:extLst>
          </p:cNvPr>
          <p:cNvCxnSpPr>
            <a:cxnSpLocks/>
          </p:cNvCxnSpPr>
          <p:nvPr/>
        </p:nvCxnSpPr>
        <p:spPr>
          <a:xfrm flipH="1" flipV="1">
            <a:off x="7897095" y="3894869"/>
            <a:ext cx="7679" cy="806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6195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22215-9459-3941-8E4D-47C33231A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expected value of a die-roll?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0706B0F-672B-FD4D-B993-BB59CA806521}"/>
              </a:ext>
            </a:extLst>
          </p:cNvPr>
          <p:cNvCxnSpPr>
            <a:cxnSpLocks/>
          </p:cNvCxnSpPr>
          <p:nvPr/>
        </p:nvCxnSpPr>
        <p:spPr>
          <a:xfrm>
            <a:off x="6049881" y="3792003"/>
            <a:ext cx="40838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BD3DCE0-6DFF-BD45-A19E-88A87824A4D1}"/>
              </a:ext>
            </a:extLst>
          </p:cNvPr>
          <p:cNvCxnSpPr>
            <a:cxnSpLocks/>
          </p:cNvCxnSpPr>
          <p:nvPr/>
        </p:nvCxnSpPr>
        <p:spPr>
          <a:xfrm flipV="1">
            <a:off x="6202281" y="1592132"/>
            <a:ext cx="0" cy="2352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F3925C46-9A3D-624B-AF7C-B7E973706D47}"/>
              </a:ext>
            </a:extLst>
          </p:cNvPr>
          <p:cNvSpPr/>
          <p:nvPr/>
        </p:nvSpPr>
        <p:spPr>
          <a:xfrm>
            <a:off x="6354682" y="2133927"/>
            <a:ext cx="225706" cy="16580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15EB14-BED4-504A-B5C4-31F66FADB0E0}"/>
              </a:ext>
            </a:extLst>
          </p:cNvPr>
          <p:cNvSpPr/>
          <p:nvPr/>
        </p:nvSpPr>
        <p:spPr>
          <a:xfrm>
            <a:off x="6929601" y="2123237"/>
            <a:ext cx="225706" cy="16580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5225F3-ADF3-4A49-BD04-9B515CA2D02A}"/>
              </a:ext>
            </a:extLst>
          </p:cNvPr>
          <p:cNvSpPr/>
          <p:nvPr/>
        </p:nvSpPr>
        <p:spPr>
          <a:xfrm>
            <a:off x="7504520" y="2133927"/>
            <a:ext cx="225706" cy="16580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DD6860-DB51-C444-8BB7-F6CA983EB90E}"/>
              </a:ext>
            </a:extLst>
          </p:cNvPr>
          <p:cNvSpPr/>
          <p:nvPr/>
        </p:nvSpPr>
        <p:spPr>
          <a:xfrm>
            <a:off x="8079439" y="2123101"/>
            <a:ext cx="225706" cy="16580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B8AD0C-1A9C-1D48-BD90-123D09BD35CF}"/>
              </a:ext>
            </a:extLst>
          </p:cNvPr>
          <p:cNvSpPr/>
          <p:nvPr/>
        </p:nvSpPr>
        <p:spPr>
          <a:xfrm>
            <a:off x="8654358" y="2112275"/>
            <a:ext cx="225706" cy="16580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55FB53-3BED-5448-880D-934319B90550}"/>
              </a:ext>
            </a:extLst>
          </p:cNvPr>
          <p:cNvSpPr/>
          <p:nvPr/>
        </p:nvSpPr>
        <p:spPr>
          <a:xfrm>
            <a:off x="9229276" y="2133927"/>
            <a:ext cx="225706" cy="16580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A1422E-D81C-4142-8803-8D05C588D04F}"/>
              </a:ext>
            </a:extLst>
          </p:cNvPr>
          <p:cNvSpPr txBox="1"/>
          <p:nvPr/>
        </p:nvSpPr>
        <p:spPr>
          <a:xfrm>
            <a:off x="5438811" y="1185550"/>
            <a:ext cx="763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pmf</a:t>
            </a:r>
            <a:endParaRPr lang="en-US" sz="2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3C2EE94-9783-2D42-851F-EB281276A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162" y="1606665"/>
            <a:ext cx="2254250" cy="22542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0D1A64-EE0F-1D45-8CFC-504A7186C2C3}"/>
              </a:ext>
            </a:extLst>
          </p:cNvPr>
          <p:cNvSpPr txBox="1"/>
          <p:nvPr/>
        </p:nvSpPr>
        <p:spPr>
          <a:xfrm>
            <a:off x="2270860" y="1153277"/>
            <a:ext cx="2226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unbiased die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08F74B-D429-6249-8B2C-4C8BB48AA66A}"/>
              </a:ext>
            </a:extLst>
          </p:cNvPr>
          <p:cNvSpPr txBox="1"/>
          <p:nvPr/>
        </p:nvSpPr>
        <p:spPr>
          <a:xfrm>
            <a:off x="6315494" y="3786522"/>
            <a:ext cx="317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5541AD-3AB2-1E42-A430-0D6ECDAE0FF4}"/>
              </a:ext>
            </a:extLst>
          </p:cNvPr>
          <p:cNvSpPr txBox="1"/>
          <p:nvPr/>
        </p:nvSpPr>
        <p:spPr>
          <a:xfrm>
            <a:off x="6889036" y="3786522"/>
            <a:ext cx="317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297869-DC70-B444-9463-83B28774FDDC}"/>
              </a:ext>
            </a:extLst>
          </p:cNvPr>
          <p:cNvSpPr txBox="1"/>
          <p:nvPr/>
        </p:nvSpPr>
        <p:spPr>
          <a:xfrm>
            <a:off x="7462578" y="3786522"/>
            <a:ext cx="317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970445-5570-584A-B2A1-ED05D11DD781}"/>
              </a:ext>
            </a:extLst>
          </p:cNvPr>
          <p:cNvSpPr txBox="1"/>
          <p:nvPr/>
        </p:nvSpPr>
        <p:spPr>
          <a:xfrm>
            <a:off x="8036120" y="3786522"/>
            <a:ext cx="317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53AA0D-ED75-1D42-AAD6-CF6542C7E4B0}"/>
              </a:ext>
            </a:extLst>
          </p:cNvPr>
          <p:cNvSpPr txBox="1"/>
          <p:nvPr/>
        </p:nvSpPr>
        <p:spPr>
          <a:xfrm>
            <a:off x="8609662" y="3786522"/>
            <a:ext cx="317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A13B94-1F58-854D-B045-001EEBF6AD1C}"/>
              </a:ext>
            </a:extLst>
          </p:cNvPr>
          <p:cNvSpPr txBox="1"/>
          <p:nvPr/>
        </p:nvSpPr>
        <p:spPr>
          <a:xfrm>
            <a:off x="9183205" y="3786522"/>
            <a:ext cx="317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02FFF2-BAB9-B04F-9919-1D4D6002855D}"/>
              </a:ext>
            </a:extLst>
          </p:cNvPr>
          <p:cNvSpPr txBox="1"/>
          <p:nvPr/>
        </p:nvSpPr>
        <p:spPr>
          <a:xfrm>
            <a:off x="5543707" y="1937519"/>
            <a:ext cx="6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1/6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61E8889-909A-5540-8CF6-9906A87F4976}"/>
                  </a:ext>
                </a:extLst>
              </p:cNvPr>
              <p:cNvSpPr txBox="1"/>
              <p:nvPr/>
            </p:nvSpPr>
            <p:spPr>
              <a:xfrm>
                <a:off x="2414926" y="5006389"/>
                <a:ext cx="7346285" cy="6994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dirty="0"/>
                  <a:t> 1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dirty="0"/>
                  <a:t> 2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dirty="0"/>
                  <a:t> 3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dirty="0"/>
                  <a:t> 4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dirty="0"/>
                  <a:t> 5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dirty="0"/>
                  <a:t> 6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dirty="0"/>
                  <a:t> = 3.5</a:t>
                </a: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61E8889-909A-5540-8CF6-9906A87F49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4926" y="5006389"/>
                <a:ext cx="7346285" cy="699487"/>
              </a:xfrm>
              <a:prstGeom prst="rect">
                <a:avLst/>
              </a:prstGeom>
              <a:blipFill>
                <a:blip r:embed="rId3"/>
                <a:stretch>
                  <a:fillRect l="-1207" t="-3571" r="-2759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17089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22215-9459-3941-8E4D-47C33231A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Expected value of the sum of two die rolls?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0706B0F-672B-FD4D-B993-BB59CA806521}"/>
              </a:ext>
            </a:extLst>
          </p:cNvPr>
          <p:cNvCxnSpPr>
            <a:cxnSpLocks/>
          </p:cNvCxnSpPr>
          <p:nvPr/>
        </p:nvCxnSpPr>
        <p:spPr>
          <a:xfrm>
            <a:off x="3680460" y="3792003"/>
            <a:ext cx="64532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BD3DCE0-6DFF-BD45-A19E-88A87824A4D1}"/>
              </a:ext>
            </a:extLst>
          </p:cNvPr>
          <p:cNvCxnSpPr>
            <a:cxnSpLocks/>
          </p:cNvCxnSpPr>
          <p:nvPr/>
        </p:nvCxnSpPr>
        <p:spPr>
          <a:xfrm flipV="1">
            <a:off x="3836271" y="1095958"/>
            <a:ext cx="0" cy="2843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1A1422E-D81C-4142-8803-8D05C588D04F}"/>
              </a:ext>
            </a:extLst>
          </p:cNvPr>
          <p:cNvSpPr txBox="1"/>
          <p:nvPr/>
        </p:nvSpPr>
        <p:spPr>
          <a:xfrm>
            <a:off x="3038499" y="2049048"/>
            <a:ext cx="763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pmf</a:t>
            </a:r>
            <a:endParaRPr lang="en-US" sz="2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3C2EE94-9783-2D42-851F-EB281276A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94" y="1471746"/>
            <a:ext cx="663137" cy="6631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F08F74B-D429-6249-8B2C-4C8BB48AA66A}"/>
              </a:ext>
            </a:extLst>
          </p:cNvPr>
          <p:cNvSpPr txBox="1"/>
          <p:nvPr/>
        </p:nvSpPr>
        <p:spPr>
          <a:xfrm>
            <a:off x="6071908" y="3809412"/>
            <a:ext cx="317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5541AD-3AB2-1E42-A430-0D6ECDAE0FF4}"/>
              </a:ext>
            </a:extLst>
          </p:cNvPr>
          <p:cNvSpPr txBox="1"/>
          <p:nvPr/>
        </p:nvSpPr>
        <p:spPr>
          <a:xfrm>
            <a:off x="4242563" y="3809412"/>
            <a:ext cx="317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297869-DC70-B444-9463-83B28774FDDC}"/>
              </a:ext>
            </a:extLst>
          </p:cNvPr>
          <p:cNvSpPr txBox="1"/>
          <p:nvPr/>
        </p:nvSpPr>
        <p:spPr>
          <a:xfrm>
            <a:off x="4597002" y="3809412"/>
            <a:ext cx="317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970445-5570-584A-B2A1-ED05D11DD781}"/>
              </a:ext>
            </a:extLst>
          </p:cNvPr>
          <p:cNvSpPr txBox="1"/>
          <p:nvPr/>
        </p:nvSpPr>
        <p:spPr>
          <a:xfrm>
            <a:off x="4962871" y="3809412"/>
            <a:ext cx="317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53AA0D-ED75-1D42-AAD6-CF6542C7E4B0}"/>
              </a:ext>
            </a:extLst>
          </p:cNvPr>
          <p:cNvSpPr txBox="1"/>
          <p:nvPr/>
        </p:nvSpPr>
        <p:spPr>
          <a:xfrm>
            <a:off x="5328740" y="3809412"/>
            <a:ext cx="317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A13B94-1F58-854D-B045-001EEBF6AD1C}"/>
              </a:ext>
            </a:extLst>
          </p:cNvPr>
          <p:cNvSpPr txBox="1"/>
          <p:nvPr/>
        </p:nvSpPr>
        <p:spPr>
          <a:xfrm>
            <a:off x="5694609" y="3809412"/>
            <a:ext cx="317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6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71F9E74-1A8C-1740-AAE1-16DB224D6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724" y="1470790"/>
            <a:ext cx="663137" cy="66313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E5CE883-123A-C245-9BEC-3262C6CAA2B2}"/>
              </a:ext>
            </a:extLst>
          </p:cNvPr>
          <p:cNvSpPr txBox="1"/>
          <p:nvPr/>
        </p:nvSpPr>
        <p:spPr>
          <a:xfrm>
            <a:off x="1234934" y="1570717"/>
            <a:ext cx="6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E7108C-7A2E-5642-8011-2D68E79C5B0D}"/>
              </a:ext>
            </a:extLst>
          </p:cNvPr>
          <p:cNvSpPr txBox="1"/>
          <p:nvPr/>
        </p:nvSpPr>
        <p:spPr>
          <a:xfrm>
            <a:off x="6460637" y="3809412"/>
            <a:ext cx="317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D43201-F8B0-CF4B-97E4-05A4532CD380}"/>
              </a:ext>
            </a:extLst>
          </p:cNvPr>
          <p:cNvSpPr txBox="1"/>
          <p:nvPr/>
        </p:nvSpPr>
        <p:spPr>
          <a:xfrm>
            <a:off x="6815076" y="3809412"/>
            <a:ext cx="317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89A987E-099A-3F4D-A618-813F1FCF5E56}"/>
              </a:ext>
            </a:extLst>
          </p:cNvPr>
          <p:cNvSpPr txBox="1"/>
          <p:nvPr/>
        </p:nvSpPr>
        <p:spPr>
          <a:xfrm>
            <a:off x="7100935" y="3809412"/>
            <a:ext cx="519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34F3131-CC5A-344F-9156-4176133E4862}"/>
              </a:ext>
            </a:extLst>
          </p:cNvPr>
          <p:cNvSpPr txBox="1"/>
          <p:nvPr/>
        </p:nvSpPr>
        <p:spPr>
          <a:xfrm>
            <a:off x="7520013" y="3809412"/>
            <a:ext cx="519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937329F-E857-4F4B-ABDC-B5134CD04992}"/>
              </a:ext>
            </a:extLst>
          </p:cNvPr>
          <p:cNvSpPr txBox="1"/>
          <p:nvPr/>
        </p:nvSpPr>
        <p:spPr>
          <a:xfrm>
            <a:off x="7904803" y="3809412"/>
            <a:ext cx="519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12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69D3847-8EF7-4B4E-BACB-BDBD78DF866C}"/>
              </a:ext>
            </a:extLst>
          </p:cNvPr>
          <p:cNvCxnSpPr>
            <a:cxnSpLocks/>
          </p:cNvCxnSpPr>
          <p:nvPr/>
        </p:nvCxnSpPr>
        <p:spPr>
          <a:xfrm flipH="1">
            <a:off x="3842185" y="1376051"/>
            <a:ext cx="475908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70234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22215-9459-3941-8E4D-47C33231A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Expected value of the sum of two die rolls?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45517EC-A74C-1842-BDAF-4B1072308864}"/>
              </a:ext>
            </a:extLst>
          </p:cNvPr>
          <p:cNvGrpSpPr/>
          <p:nvPr/>
        </p:nvGrpSpPr>
        <p:grpSpPr>
          <a:xfrm>
            <a:off x="102871" y="1095958"/>
            <a:ext cx="11999984" cy="4038720"/>
            <a:chOff x="102871" y="1095958"/>
            <a:chExt cx="11999984" cy="4038720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C0706B0F-672B-FD4D-B993-BB59CA806521}"/>
                </a:ext>
              </a:extLst>
            </p:cNvPr>
            <p:cNvCxnSpPr>
              <a:cxnSpLocks/>
            </p:cNvCxnSpPr>
            <p:nvPr/>
          </p:nvCxnSpPr>
          <p:spPr>
            <a:xfrm>
              <a:off x="3680460" y="3792003"/>
              <a:ext cx="645324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9BD3DCE0-6DFF-BD45-A19E-88A87824A4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36271" y="1095958"/>
              <a:ext cx="0" cy="28436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3925C46-9A3D-624B-AF7C-B7E973706D47}"/>
                </a:ext>
              </a:extLst>
            </p:cNvPr>
            <p:cNvSpPr/>
            <p:nvPr/>
          </p:nvSpPr>
          <p:spPr>
            <a:xfrm>
              <a:off x="4269823" y="3430473"/>
              <a:ext cx="225643" cy="36153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15EB14-BED4-504A-B5C4-31F66FADB0E0}"/>
                </a:ext>
              </a:extLst>
            </p:cNvPr>
            <p:cNvSpPr/>
            <p:nvPr/>
          </p:nvSpPr>
          <p:spPr>
            <a:xfrm>
              <a:off x="4639869" y="2970181"/>
              <a:ext cx="225536" cy="82182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5225F3-ADF3-4A49-BD04-9B515CA2D02A}"/>
                </a:ext>
              </a:extLst>
            </p:cNvPr>
            <p:cNvSpPr/>
            <p:nvPr/>
          </p:nvSpPr>
          <p:spPr>
            <a:xfrm>
              <a:off x="5009978" y="2563305"/>
              <a:ext cx="225547" cy="122869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CB8AD0C-1A9C-1D48-BD90-123D09BD35CF}"/>
                </a:ext>
              </a:extLst>
            </p:cNvPr>
            <p:cNvSpPr/>
            <p:nvPr/>
          </p:nvSpPr>
          <p:spPr>
            <a:xfrm>
              <a:off x="7970854" y="3430473"/>
              <a:ext cx="225706" cy="36153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55FB53-3BED-5448-880D-934319B90550}"/>
                </a:ext>
              </a:extLst>
            </p:cNvPr>
            <p:cNvSpPr/>
            <p:nvPr/>
          </p:nvSpPr>
          <p:spPr>
            <a:xfrm>
              <a:off x="7600741" y="2970182"/>
              <a:ext cx="225706" cy="82182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1A1422E-D81C-4142-8803-8D05C588D04F}"/>
                </a:ext>
              </a:extLst>
            </p:cNvPr>
            <p:cNvSpPr txBox="1"/>
            <p:nvPr/>
          </p:nvSpPr>
          <p:spPr>
            <a:xfrm>
              <a:off x="3038499" y="2049048"/>
              <a:ext cx="7634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pmf</a:t>
              </a:r>
              <a:endParaRPr lang="en-US" sz="2400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3C2EE94-9783-2D42-851F-EB281276A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0094" y="1471746"/>
              <a:ext cx="663137" cy="66313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F08F74B-D429-6249-8B2C-4C8BB48AA66A}"/>
                </a:ext>
              </a:extLst>
            </p:cNvPr>
            <p:cNvSpPr txBox="1"/>
            <p:nvPr/>
          </p:nvSpPr>
          <p:spPr>
            <a:xfrm>
              <a:off x="6071908" y="3809412"/>
              <a:ext cx="317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7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15541AD-3AB2-1E42-A430-0D6ECDAE0FF4}"/>
                </a:ext>
              </a:extLst>
            </p:cNvPr>
            <p:cNvSpPr txBox="1"/>
            <p:nvPr/>
          </p:nvSpPr>
          <p:spPr>
            <a:xfrm>
              <a:off x="4242563" y="3809412"/>
              <a:ext cx="317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1297869-DC70-B444-9463-83B28774FDDC}"/>
                </a:ext>
              </a:extLst>
            </p:cNvPr>
            <p:cNvSpPr txBox="1"/>
            <p:nvPr/>
          </p:nvSpPr>
          <p:spPr>
            <a:xfrm>
              <a:off x="4597002" y="3809412"/>
              <a:ext cx="317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3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6970445-5570-584A-B2A1-ED05D11DD781}"/>
                </a:ext>
              </a:extLst>
            </p:cNvPr>
            <p:cNvSpPr txBox="1"/>
            <p:nvPr/>
          </p:nvSpPr>
          <p:spPr>
            <a:xfrm>
              <a:off x="4962871" y="3809412"/>
              <a:ext cx="317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4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C53AA0D-ED75-1D42-AAD6-CF6542C7E4B0}"/>
                </a:ext>
              </a:extLst>
            </p:cNvPr>
            <p:cNvSpPr txBox="1"/>
            <p:nvPr/>
          </p:nvSpPr>
          <p:spPr>
            <a:xfrm>
              <a:off x="5328740" y="3809412"/>
              <a:ext cx="317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5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9A13B94-1F58-854D-B045-001EEBF6AD1C}"/>
                </a:ext>
              </a:extLst>
            </p:cNvPr>
            <p:cNvSpPr txBox="1"/>
            <p:nvPr/>
          </p:nvSpPr>
          <p:spPr>
            <a:xfrm>
              <a:off x="5694609" y="3809412"/>
              <a:ext cx="317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6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602FFF2-BAB9-B04F-9919-1D4D6002855D}"/>
                </a:ext>
              </a:extLst>
            </p:cNvPr>
            <p:cNvSpPr txBox="1"/>
            <p:nvPr/>
          </p:nvSpPr>
          <p:spPr>
            <a:xfrm>
              <a:off x="2867965" y="3198167"/>
              <a:ext cx="10987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1/36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61E8889-909A-5540-8CF6-9906A87F4976}"/>
                    </a:ext>
                  </a:extLst>
                </p:cNvPr>
                <p:cNvSpPr txBox="1"/>
                <p:nvPr/>
              </p:nvSpPr>
              <p:spPr>
                <a:xfrm>
                  <a:off x="102871" y="4516560"/>
                  <a:ext cx="11999984" cy="61811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36</m:t>
                          </m:r>
                        </m:den>
                      </m:f>
                    </m:oMath>
                  </a14:m>
                  <a:r>
                    <a:rPr lang="en-US" sz="2800" dirty="0"/>
                    <a:t> 2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en-US" sz="2800" dirty="0"/>
                    <a:t> 3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en-US" sz="2800" dirty="0"/>
                    <a:t> 4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en-US" sz="2800" dirty="0"/>
                    <a:t> 5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en-US" sz="2800" dirty="0"/>
                    <a:t> 6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en-US" sz="2800" dirty="0"/>
                    <a:t> 7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en-US" sz="2800" dirty="0"/>
                    <a:t> 8 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en-US" sz="2800" dirty="0"/>
                    <a:t> 9 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en-US" sz="2800" dirty="0"/>
                    <a:t> 10 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en-US" sz="2800" dirty="0"/>
                    <a:t> 11 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en-US" sz="2800" dirty="0"/>
                    <a:t> 12 = </a:t>
                  </a:r>
                  <a:r>
                    <a:rPr lang="en-US" sz="2800" dirty="0">
                      <a:solidFill>
                        <a:srgbClr val="FFFF00"/>
                      </a:solidFill>
                    </a:rPr>
                    <a:t>7</a:t>
                  </a:r>
                  <a:r>
                    <a:rPr lang="en-US" sz="2800" dirty="0"/>
                    <a:t> </a:t>
                  </a:r>
                </a:p>
              </p:txBody>
            </p:sp>
          </mc:Choice>
          <mc:Fallback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61E8889-909A-5540-8CF6-9906A87F49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871" y="4516560"/>
                  <a:ext cx="11999984" cy="618118"/>
                </a:xfrm>
                <a:prstGeom prst="rect">
                  <a:avLst/>
                </a:prstGeom>
                <a:blipFill>
                  <a:blip r:embed="rId3"/>
                  <a:stretch>
                    <a:fillRect l="-634" t="-4082" r="-1586" b="-183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71F9E74-1A8C-1740-AAE1-16DB224D6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14724" y="1470790"/>
              <a:ext cx="663137" cy="66313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E5CE883-123A-C245-9BEC-3262C6CAA2B2}"/>
                </a:ext>
              </a:extLst>
            </p:cNvPr>
            <p:cNvSpPr txBox="1"/>
            <p:nvPr/>
          </p:nvSpPr>
          <p:spPr>
            <a:xfrm>
              <a:off x="1234934" y="1570717"/>
              <a:ext cx="6874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+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EE7108C-7A2E-5642-8011-2D68E79C5B0D}"/>
                </a:ext>
              </a:extLst>
            </p:cNvPr>
            <p:cNvSpPr txBox="1"/>
            <p:nvPr/>
          </p:nvSpPr>
          <p:spPr>
            <a:xfrm>
              <a:off x="6460637" y="3809412"/>
              <a:ext cx="317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8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ED43201-F8B0-CF4B-97E4-05A4532CD380}"/>
                </a:ext>
              </a:extLst>
            </p:cNvPr>
            <p:cNvSpPr txBox="1"/>
            <p:nvPr/>
          </p:nvSpPr>
          <p:spPr>
            <a:xfrm>
              <a:off x="6815076" y="3809412"/>
              <a:ext cx="317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9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89A987E-099A-3F4D-A618-813F1FCF5E56}"/>
                </a:ext>
              </a:extLst>
            </p:cNvPr>
            <p:cNvSpPr txBox="1"/>
            <p:nvPr/>
          </p:nvSpPr>
          <p:spPr>
            <a:xfrm>
              <a:off x="7100935" y="3809412"/>
              <a:ext cx="5196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34F3131-CC5A-344F-9156-4176133E4862}"/>
                </a:ext>
              </a:extLst>
            </p:cNvPr>
            <p:cNvSpPr txBox="1"/>
            <p:nvPr/>
          </p:nvSpPr>
          <p:spPr>
            <a:xfrm>
              <a:off x="7520013" y="3809412"/>
              <a:ext cx="5196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937329F-E857-4F4B-ABDC-B5134CD04992}"/>
                </a:ext>
              </a:extLst>
            </p:cNvPr>
            <p:cNvSpPr txBox="1"/>
            <p:nvPr/>
          </p:nvSpPr>
          <p:spPr>
            <a:xfrm>
              <a:off x="7904803" y="3809412"/>
              <a:ext cx="5196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12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973ED36-1BD3-974D-B9A7-E720A3A65E88}"/>
                </a:ext>
              </a:extLst>
            </p:cNvPr>
            <p:cNvSpPr/>
            <p:nvPr/>
          </p:nvSpPr>
          <p:spPr>
            <a:xfrm>
              <a:off x="5380087" y="2186847"/>
              <a:ext cx="225580" cy="160515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FEA851A-B382-1946-A375-9AFE01BC18F5}"/>
                </a:ext>
              </a:extLst>
            </p:cNvPr>
            <p:cNvSpPr/>
            <p:nvPr/>
          </p:nvSpPr>
          <p:spPr>
            <a:xfrm>
              <a:off x="5750196" y="1831270"/>
              <a:ext cx="225580" cy="196073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33B6EB2-2C09-7E4D-88ED-76BA48CA3762}"/>
                </a:ext>
              </a:extLst>
            </p:cNvPr>
            <p:cNvSpPr/>
            <p:nvPr/>
          </p:nvSpPr>
          <p:spPr>
            <a:xfrm>
              <a:off x="6120305" y="1376051"/>
              <a:ext cx="225608" cy="241595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7DBAD14-7129-D84E-A26B-78D328E6DEA7}"/>
                </a:ext>
              </a:extLst>
            </p:cNvPr>
            <p:cNvSpPr/>
            <p:nvPr/>
          </p:nvSpPr>
          <p:spPr>
            <a:xfrm>
              <a:off x="6490414" y="1754990"/>
              <a:ext cx="225641" cy="203701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142AF45-7F07-3B42-971A-14F734BC82B3}"/>
                </a:ext>
              </a:extLst>
            </p:cNvPr>
            <p:cNvSpPr/>
            <p:nvPr/>
          </p:nvSpPr>
          <p:spPr>
            <a:xfrm>
              <a:off x="6860523" y="2133927"/>
              <a:ext cx="225695" cy="165807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B3EB274-6D47-484A-8EAA-CB9AFD348BA1}"/>
                </a:ext>
              </a:extLst>
            </p:cNvPr>
            <p:cNvSpPr/>
            <p:nvPr/>
          </p:nvSpPr>
          <p:spPr>
            <a:xfrm>
              <a:off x="7230632" y="2563305"/>
              <a:ext cx="225695" cy="122869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26B67D6-C327-8847-AAB4-203A391381F1}"/>
                </a:ext>
              </a:extLst>
            </p:cNvPr>
            <p:cNvSpPr txBox="1"/>
            <p:nvPr/>
          </p:nvSpPr>
          <p:spPr>
            <a:xfrm>
              <a:off x="2864858" y="1253548"/>
              <a:ext cx="10987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6/36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CAC93C6-C808-574B-A7D0-457CCDD061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36271" y="3429000"/>
              <a:ext cx="4759089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69D3847-8EF7-4B4E-BACB-BDBD78DF86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42185" y="1376051"/>
              <a:ext cx="4759089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760695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22215-9459-3941-8E4D-47C33231A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Expectation of event X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45517EC-A74C-1842-BDAF-4B1072308864}"/>
              </a:ext>
            </a:extLst>
          </p:cNvPr>
          <p:cNvGrpSpPr/>
          <p:nvPr/>
        </p:nvGrpSpPr>
        <p:grpSpPr>
          <a:xfrm>
            <a:off x="1467241" y="2639768"/>
            <a:ext cx="9246869" cy="3077421"/>
            <a:chOff x="102871" y="1095958"/>
            <a:chExt cx="11999984" cy="3993677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C0706B0F-672B-FD4D-B993-BB59CA806521}"/>
                </a:ext>
              </a:extLst>
            </p:cNvPr>
            <p:cNvCxnSpPr>
              <a:cxnSpLocks/>
            </p:cNvCxnSpPr>
            <p:nvPr/>
          </p:nvCxnSpPr>
          <p:spPr>
            <a:xfrm>
              <a:off x="3680460" y="3792003"/>
              <a:ext cx="645324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9BD3DCE0-6DFF-BD45-A19E-88A87824A4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36271" y="1095958"/>
              <a:ext cx="0" cy="28436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3925C46-9A3D-624B-AF7C-B7E973706D47}"/>
                </a:ext>
              </a:extLst>
            </p:cNvPr>
            <p:cNvSpPr/>
            <p:nvPr/>
          </p:nvSpPr>
          <p:spPr>
            <a:xfrm>
              <a:off x="4269823" y="3430473"/>
              <a:ext cx="225643" cy="36153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15EB14-BED4-504A-B5C4-31F66FADB0E0}"/>
                </a:ext>
              </a:extLst>
            </p:cNvPr>
            <p:cNvSpPr/>
            <p:nvPr/>
          </p:nvSpPr>
          <p:spPr>
            <a:xfrm>
              <a:off x="4639869" y="2970181"/>
              <a:ext cx="225536" cy="82182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5225F3-ADF3-4A49-BD04-9B515CA2D02A}"/>
                </a:ext>
              </a:extLst>
            </p:cNvPr>
            <p:cNvSpPr/>
            <p:nvPr/>
          </p:nvSpPr>
          <p:spPr>
            <a:xfrm>
              <a:off x="5009978" y="2563305"/>
              <a:ext cx="225547" cy="122869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CB8AD0C-1A9C-1D48-BD90-123D09BD35CF}"/>
                </a:ext>
              </a:extLst>
            </p:cNvPr>
            <p:cNvSpPr/>
            <p:nvPr/>
          </p:nvSpPr>
          <p:spPr>
            <a:xfrm>
              <a:off x="7970854" y="3430473"/>
              <a:ext cx="225706" cy="36153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55FB53-3BED-5448-880D-934319B90550}"/>
                </a:ext>
              </a:extLst>
            </p:cNvPr>
            <p:cNvSpPr/>
            <p:nvPr/>
          </p:nvSpPr>
          <p:spPr>
            <a:xfrm>
              <a:off x="7600741" y="2970182"/>
              <a:ext cx="225706" cy="82182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1A1422E-D81C-4142-8803-8D05C588D04F}"/>
                </a:ext>
              </a:extLst>
            </p:cNvPr>
            <p:cNvSpPr txBox="1"/>
            <p:nvPr/>
          </p:nvSpPr>
          <p:spPr>
            <a:xfrm>
              <a:off x="3038499" y="2049048"/>
              <a:ext cx="7634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pmf</a:t>
              </a:r>
              <a:endParaRPr lang="en-US" sz="2400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3C2EE94-9783-2D42-851F-EB281276A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0094" y="1471746"/>
              <a:ext cx="663137" cy="66313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F08F74B-D429-6249-8B2C-4C8BB48AA66A}"/>
                </a:ext>
              </a:extLst>
            </p:cNvPr>
            <p:cNvSpPr txBox="1"/>
            <p:nvPr/>
          </p:nvSpPr>
          <p:spPr>
            <a:xfrm>
              <a:off x="6071908" y="3809412"/>
              <a:ext cx="317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7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15541AD-3AB2-1E42-A430-0D6ECDAE0FF4}"/>
                </a:ext>
              </a:extLst>
            </p:cNvPr>
            <p:cNvSpPr txBox="1"/>
            <p:nvPr/>
          </p:nvSpPr>
          <p:spPr>
            <a:xfrm>
              <a:off x="4242563" y="3809412"/>
              <a:ext cx="317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1297869-DC70-B444-9463-83B28774FDDC}"/>
                </a:ext>
              </a:extLst>
            </p:cNvPr>
            <p:cNvSpPr txBox="1"/>
            <p:nvPr/>
          </p:nvSpPr>
          <p:spPr>
            <a:xfrm>
              <a:off x="4597002" y="3809412"/>
              <a:ext cx="317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3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6970445-5570-584A-B2A1-ED05D11DD781}"/>
                </a:ext>
              </a:extLst>
            </p:cNvPr>
            <p:cNvSpPr txBox="1"/>
            <p:nvPr/>
          </p:nvSpPr>
          <p:spPr>
            <a:xfrm>
              <a:off x="4962871" y="3809412"/>
              <a:ext cx="317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4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C53AA0D-ED75-1D42-AAD6-CF6542C7E4B0}"/>
                </a:ext>
              </a:extLst>
            </p:cNvPr>
            <p:cNvSpPr txBox="1"/>
            <p:nvPr/>
          </p:nvSpPr>
          <p:spPr>
            <a:xfrm>
              <a:off x="5328740" y="3809412"/>
              <a:ext cx="317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5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9A13B94-1F58-854D-B045-001EEBF6AD1C}"/>
                </a:ext>
              </a:extLst>
            </p:cNvPr>
            <p:cNvSpPr txBox="1"/>
            <p:nvPr/>
          </p:nvSpPr>
          <p:spPr>
            <a:xfrm>
              <a:off x="5694609" y="3809412"/>
              <a:ext cx="317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6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602FFF2-BAB9-B04F-9919-1D4D6002855D}"/>
                </a:ext>
              </a:extLst>
            </p:cNvPr>
            <p:cNvSpPr txBox="1"/>
            <p:nvPr/>
          </p:nvSpPr>
          <p:spPr>
            <a:xfrm>
              <a:off x="2867965" y="3198167"/>
              <a:ext cx="10987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1/36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61E8889-909A-5540-8CF6-9906A87F4976}"/>
                    </a:ext>
                  </a:extLst>
                </p:cNvPr>
                <p:cNvSpPr txBox="1"/>
                <p:nvPr/>
              </p:nvSpPr>
              <p:spPr>
                <a:xfrm>
                  <a:off x="102871" y="4516560"/>
                  <a:ext cx="11999984" cy="57307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36</m:t>
                          </m:r>
                        </m:den>
                      </m:f>
                    </m:oMath>
                  </a14:m>
                  <a:r>
                    <a:rPr lang="en-US" sz="2000" dirty="0"/>
                    <a:t> 2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en-US" sz="2000" dirty="0"/>
                    <a:t> 3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en-US" sz="2000" dirty="0"/>
                    <a:t> 4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en-US" sz="2000" dirty="0"/>
                    <a:t> 5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en-US" sz="2000" dirty="0"/>
                    <a:t> 6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en-US" sz="2000" dirty="0"/>
                    <a:t> 7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en-US" sz="2000" dirty="0"/>
                    <a:t> 8 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en-US" sz="2000" dirty="0"/>
                    <a:t> 9 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en-US" sz="2000" dirty="0"/>
                    <a:t> 10 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en-US" sz="2000" dirty="0"/>
                    <a:t> 11 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en-US" sz="2000" dirty="0"/>
                    <a:t> 12 = </a:t>
                  </a:r>
                  <a:r>
                    <a:rPr lang="en-US" sz="2000" dirty="0">
                      <a:solidFill>
                        <a:srgbClr val="FFFF00"/>
                      </a:solidFill>
                    </a:rPr>
                    <a:t>7</a:t>
                  </a:r>
                  <a:r>
                    <a:rPr lang="en-US" sz="2000" dirty="0"/>
                    <a:t> </a:t>
                  </a:r>
                </a:p>
              </p:txBody>
            </p:sp>
          </mc:Choice>
          <mc:Fallback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61E8889-909A-5540-8CF6-9906A87F49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871" y="4516560"/>
                  <a:ext cx="11999984" cy="573075"/>
                </a:xfrm>
                <a:prstGeom prst="rect">
                  <a:avLst/>
                </a:prstGeom>
                <a:blipFill>
                  <a:blip r:embed="rId3"/>
                  <a:stretch>
                    <a:fillRect l="-686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71F9E74-1A8C-1740-AAE1-16DB224D6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14724" y="1470790"/>
              <a:ext cx="663137" cy="66313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E5CE883-123A-C245-9BEC-3262C6CAA2B2}"/>
                </a:ext>
              </a:extLst>
            </p:cNvPr>
            <p:cNvSpPr txBox="1"/>
            <p:nvPr/>
          </p:nvSpPr>
          <p:spPr>
            <a:xfrm>
              <a:off x="1234934" y="1570717"/>
              <a:ext cx="6874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+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EE7108C-7A2E-5642-8011-2D68E79C5B0D}"/>
                </a:ext>
              </a:extLst>
            </p:cNvPr>
            <p:cNvSpPr txBox="1"/>
            <p:nvPr/>
          </p:nvSpPr>
          <p:spPr>
            <a:xfrm>
              <a:off x="6460637" y="3809412"/>
              <a:ext cx="317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8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ED43201-F8B0-CF4B-97E4-05A4532CD380}"/>
                </a:ext>
              </a:extLst>
            </p:cNvPr>
            <p:cNvSpPr txBox="1"/>
            <p:nvPr/>
          </p:nvSpPr>
          <p:spPr>
            <a:xfrm>
              <a:off x="6815076" y="3809412"/>
              <a:ext cx="317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9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89A987E-099A-3F4D-A618-813F1FCF5E56}"/>
                </a:ext>
              </a:extLst>
            </p:cNvPr>
            <p:cNvSpPr txBox="1"/>
            <p:nvPr/>
          </p:nvSpPr>
          <p:spPr>
            <a:xfrm>
              <a:off x="7100935" y="3809412"/>
              <a:ext cx="5196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34F3131-CC5A-344F-9156-4176133E4862}"/>
                </a:ext>
              </a:extLst>
            </p:cNvPr>
            <p:cNvSpPr txBox="1"/>
            <p:nvPr/>
          </p:nvSpPr>
          <p:spPr>
            <a:xfrm>
              <a:off x="7520013" y="3809412"/>
              <a:ext cx="5196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937329F-E857-4F4B-ABDC-B5134CD04992}"/>
                </a:ext>
              </a:extLst>
            </p:cNvPr>
            <p:cNvSpPr txBox="1"/>
            <p:nvPr/>
          </p:nvSpPr>
          <p:spPr>
            <a:xfrm>
              <a:off x="7904803" y="3809412"/>
              <a:ext cx="5196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12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973ED36-1BD3-974D-B9A7-E720A3A65E88}"/>
                </a:ext>
              </a:extLst>
            </p:cNvPr>
            <p:cNvSpPr/>
            <p:nvPr/>
          </p:nvSpPr>
          <p:spPr>
            <a:xfrm>
              <a:off x="5380087" y="2186847"/>
              <a:ext cx="225580" cy="160515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FEA851A-B382-1946-A375-9AFE01BC18F5}"/>
                </a:ext>
              </a:extLst>
            </p:cNvPr>
            <p:cNvSpPr/>
            <p:nvPr/>
          </p:nvSpPr>
          <p:spPr>
            <a:xfrm>
              <a:off x="5750196" y="1831270"/>
              <a:ext cx="225580" cy="196073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33B6EB2-2C09-7E4D-88ED-76BA48CA3762}"/>
                </a:ext>
              </a:extLst>
            </p:cNvPr>
            <p:cNvSpPr/>
            <p:nvPr/>
          </p:nvSpPr>
          <p:spPr>
            <a:xfrm>
              <a:off x="6120305" y="1376051"/>
              <a:ext cx="225608" cy="241595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7DBAD14-7129-D84E-A26B-78D328E6DEA7}"/>
                </a:ext>
              </a:extLst>
            </p:cNvPr>
            <p:cNvSpPr/>
            <p:nvPr/>
          </p:nvSpPr>
          <p:spPr>
            <a:xfrm>
              <a:off x="6490414" y="1754990"/>
              <a:ext cx="225641" cy="203701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142AF45-7F07-3B42-971A-14F734BC82B3}"/>
                </a:ext>
              </a:extLst>
            </p:cNvPr>
            <p:cNvSpPr/>
            <p:nvPr/>
          </p:nvSpPr>
          <p:spPr>
            <a:xfrm>
              <a:off x="6860523" y="2133927"/>
              <a:ext cx="225695" cy="165807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B3EB274-6D47-484A-8EAA-CB9AFD348BA1}"/>
                </a:ext>
              </a:extLst>
            </p:cNvPr>
            <p:cNvSpPr/>
            <p:nvPr/>
          </p:nvSpPr>
          <p:spPr>
            <a:xfrm>
              <a:off x="7230632" y="2563305"/>
              <a:ext cx="225695" cy="122869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26B67D6-C327-8847-AAB4-203A391381F1}"/>
                </a:ext>
              </a:extLst>
            </p:cNvPr>
            <p:cNvSpPr txBox="1"/>
            <p:nvPr/>
          </p:nvSpPr>
          <p:spPr>
            <a:xfrm>
              <a:off x="2864858" y="1253548"/>
              <a:ext cx="10987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6/36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CAC93C6-C808-574B-A7D0-457CCDD061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36271" y="3429000"/>
              <a:ext cx="4759089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69D3847-8EF7-4B4E-BACB-BDBD78DF86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42185" y="1376051"/>
              <a:ext cx="4759089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24DA11B-6A1A-BF4A-8CF6-9E06E86C131B}"/>
                  </a:ext>
                </a:extLst>
              </p:cNvPr>
              <p:cNvSpPr/>
              <p:nvPr/>
            </p:nvSpPr>
            <p:spPr>
              <a:xfrm>
                <a:off x="3729358" y="1425796"/>
                <a:ext cx="3819565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GB" sz="280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sz="2800" dirty="0"/>
                  <a:t>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GB" sz="28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𝑎𝑙𝑙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/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24DA11B-6A1A-BF4A-8CF6-9E06E86C13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9358" y="1425796"/>
                <a:ext cx="3819565" cy="523220"/>
              </a:xfrm>
              <a:prstGeom prst="rect">
                <a:avLst/>
              </a:prstGeom>
              <a:blipFill>
                <a:blip r:embed="rId4"/>
                <a:stretch>
                  <a:fillRect l="-332" t="-123810" b="-19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67980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22215-9459-3941-8E4D-47C33231A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Expectation of event X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24DA11B-6A1A-BF4A-8CF6-9E06E86C131B}"/>
                  </a:ext>
                </a:extLst>
              </p:cNvPr>
              <p:cNvSpPr/>
              <p:nvPr/>
            </p:nvSpPr>
            <p:spPr>
              <a:xfrm>
                <a:off x="3729358" y="1425796"/>
                <a:ext cx="3819565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GB" sz="280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sz="2800" dirty="0"/>
                  <a:t>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GB" sz="28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𝑎𝑙𝑙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/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24DA11B-6A1A-BF4A-8CF6-9E06E86C13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9358" y="1425796"/>
                <a:ext cx="3819565" cy="523220"/>
              </a:xfrm>
              <a:prstGeom prst="rect">
                <a:avLst/>
              </a:prstGeom>
              <a:blipFill>
                <a:blip r:embed="rId2"/>
                <a:stretch>
                  <a:fillRect l="-332" t="-123810" b="-19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D4833CE-BA7B-9B45-B5D5-132AB80D54CC}"/>
                  </a:ext>
                </a:extLst>
              </p:cNvPr>
              <p:cNvSpPr txBox="1"/>
              <p:nvPr/>
            </p:nvSpPr>
            <p:spPr>
              <a:xfrm>
                <a:off x="3360421" y="2360496"/>
                <a:ext cx="4072006" cy="8608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D4833CE-BA7B-9B45-B5D5-132AB80D5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421" y="2360496"/>
                <a:ext cx="4072006" cy="860813"/>
              </a:xfrm>
              <a:prstGeom prst="rect">
                <a:avLst/>
              </a:prstGeom>
              <a:blipFill>
                <a:blip r:embed="rId3"/>
                <a:stretch>
                  <a:fillRect t="-172464" b="-25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8ACB42D-7470-6442-93FA-6B936C96A6EA}"/>
              </a:ext>
            </a:extLst>
          </p:cNvPr>
          <p:cNvSpPr txBox="1"/>
          <p:nvPr/>
        </p:nvSpPr>
        <p:spPr>
          <a:xfrm>
            <a:off x="817244" y="1507438"/>
            <a:ext cx="2657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discrete events X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4943D7D-BDCD-0E4A-9A34-745BF0C91AAA}"/>
              </a:ext>
            </a:extLst>
          </p:cNvPr>
          <p:cNvSpPr txBox="1"/>
          <p:nvPr/>
        </p:nvSpPr>
        <p:spPr>
          <a:xfrm>
            <a:off x="817243" y="2590847"/>
            <a:ext cx="2657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continuous variable x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6F5E5A4-D2C4-3D40-BB6A-E13B0EB7F2D9}"/>
                  </a:ext>
                </a:extLst>
              </p:cNvPr>
              <p:cNvSpPr txBox="1"/>
              <p:nvPr/>
            </p:nvSpPr>
            <p:spPr>
              <a:xfrm>
                <a:off x="3729358" y="3613688"/>
                <a:ext cx="4072006" cy="8608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6F5E5A4-D2C4-3D40-BB6A-E13B0EB7F2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9358" y="3613688"/>
                <a:ext cx="4072006" cy="860813"/>
              </a:xfrm>
              <a:prstGeom prst="rect">
                <a:avLst/>
              </a:prstGeom>
              <a:blipFill>
                <a:blip r:embed="rId4"/>
                <a:stretch>
                  <a:fillRect t="-175000" b="-260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B87F336D-C500-BB4A-BA45-E07ED5578A23}"/>
              </a:ext>
            </a:extLst>
          </p:cNvPr>
          <p:cNvSpPr txBox="1"/>
          <p:nvPr/>
        </p:nvSpPr>
        <p:spPr>
          <a:xfrm>
            <a:off x="817243" y="3745838"/>
            <a:ext cx="265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function of </a:t>
            </a:r>
          </a:p>
          <a:p>
            <a:r>
              <a:rPr lang="en-US" sz="2000" dirty="0"/>
              <a:t>continuous variable x</a:t>
            </a:r>
          </a:p>
        </p:txBody>
      </p:sp>
    </p:spTree>
    <p:extLst>
      <p:ext uri="{BB962C8B-B14F-4D97-AF65-F5344CB8AC3E}">
        <p14:creationId xmlns:p14="http://schemas.microsoft.com/office/powerpoint/2010/main" val="18133510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E3834AD-04DC-754A-BA63-C68464060CDB}"/>
              </a:ext>
            </a:extLst>
          </p:cNvPr>
          <p:cNvCxnSpPr>
            <a:cxnSpLocks/>
          </p:cNvCxnSpPr>
          <p:nvPr/>
        </p:nvCxnSpPr>
        <p:spPr>
          <a:xfrm>
            <a:off x="5389936" y="1565587"/>
            <a:ext cx="1" cy="3604436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F549B1B-4DDE-664D-AFBA-3506A5FF7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 dirty="0"/>
              <a:t>Which estimator is better?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7543582-3607-314E-8A3F-2B848CE8E67D}"/>
              </a:ext>
            </a:extLst>
          </p:cNvPr>
          <p:cNvCxnSpPr/>
          <p:nvPr/>
        </p:nvCxnSpPr>
        <p:spPr>
          <a:xfrm>
            <a:off x="2801073" y="5104436"/>
            <a:ext cx="66670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2B50FCA-C40A-104D-A24C-9F99BB44E262}"/>
              </a:ext>
            </a:extLst>
          </p:cNvPr>
          <p:cNvCxnSpPr>
            <a:cxnSpLocks/>
          </p:cNvCxnSpPr>
          <p:nvPr/>
        </p:nvCxnSpPr>
        <p:spPr>
          <a:xfrm flipV="1">
            <a:off x="2953473" y="1666755"/>
            <a:ext cx="0" cy="3590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5B65E77-59B1-1245-83F0-9E5E8ADFBBD9}"/>
              </a:ext>
            </a:extLst>
          </p:cNvPr>
          <p:cNvSpPr/>
          <p:nvPr/>
        </p:nvSpPr>
        <p:spPr>
          <a:xfrm>
            <a:off x="3819647" y="4647236"/>
            <a:ext cx="243068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77A7F9-AA21-CB46-A430-D37D364C12F2}"/>
              </a:ext>
            </a:extLst>
          </p:cNvPr>
          <p:cNvSpPr/>
          <p:nvPr/>
        </p:nvSpPr>
        <p:spPr>
          <a:xfrm>
            <a:off x="4124446" y="4133987"/>
            <a:ext cx="227635" cy="97044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57F317-158A-4B48-8D3C-4E49B61CC95A}"/>
              </a:ext>
            </a:extLst>
          </p:cNvPr>
          <p:cNvSpPr/>
          <p:nvPr/>
        </p:nvSpPr>
        <p:spPr>
          <a:xfrm>
            <a:off x="4406096" y="3773349"/>
            <a:ext cx="225705" cy="13349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0E58AE-016F-9543-80EB-53E201477561}"/>
              </a:ext>
            </a:extLst>
          </p:cNvPr>
          <p:cNvSpPr/>
          <p:nvPr/>
        </p:nvSpPr>
        <p:spPr>
          <a:xfrm>
            <a:off x="4990618" y="2731638"/>
            <a:ext cx="225707" cy="23554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D7224C-5E55-6144-AD1B-193771742C45}"/>
              </a:ext>
            </a:extLst>
          </p:cNvPr>
          <p:cNvSpPr/>
          <p:nvPr/>
        </p:nvSpPr>
        <p:spPr>
          <a:xfrm>
            <a:off x="4685819" y="3429001"/>
            <a:ext cx="225706" cy="16580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6DF558-35E2-D144-9B3C-C1C75894F086}"/>
              </a:ext>
            </a:extLst>
          </p:cNvPr>
          <p:cNvSpPr/>
          <p:nvPr/>
        </p:nvSpPr>
        <p:spPr>
          <a:xfrm>
            <a:off x="5278057" y="2433971"/>
            <a:ext cx="219907" cy="26531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057985-0838-5E4A-B204-217ED9C740BE}"/>
              </a:ext>
            </a:extLst>
          </p:cNvPr>
          <p:cNvSpPr/>
          <p:nvPr/>
        </p:nvSpPr>
        <p:spPr>
          <a:xfrm>
            <a:off x="5580926" y="2837260"/>
            <a:ext cx="219919" cy="22498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5A6EB0-C744-5348-837B-0B4B1E9A86A0}"/>
              </a:ext>
            </a:extLst>
          </p:cNvPr>
          <p:cNvSpPr/>
          <p:nvPr/>
        </p:nvSpPr>
        <p:spPr>
          <a:xfrm>
            <a:off x="5883796" y="3197898"/>
            <a:ext cx="254643" cy="188917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717D5F-C8DA-DB45-A382-42885ADF80D5}"/>
              </a:ext>
            </a:extLst>
          </p:cNvPr>
          <p:cNvSpPr/>
          <p:nvPr/>
        </p:nvSpPr>
        <p:spPr>
          <a:xfrm>
            <a:off x="6186666" y="3773350"/>
            <a:ext cx="254643" cy="13137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926D32-607A-FC4C-AB2A-262C5951FD72}"/>
              </a:ext>
            </a:extLst>
          </p:cNvPr>
          <p:cNvSpPr/>
          <p:nvPr/>
        </p:nvSpPr>
        <p:spPr>
          <a:xfrm>
            <a:off x="6489536" y="4133988"/>
            <a:ext cx="254643" cy="9530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F8FF5B-BBB2-D844-B367-79DDCC777E4A}"/>
              </a:ext>
            </a:extLst>
          </p:cNvPr>
          <p:cNvSpPr/>
          <p:nvPr/>
        </p:nvSpPr>
        <p:spPr>
          <a:xfrm>
            <a:off x="6792406" y="4398382"/>
            <a:ext cx="254643" cy="6886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0DB7FE-9E08-BD4C-8302-7216E1F06E66}"/>
              </a:ext>
            </a:extLst>
          </p:cNvPr>
          <p:cNvSpPr/>
          <p:nvPr/>
        </p:nvSpPr>
        <p:spPr>
          <a:xfrm>
            <a:off x="7095276" y="4647236"/>
            <a:ext cx="254643" cy="4398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5415BB-131B-1D48-BAD7-7545B3D918E8}"/>
              </a:ext>
            </a:extLst>
          </p:cNvPr>
          <p:cNvSpPr/>
          <p:nvPr/>
        </p:nvSpPr>
        <p:spPr>
          <a:xfrm>
            <a:off x="7398146" y="4768771"/>
            <a:ext cx="254643" cy="3183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F5D57D-31CF-C949-820D-72BE1361CBCC}"/>
              </a:ext>
            </a:extLst>
          </p:cNvPr>
          <p:cNvSpPr/>
          <p:nvPr/>
        </p:nvSpPr>
        <p:spPr>
          <a:xfrm>
            <a:off x="7701016" y="4952037"/>
            <a:ext cx="254643" cy="1350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2F1C64-94A0-3F4F-8059-5FDA37A7E99A}"/>
              </a:ext>
            </a:extLst>
          </p:cNvPr>
          <p:cNvSpPr/>
          <p:nvPr/>
        </p:nvSpPr>
        <p:spPr>
          <a:xfrm>
            <a:off x="8003886" y="4952037"/>
            <a:ext cx="254643" cy="1350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8DEB9BF-7F02-1D40-9836-E865BA9851C1}"/>
              </a:ext>
            </a:extLst>
          </p:cNvPr>
          <p:cNvSpPr/>
          <p:nvPr/>
        </p:nvSpPr>
        <p:spPr>
          <a:xfrm>
            <a:off x="3497485" y="4768771"/>
            <a:ext cx="239200" cy="3375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ED592C-9693-C246-93D6-1270B38061FC}"/>
              </a:ext>
            </a:extLst>
          </p:cNvPr>
          <p:cNvCxnSpPr>
            <a:cxnSpLocks/>
          </p:cNvCxnSpPr>
          <p:nvPr/>
        </p:nvCxnSpPr>
        <p:spPr>
          <a:xfrm>
            <a:off x="5949386" y="1237660"/>
            <a:ext cx="63651" cy="388413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CDD9100-2277-2F44-BF7B-6885E43E82B6}"/>
                  </a:ext>
                </a:extLst>
              </p:cNvPr>
              <p:cNvSpPr/>
              <p:nvPr/>
            </p:nvSpPr>
            <p:spPr>
              <a:xfrm>
                <a:off x="5808490" y="868328"/>
                <a:ext cx="3394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CDD9100-2277-2F44-BF7B-6885E43E82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8490" y="868328"/>
                <a:ext cx="339452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8330BA0-B7F7-7243-90F1-1E795AF618D2}"/>
              </a:ext>
            </a:extLst>
          </p:cNvPr>
          <p:cNvCxnSpPr>
            <a:cxnSpLocks/>
          </p:cNvCxnSpPr>
          <p:nvPr/>
        </p:nvCxnSpPr>
        <p:spPr>
          <a:xfrm>
            <a:off x="6122997" y="1550673"/>
            <a:ext cx="1" cy="3604436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C5CADFB8-40F5-1047-B9D3-3CD54D5DFA73}"/>
              </a:ext>
            </a:extLst>
          </p:cNvPr>
          <p:cNvSpPr/>
          <p:nvPr/>
        </p:nvSpPr>
        <p:spPr>
          <a:xfrm>
            <a:off x="4575846" y="3517757"/>
            <a:ext cx="219930" cy="1571765"/>
          </a:xfrm>
          <a:prstGeom prst="rect">
            <a:avLst/>
          </a:prstGeom>
          <a:solidFill>
            <a:srgbClr val="00D403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7EB79E-2613-9C43-9ED2-6B8BDE5B8EF3}"/>
              </a:ext>
            </a:extLst>
          </p:cNvPr>
          <p:cNvSpPr/>
          <p:nvPr/>
        </p:nvSpPr>
        <p:spPr>
          <a:xfrm>
            <a:off x="4842075" y="3425151"/>
            <a:ext cx="243068" cy="1664372"/>
          </a:xfrm>
          <a:prstGeom prst="rect">
            <a:avLst/>
          </a:prstGeom>
          <a:solidFill>
            <a:srgbClr val="00D403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75646FE-5B7D-E047-8393-4BE32DD69C10}"/>
              </a:ext>
            </a:extLst>
          </p:cNvPr>
          <p:cNvSpPr/>
          <p:nvPr/>
        </p:nvSpPr>
        <p:spPr>
          <a:xfrm>
            <a:off x="5129517" y="3098202"/>
            <a:ext cx="235346" cy="1995179"/>
          </a:xfrm>
          <a:prstGeom prst="rect">
            <a:avLst/>
          </a:prstGeom>
          <a:solidFill>
            <a:srgbClr val="00D403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C6B8E4B-9818-4246-B2B2-37DC01C2C077}"/>
              </a:ext>
            </a:extLst>
          </p:cNvPr>
          <p:cNvSpPr/>
          <p:nvPr/>
        </p:nvSpPr>
        <p:spPr>
          <a:xfrm>
            <a:off x="5723679" y="2716724"/>
            <a:ext cx="225707" cy="2355438"/>
          </a:xfrm>
          <a:prstGeom prst="rect">
            <a:avLst/>
          </a:prstGeom>
          <a:solidFill>
            <a:srgbClr val="00D403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261E398-291B-8549-B4FA-01D66164B07B}"/>
              </a:ext>
            </a:extLst>
          </p:cNvPr>
          <p:cNvSpPr/>
          <p:nvPr/>
        </p:nvSpPr>
        <p:spPr>
          <a:xfrm>
            <a:off x="5424666" y="2830974"/>
            <a:ext cx="219920" cy="2241189"/>
          </a:xfrm>
          <a:prstGeom prst="rect">
            <a:avLst/>
          </a:prstGeom>
          <a:solidFill>
            <a:srgbClr val="00D403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B0F1B4F-3FEA-FF40-9366-C1F49CCC50F2}"/>
              </a:ext>
            </a:extLst>
          </p:cNvPr>
          <p:cNvSpPr/>
          <p:nvPr/>
        </p:nvSpPr>
        <p:spPr>
          <a:xfrm>
            <a:off x="6011118" y="2419057"/>
            <a:ext cx="219907" cy="2653104"/>
          </a:xfrm>
          <a:prstGeom prst="rect">
            <a:avLst/>
          </a:prstGeom>
          <a:solidFill>
            <a:srgbClr val="00D403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EE27024-0F04-824C-80AB-10DA03460D90}"/>
              </a:ext>
            </a:extLst>
          </p:cNvPr>
          <p:cNvSpPr/>
          <p:nvPr/>
        </p:nvSpPr>
        <p:spPr>
          <a:xfrm>
            <a:off x="6313987" y="2635629"/>
            <a:ext cx="229559" cy="2436533"/>
          </a:xfrm>
          <a:prstGeom prst="rect">
            <a:avLst/>
          </a:prstGeom>
          <a:solidFill>
            <a:srgbClr val="00D403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95A19ED-9F78-7B42-93A5-73EFEF319E02}"/>
              </a:ext>
            </a:extLst>
          </p:cNvPr>
          <p:cNvSpPr/>
          <p:nvPr/>
        </p:nvSpPr>
        <p:spPr>
          <a:xfrm>
            <a:off x="6616857" y="2731638"/>
            <a:ext cx="239201" cy="2340524"/>
          </a:xfrm>
          <a:prstGeom prst="rect">
            <a:avLst/>
          </a:prstGeom>
          <a:solidFill>
            <a:srgbClr val="00D403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0BBE20E-76E5-574D-9236-21CAEA610BF5}"/>
              </a:ext>
            </a:extLst>
          </p:cNvPr>
          <p:cNvSpPr/>
          <p:nvPr/>
        </p:nvSpPr>
        <p:spPr>
          <a:xfrm>
            <a:off x="6919728" y="2830974"/>
            <a:ext cx="231488" cy="2241188"/>
          </a:xfrm>
          <a:prstGeom prst="rect">
            <a:avLst/>
          </a:prstGeom>
          <a:solidFill>
            <a:srgbClr val="00D403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9D88FD1-00C3-AB40-9DF5-D7EA279F7705}"/>
              </a:ext>
            </a:extLst>
          </p:cNvPr>
          <p:cNvSpPr/>
          <p:nvPr/>
        </p:nvSpPr>
        <p:spPr>
          <a:xfrm>
            <a:off x="7222597" y="2822346"/>
            <a:ext cx="219919" cy="2249816"/>
          </a:xfrm>
          <a:prstGeom prst="rect">
            <a:avLst/>
          </a:prstGeom>
          <a:solidFill>
            <a:srgbClr val="00D403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1961454-3328-EB42-AEF4-9321D2C02025}"/>
              </a:ext>
            </a:extLst>
          </p:cNvPr>
          <p:cNvSpPr/>
          <p:nvPr/>
        </p:nvSpPr>
        <p:spPr>
          <a:xfrm>
            <a:off x="7525467" y="2936841"/>
            <a:ext cx="254643" cy="2135321"/>
          </a:xfrm>
          <a:prstGeom prst="rect">
            <a:avLst/>
          </a:prstGeom>
          <a:solidFill>
            <a:srgbClr val="00D403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37648D8-D95F-AF43-96E5-3335BEBFCF77}"/>
              </a:ext>
            </a:extLst>
          </p:cNvPr>
          <p:cNvSpPr/>
          <p:nvPr/>
        </p:nvSpPr>
        <p:spPr>
          <a:xfrm>
            <a:off x="7828337" y="3197898"/>
            <a:ext cx="254643" cy="1874263"/>
          </a:xfrm>
          <a:prstGeom prst="rect">
            <a:avLst/>
          </a:prstGeom>
          <a:solidFill>
            <a:srgbClr val="00D403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52043BB-7E8F-D143-907D-5EE3BE57DC1D}"/>
              </a:ext>
            </a:extLst>
          </p:cNvPr>
          <p:cNvSpPr/>
          <p:nvPr/>
        </p:nvSpPr>
        <p:spPr>
          <a:xfrm>
            <a:off x="8131207" y="3652805"/>
            <a:ext cx="210273" cy="1419356"/>
          </a:xfrm>
          <a:prstGeom prst="rect">
            <a:avLst/>
          </a:prstGeom>
          <a:solidFill>
            <a:srgbClr val="00D403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A31D86B-E2A4-514F-931A-34CC93F3752A}"/>
              </a:ext>
            </a:extLst>
          </p:cNvPr>
          <p:cNvSpPr/>
          <p:nvPr/>
        </p:nvSpPr>
        <p:spPr>
          <a:xfrm>
            <a:off x="8434077" y="3948058"/>
            <a:ext cx="210273" cy="1124103"/>
          </a:xfrm>
          <a:prstGeom prst="rect">
            <a:avLst/>
          </a:prstGeom>
          <a:solidFill>
            <a:srgbClr val="00D403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3C5D19B-957C-6746-B450-FA75A3EE0B79}"/>
              </a:ext>
            </a:extLst>
          </p:cNvPr>
          <p:cNvSpPr/>
          <p:nvPr/>
        </p:nvSpPr>
        <p:spPr>
          <a:xfrm>
            <a:off x="8736947" y="4937123"/>
            <a:ext cx="254643" cy="135038"/>
          </a:xfrm>
          <a:prstGeom prst="rect">
            <a:avLst/>
          </a:prstGeom>
          <a:solidFill>
            <a:srgbClr val="00D403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842262E-9371-2341-8C98-D2C142C82010}"/>
              </a:ext>
            </a:extLst>
          </p:cNvPr>
          <p:cNvSpPr/>
          <p:nvPr/>
        </p:nvSpPr>
        <p:spPr>
          <a:xfrm>
            <a:off x="4215096" y="3756503"/>
            <a:ext cx="254650" cy="1334946"/>
          </a:xfrm>
          <a:prstGeom prst="rect">
            <a:avLst/>
          </a:prstGeom>
          <a:solidFill>
            <a:srgbClr val="00D403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976949C-5855-EE4A-B2EE-F1E2C47785D0}"/>
              </a:ext>
            </a:extLst>
          </p:cNvPr>
          <p:cNvSpPr txBox="1"/>
          <p:nvPr/>
        </p:nvSpPr>
        <p:spPr>
          <a:xfrm>
            <a:off x="3819647" y="1575997"/>
            <a:ext cx="1694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estimator 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172A5D8-A2B8-224B-833F-3F463AA568AB}"/>
              </a:ext>
            </a:extLst>
          </p:cNvPr>
          <p:cNvSpPr txBox="1"/>
          <p:nvPr/>
        </p:nvSpPr>
        <p:spPr>
          <a:xfrm>
            <a:off x="6155627" y="1567376"/>
            <a:ext cx="1694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estimator 2</a:t>
            </a:r>
          </a:p>
        </p:txBody>
      </p:sp>
    </p:spTree>
    <p:extLst>
      <p:ext uri="{BB962C8B-B14F-4D97-AF65-F5344CB8AC3E}">
        <p14:creationId xmlns:p14="http://schemas.microsoft.com/office/powerpoint/2010/main" val="3171951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22215-9459-3941-8E4D-47C33231A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Expectation of event X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6F5E5A4-D2C4-3D40-BB6A-E13B0EB7F2D9}"/>
                  </a:ext>
                </a:extLst>
              </p:cNvPr>
              <p:cNvSpPr txBox="1"/>
              <p:nvPr/>
            </p:nvSpPr>
            <p:spPr>
              <a:xfrm>
                <a:off x="4059997" y="1224818"/>
                <a:ext cx="4072006" cy="8608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6F5E5A4-D2C4-3D40-BB6A-E13B0EB7F2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9997" y="1224818"/>
                <a:ext cx="4072006" cy="860813"/>
              </a:xfrm>
              <a:prstGeom prst="rect">
                <a:avLst/>
              </a:prstGeom>
              <a:blipFill>
                <a:blip r:embed="rId2"/>
                <a:stretch>
                  <a:fillRect t="-175000" b="-260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B87F336D-C500-BB4A-BA45-E07ED5578A23}"/>
              </a:ext>
            </a:extLst>
          </p:cNvPr>
          <p:cNvSpPr txBox="1"/>
          <p:nvPr/>
        </p:nvSpPr>
        <p:spPr>
          <a:xfrm>
            <a:off x="1147882" y="1356968"/>
            <a:ext cx="265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function of </a:t>
            </a:r>
          </a:p>
          <a:p>
            <a:r>
              <a:rPr lang="en-US" sz="2000" dirty="0"/>
              <a:t>continuous variable x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3C53882-29E7-CC4D-B1E1-2532A5AC70E5}"/>
              </a:ext>
            </a:extLst>
          </p:cNvPr>
          <p:cNvCxnSpPr/>
          <p:nvPr/>
        </p:nvCxnSpPr>
        <p:spPr>
          <a:xfrm>
            <a:off x="3109683" y="6039353"/>
            <a:ext cx="66670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1F66193-4308-8E4F-951B-71A2464BF5F4}"/>
              </a:ext>
            </a:extLst>
          </p:cNvPr>
          <p:cNvCxnSpPr>
            <a:cxnSpLocks/>
          </p:cNvCxnSpPr>
          <p:nvPr/>
        </p:nvCxnSpPr>
        <p:spPr>
          <a:xfrm flipV="1">
            <a:off x="3262083" y="2601672"/>
            <a:ext cx="0" cy="3590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>
            <a:extLst>
              <a:ext uri="{FF2B5EF4-FFF2-40B4-BE49-F238E27FC236}">
                <a16:creationId xmlns:a16="http://schemas.microsoft.com/office/drawing/2014/main" id="{A6507BCF-5E84-DD4A-89FE-B84873965512}"/>
              </a:ext>
            </a:extLst>
          </p:cNvPr>
          <p:cNvSpPr/>
          <p:nvPr/>
        </p:nvSpPr>
        <p:spPr>
          <a:xfrm>
            <a:off x="3306453" y="3631342"/>
            <a:ext cx="5937813" cy="2039795"/>
          </a:xfrm>
          <a:custGeom>
            <a:avLst/>
            <a:gdLst>
              <a:gd name="connsiteX0" fmla="*/ 0 w 5937813"/>
              <a:gd name="connsiteY0" fmla="*/ 1572511 h 2161560"/>
              <a:gd name="connsiteX1" fmla="*/ 995423 w 5937813"/>
              <a:gd name="connsiteY1" fmla="*/ 56228 h 2161560"/>
              <a:gd name="connsiteX2" fmla="*/ 3391382 w 5937813"/>
              <a:gd name="connsiteY2" fmla="*/ 496066 h 2161560"/>
              <a:gd name="connsiteX3" fmla="*/ 4896091 w 5937813"/>
              <a:gd name="connsiteY3" fmla="*/ 2104947 h 2161560"/>
              <a:gd name="connsiteX4" fmla="*/ 5937813 w 5937813"/>
              <a:gd name="connsiteY4" fmla="*/ 1641959 h 2161560"/>
              <a:gd name="connsiteX0" fmla="*/ 0 w 5937813"/>
              <a:gd name="connsiteY0" fmla="*/ 1535386 h 2104720"/>
              <a:gd name="connsiteX1" fmla="*/ 995423 w 5937813"/>
              <a:gd name="connsiteY1" fmla="*/ 19103 h 2104720"/>
              <a:gd name="connsiteX2" fmla="*/ 3229337 w 5937813"/>
              <a:gd name="connsiteY2" fmla="*/ 771458 h 2104720"/>
              <a:gd name="connsiteX3" fmla="*/ 4896091 w 5937813"/>
              <a:gd name="connsiteY3" fmla="*/ 2067822 h 2104720"/>
              <a:gd name="connsiteX4" fmla="*/ 5937813 w 5937813"/>
              <a:gd name="connsiteY4" fmla="*/ 1604834 h 2104720"/>
              <a:gd name="connsiteX0" fmla="*/ 0 w 5937813"/>
              <a:gd name="connsiteY0" fmla="*/ 1560054 h 2129388"/>
              <a:gd name="connsiteX1" fmla="*/ 995423 w 5937813"/>
              <a:gd name="connsiteY1" fmla="*/ 43771 h 2129388"/>
              <a:gd name="connsiteX2" fmla="*/ 3229337 w 5937813"/>
              <a:gd name="connsiteY2" fmla="*/ 796126 h 2129388"/>
              <a:gd name="connsiteX3" fmla="*/ 4896091 w 5937813"/>
              <a:gd name="connsiteY3" fmla="*/ 2092490 h 2129388"/>
              <a:gd name="connsiteX4" fmla="*/ 5937813 w 5937813"/>
              <a:gd name="connsiteY4" fmla="*/ 1629502 h 2129388"/>
              <a:gd name="connsiteX0" fmla="*/ 0 w 5937813"/>
              <a:gd name="connsiteY0" fmla="*/ 1490298 h 2059632"/>
              <a:gd name="connsiteX1" fmla="*/ 1423686 w 5937813"/>
              <a:gd name="connsiteY1" fmla="*/ 20314 h 2059632"/>
              <a:gd name="connsiteX2" fmla="*/ 3229337 w 5937813"/>
              <a:gd name="connsiteY2" fmla="*/ 726370 h 2059632"/>
              <a:gd name="connsiteX3" fmla="*/ 4896091 w 5937813"/>
              <a:gd name="connsiteY3" fmla="*/ 2022734 h 2059632"/>
              <a:gd name="connsiteX4" fmla="*/ 5937813 w 5937813"/>
              <a:gd name="connsiteY4" fmla="*/ 1559746 h 2059632"/>
              <a:gd name="connsiteX0" fmla="*/ 0 w 5937813"/>
              <a:gd name="connsiteY0" fmla="*/ 1470461 h 2039795"/>
              <a:gd name="connsiteX1" fmla="*/ 1423686 w 5937813"/>
              <a:gd name="connsiteY1" fmla="*/ 477 h 2039795"/>
              <a:gd name="connsiteX2" fmla="*/ 3229337 w 5937813"/>
              <a:gd name="connsiteY2" fmla="*/ 706533 h 2039795"/>
              <a:gd name="connsiteX3" fmla="*/ 4896091 w 5937813"/>
              <a:gd name="connsiteY3" fmla="*/ 2002897 h 2039795"/>
              <a:gd name="connsiteX4" fmla="*/ 5937813 w 5937813"/>
              <a:gd name="connsiteY4" fmla="*/ 1539909 h 2039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7813" h="2039795">
                <a:moveTo>
                  <a:pt x="0" y="1470461"/>
                </a:moveTo>
                <a:cubicBezTo>
                  <a:pt x="215096" y="802023"/>
                  <a:pt x="665544" y="-22673"/>
                  <a:pt x="1423686" y="477"/>
                </a:cubicBezTo>
                <a:cubicBezTo>
                  <a:pt x="2181828" y="23627"/>
                  <a:pt x="2650603" y="372796"/>
                  <a:pt x="3229337" y="706533"/>
                </a:cubicBezTo>
                <a:cubicBezTo>
                  <a:pt x="3808071" y="1040270"/>
                  <a:pt x="4444678" y="1864001"/>
                  <a:pt x="4896091" y="2002897"/>
                </a:cubicBezTo>
                <a:cubicBezTo>
                  <a:pt x="5347504" y="2141793"/>
                  <a:pt x="5629154" y="1866894"/>
                  <a:pt x="5937813" y="1539909"/>
                </a:cubicBezTo>
              </a:path>
            </a:pathLst>
          </a:cu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DB229E6-87D9-2346-A9A6-A90B0E6B23ED}"/>
                  </a:ext>
                </a:extLst>
              </p:cNvPr>
              <p:cNvSpPr txBox="1"/>
              <p:nvPr/>
            </p:nvSpPr>
            <p:spPr>
              <a:xfrm>
                <a:off x="3910234" y="3241244"/>
                <a:ext cx="68679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DB229E6-87D9-2346-A9A6-A90B0E6B23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0234" y="3241244"/>
                <a:ext cx="686790" cy="369332"/>
              </a:xfrm>
              <a:prstGeom prst="rect">
                <a:avLst/>
              </a:prstGeom>
              <a:blipFill>
                <a:blip r:embed="rId3"/>
                <a:stretch>
                  <a:fillRect l="-12727" r="-1454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547E0B8-96F0-2C47-B8CC-436FBE11BB88}"/>
                  </a:ext>
                </a:extLst>
              </p:cNvPr>
              <p:cNvSpPr txBox="1"/>
              <p:nvPr/>
            </p:nvSpPr>
            <p:spPr>
              <a:xfrm>
                <a:off x="2984990" y="6007087"/>
                <a:ext cx="2484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547E0B8-96F0-2C47-B8CC-436FBE11B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4990" y="6007087"/>
                <a:ext cx="248466" cy="369332"/>
              </a:xfrm>
              <a:prstGeom prst="rect">
                <a:avLst/>
              </a:prstGeom>
              <a:blipFill>
                <a:blip r:embed="rId4"/>
                <a:stretch>
                  <a:fillRect l="-23810" r="-19048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FB84E3D-7EF1-6C4C-A7FB-B427518D507E}"/>
                  </a:ext>
                </a:extLst>
              </p:cNvPr>
              <p:cNvSpPr txBox="1"/>
              <p:nvPr/>
            </p:nvSpPr>
            <p:spPr>
              <a:xfrm>
                <a:off x="9244266" y="6057949"/>
                <a:ext cx="2484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FB84E3D-7EF1-6C4C-A7FB-B427518D50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4266" y="6057949"/>
                <a:ext cx="248466" cy="369332"/>
              </a:xfrm>
              <a:prstGeom prst="rect">
                <a:avLst/>
              </a:prstGeom>
              <a:blipFill>
                <a:blip r:embed="rId5"/>
                <a:stretch>
                  <a:fillRect l="-25000" r="-25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reeform 14">
            <a:extLst>
              <a:ext uri="{FF2B5EF4-FFF2-40B4-BE49-F238E27FC236}">
                <a16:creationId xmlns:a16="http://schemas.microsoft.com/office/drawing/2014/main" id="{76008BBF-7900-F247-BD4F-7A5DCC9524E6}"/>
              </a:ext>
            </a:extLst>
          </p:cNvPr>
          <p:cNvSpPr/>
          <p:nvPr/>
        </p:nvSpPr>
        <p:spPr>
          <a:xfrm>
            <a:off x="3301111" y="2804831"/>
            <a:ext cx="6030204" cy="3145664"/>
          </a:xfrm>
          <a:custGeom>
            <a:avLst/>
            <a:gdLst>
              <a:gd name="connsiteX0" fmla="*/ 0 w 4754880"/>
              <a:gd name="connsiteY0" fmla="*/ 1772853 h 2005742"/>
              <a:gd name="connsiteX1" fmla="*/ 1577340 w 4754880"/>
              <a:gd name="connsiteY1" fmla="*/ 1521393 h 2005742"/>
              <a:gd name="connsiteX2" fmla="*/ 2308860 w 4754880"/>
              <a:gd name="connsiteY2" fmla="*/ 1203 h 2005742"/>
              <a:gd name="connsiteX3" fmla="*/ 3657600 w 4754880"/>
              <a:gd name="connsiteY3" fmla="*/ 1795713 h 2005742"/>
              <a:gd name="connsiteX4" fmla="*/ 4754880 w 4754880"/>
              <a:gd name="connsiteY4" fmla="*/ 1898583 h 2005742"/>
              <a:gd name="connsiteX0" fmla="*/ 0 w 4754880"/>
              <a:gd name="connsiteY0" fmla="*/ 1771653 h 1928297"/>
              <a:gd name="connsiteX1" fmla="*/ 1577340 w 4754880"/>
              <a:gd name="connsiteY1" fmla="*/ 1520193 h 1928297"/>
              <a:gd name="connsiteX2" fmla="*/ 2308860 w 4754880"/>
              <a:gd name="connsiteY2" fmla="*/ 3 h 1928297"/>
              <a:gd name="connsiteX3" fmla="*/ 3097530 w 4754880"/>
              <a:gd name="connsiteY3" fmla="*/ 1508763 h 1928297"/>
              <a:gd name="connsiteX4" fmla="*/ 4754880 w 4754880"/>
              <a:gd name="connsiteY4" fmla="*/ 1897383 h 1928297"/>
              <a:gd name="connsiteX0" fmla="*/ 0 w 4754880"/>
              <a:gd name="connsiteY0" fmla="*/ 1771653 h 1908046"/>
              <a:gd name="connsiteX1" fmla="*/ 1577340 w 4754880"/>
              <a:gd name="connsiteY1" fmla="*/ 1520193 h 1908046"/>
              <a:gd name="connsiteX2" fmla="*/ 2308860 w 4754880"/>
              <a:gd name="connsiteY2" fmla="*/ 3 h 1908046"/>
              <a:gd name="connsiteX3" fmla="*/ 3097530 w 4754880"/>
              <a:gd name="connsiteY3" fmla="*/ 1508763 h 1908046"/>
              <a:gd name="connsiteX4" fmla="*/ 4754880 w 4754880"/>
              <a:gd name="connsiteY4" fmla="*/ 1897383 h 1908046"/>
              <a:gd name="connsiteX0" fmla="*/ 0 w 4777740"/>
              <a:gd name="connsiteY0" fmla="*/ 1771653 h 1783167"/>
              <a:gd name="connsiteX1" fmla="*/ 1577340 w 4777740"/>
              <a:gd name="connsiteY1" fmla="*/ 1520193 h 1783167"/>
              <a:gd name="connsiteX2" fmla="*/ 2308860 w 4777740"/>
              <a:gd name="connsiteY2" fmla="*/ 3 h 1783167"/>
              <a:gd name="connsiteX3" fmla="*/ 3097530 w 4777740"/>
              <a:gd name="connsiteY3" fmla="*/ 1508763 h 1783167"/>
              <a:gd name="connsiteX4" fmla="*/ 4777740 w 4777740"/>
              <a:gd name="connsiteY4" fmla="*/ 1714503 h 1783167"/>
              <a:gd name="connsiteX0" fmla="*/ 0 w 4777740"/>
              <a:gd name="connsiteY0" fmla="*/ 1771653 h 1783167"/>
              <a:gd name="connsiteX1" fmla="*/ 1577340 w 4777740"/>
              <a:gd name="connsiteY1" fmla="*/ 1520193 h 1783167"/>
              <a:gd name="connsiteX2" fmla="*/ 2308860 w 4777740"/>
              <a:gd name="connsiteY2" fmla="*/ 3 h 1783167"/>
              <a:gd name="connsiteX3" fmla="*/ 3097530 w 4777740"/>
              <a:gd name="connsiteY3" fmla="*/ 1508763 h 1783167"/>
              <a:gd name="connsiteX4" fmla="*/ 4777740 w 4777740"/>
              <a:gd name="connsiteY4" fmla="*/ 1714503 h 1783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77740" h="1783167">
                <a:moveTo>
                  <a:pt x="0" y="1771653"/>
                </a:moveTo>
                <a:cubicBezTo>
                  <a:pt x="596265" y="1793560"/>
                  <a:pt x="1192530" y="1815468"/>
                  <a:pt x="1577340" y="1520193"/>
                </a:cubicBezTo>
                <a:cubicBezTo>
                  <a:pt x="1962150" y="1224918"/>
                  <a:pt x="2055495" y="1908"/>
                  <a:pt x="2308860" y="3"/>
                </a:cubicBezTo>
                <a:cubicBezTo>
                  <a:pt x="2562225" y="-1902"/>
                  <a:pt x="2686050" y="1223013"/>
                  <a:pt x="3097530" y="1508763"/>
                </a:cubicBezTo>
                <a:cubicBezTo>
                  <a:pt x="3509010" y="1794513"/>
                  <a:pt x="4250055" y="1729743"/>
                  <a:pt x="4777740" y="1714503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96DB7E7-8733-CB44-86F1-1DF1B016D9D6}"/>
                  </a:ext>
                </a:extLst>
              </p:cNvPr>
              <p:cNvSpPr txBox="1"/>
              <p:nvPr/>
            </p:nvSpPr>
            <p:spPr>
              <a:xfrm>
                <a:off x="5931964" y="2346641"/>
                <a:ext cx="70064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96DB7E7-8733-CB44-86F1-1DF1B016D9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1964" y="2346641"/>
                <a:ext cx="700640" cy="369332"/>
              </a:xfrm>
              <a:prstGeom prst="rect">
                <a:avLst/>
              </a:prstGeom>
              <a:blipFill>
                <a:blip r:embed="rId6"/>
                <a:stretch>
                  <a:fillRect l="-7143" r="-12500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4FDF7CE-B180-5545-85D6-2CAAF5475014}"/>
                  </a:ext>
                </a:extLst>
              </p:cNvPr>
              <p:cNvSpPr txBox="1"/>
              <p:nvPr/>
            </p:nvSpPr>
            <p:spPr>
              <a:xfrm>
                <a:off x="3577162" y="3699434"/>
                <a:ext cx="135293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400" b="0" i="0" smtClean="0">
                          <a:latin typeface="Cambria Math" panose="02040503050406030204" pitchFamily="18" charset="0"/>
                        </a:rPr>
                        <m:t>integrand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4FDF7CE-B180-5545-85D6-2CAAF54750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7162" y="3699434"/>
                <a:ext cx="1352934" cy="369332"/>
              </a:xfrm>
              <a:prstGeom prst="rect">
                <a:avLst/>
              </a:prstGeom>
              <a:blipFill>
                <a:blip r:embed="rId7"/>
                <a:stretch>
                  <a:fillRect l="-6542" r="-747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61E6E2A-729A-F741-B2A4-1CF4EF178684}"/>
                  </a:ext>
                </a:extLst>
              </p:cNvPr>
              <p:cNvSpPr txBox="1"/>
              <p:nvPr/>
            </p:nvSpPr>
            <p:spPr>
              <a:xfrm>
                <a:off x="5060660" y="2851146"/>
                <a:ext cx="291746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400" b="0" i="0" smtClean="0">
                          <a:latin typeface="Cambria Math" panose="02040503050406030204" pitchFamily="18" charset="0"/>
                        </a:rPr>
                        <m:t>sampling</m:t>
                      </m:r>
                      <m:r>
                        <a:rPr lang="en-GB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2400" b="0" i="0" smtClean="0">
                          <a:latin typeface="Cambria Math" panose="02040503050406030204" pitchFamily="18" charset="0"/>
                        </a:rPr>
                        <m:t>distribution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61E6E2A-729A-F741-B2A4-1CF4EF1786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660" y="2851146"/>
                <a:ext cx="2917465" cy="369332"/>
              </a:xfrm>
              <a:prstGeom prst="rect">
                <a:avLst/>
              </a:prstGeom>
              <a:blipFill>
                <a:blip r:embed="rId8"/>
                <a:stretch>
                  <a:fillRect l="-2597" t="-3226" r="-1732"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39214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22215-9459-3941-8E4D-47C33231A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Expectation of </a:t>
            </a:r>
            <a:r>
              <a:rPr lang="en-US" i="1" dirty="0"/>
              <a:t>f(x) </a:t>
            </a:r>
            <a:r>
              <a:rPr lang="en-US" dirty="0"/>
              <a:t>when </a:t>
            </a:r>
            <a:r>
              <a:rPr lang="en-US" i="1" dirty="0"/>
              <a:t>x ~ g(x)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6F5E5A4-D2C4-3D40-BB6A-E13B0EB7F2D9}"/>
                  </a:ext>
                </a:extLst>
              </p:cNvPr>
              <p:cNvSpPr txBox="1"/>
              <p:nvPr/>
            </p:nvSpPr>
            <p:spPr>
              <a:xfrm>
                <a:off x="4059997" y="1224818"/>
                <a:ext cx="4072006" cy="8608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6F5E5A4-D2C4-3D40-BB6A-E13B0EB7F2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9997" y="1224818"/>
                <a:ext cx="4072006" cy="860813"/>
              </a:xfrm>
              <a:prstGeom prst="rect">
                <a:avLst/>
              </a:prstGeom>
              <a:blipFill>
                <a:blip r:embed="rId2"/>
                <a:stretch>
                  <a:fillRect t="-175000" b="-260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B87F336D-C500-BB4A-BA45-E07ED5578A23}"/>
              </a:ext>
            </a:extLst>
          </p:cNvPr>
          <p:cNvSpPr txBox="1"/>
          <p:nvPr/>
        </p:nvSpPr>
        <p:spPr>
          <a:xfrm>
            <a:off x="1223733" y="1481180"/>
            <a:ext cx="377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averaging </a:t>
            </a:r>
            <a:r>
              <a:rPr lang="en-US" sz="2000" i="1" dirty="0"/>
              <a:t>f(x</a:t>
            </a:r>
            <a:r>
              <a:rPr lang="en-US" sz="2000" i="1" baseline="-25000" dirty="0"/>
              <a:t>i</a:t>
            </a:r>
            <a:r>
              <a:rPr lang="en-US" sz="2000" i="1" dirty="0"/>
              <a:t>)</a:t>
            </a:r>
            <a:r>
              <a:rPr lang="en-US" sz="2000" dirty="0"/>
              <a:t> estimates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3C53882-29E7-CC4D-B1E1-2532A5AC70E5}"/>
              </a:ext>
            </a:extLst>
          </p:cNvPr>
          <p:cNvCxnSpPr/>
          <p:nvPr/>
        </p:nvCxnSpPr>
        <p:spPr>
          <a:xfrm>
            <a:off x="3109683" y="6039353"/>
            <a:ext cx="66670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1F66193-4308-8E4F-951B-71A2464BF5F4}"/>
              </a:ext>
            </a:extLst>
          </p:cNvPr>
          <p:cNvCxnSpPr>
            <a:cxnSpLocks/>
          </p:cNvCxnSpPr>
          <p:nvPr/>
        </p:nvCxnSpPr>
        <p:spPr>
          <a:xfrm flipV="1">
            <a:off x="3262083" y="2601672"/>
            <a:ext cx="0" cy="3590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>
            <a:extLst>
              <a:ext uri="{FF2B5EF4-FFF2-40B4-BE49-F238E27FC236}">
                <a16:creationId xmlns:a16="http://schemas.microsoft.com/office/drawing/2014/main" id="{A6507BCF-5E84-DD4A-89FE-B84873965512}"/>
              </a:ext>
            </a:extLst>
          </p:cNvPr>
          <p:cNvSpPr/>
          <p:nvPr/>
        </p:nvSpPr>
        <p:spPr>
          <a:xfrm>
            <a:off x="3306453" y="3631342"/>
            <a:ext cx="5937813" cy="2039795"/>
          </a:xfrm>
          <a:custGeom>
            <a:avLst/>
            <a:gdLst>
              <a:gd name="connsiteX0" fmla="*/ 0 w 5937813"/>
              <a:gd name="connsiteY0" fmla="*/ 1572511 h 2161560"/>
              <a:gd name="connsiteX1" fmla="*/ 995423 w 5937813"/>
              <a:gd name="connsiteY1" fmla="*/ 56228 h 2161560"/>
              <a:gd name="connsiteX2" fmla="*/ 3391382 w 5937813"/>
              <a:gd name="connsiteY2" fmla="*/ 496066 h 2161560"/>
              <a:gd name="connsiteX3" fmla="*/ 4896091 w 5937813"/>
              <a:gd name="connsiteY3" fmla="*/ 2104947 h 2161560"/>
              <a:gd name="connsiteX4" fmla="*/ 5937813 w 5937813"/>
              <a:gd name="connsiteY4" fmla="*/ 1641959 h 2161560"/>
              <a:gd name="connsiteX0" fmla="*/ 0 w 5937813"/>
              <a:gd name="connsiteY0" fmla="*/ 1535386 h 2104720"/>
              <a:gd name="connsiteX1" fmla="*/ 995423 w 5937813"/>
              <a:gd name="connsiteY1" fmla="*/ 19103 h 2104720"/>
              <a:gd name="connsiteX2" fmla="*/ 3229337 w 5937813"/>
              <a:gd name="connsiteY2" fmla="*/ 771458 h 2104720"/>
              <a:gd name="connsiteX3" fmla="*/ 4896091 w 5937813"/>
              <a:gd name="connsiteY3" fmla="*/ 2067822 h 2104720"/>
              <a:gd name="connsiteX4" fmla="*/ 5937813 w 5937813"/>
              <a:gd name="connsiteY4" fmla="*/ 1604834 h 2104720"/>
              <a:gd name="connsiteX0" fmla="*/ 0 w 5937813"/>
              <a:gd name="connsiteY0" fmla="*/ 1560054 h 2129388"/>
              <a:gd name="connsiteX1" fmla="*/ 995423 w 5937813"/>
              <a:gd name="connsiteY1" fmla="*/ 43771 h 2129388"/>
              <a:gd name="connsiteX2" fmla="*/ 3229337 w 5937813"/>
              <a:gd name="connsiteY2" fmla="*/ 796126 h 2129388"/>
              <a:gd name="connsiteX3" fmla="*/ 4896091 w 5937813"/>
              <a:gd name="connsiteY3" fmla="*/ 2092490 h 2129388"/>
              <a:gd name="connsiteX4" fmla="*/ 5937813 w 5937813"/>
              <a:gd name="connsiteY4" fmla="*/ 1629502 h 2129388"/>
              <a:gd name="connsiteX0" fmla="*/ 0 w 5937813"/>
              <a:gd name="connsiteY0" fmla="*/ 1490298 h 2059632"/>
              <a:gd name="connsiteX1" fmla="*/ 1423686 w 5937813"/>
              <a:gd name="connsiteY1" fmla="*/ 20314 h 2059632"/>
              <a:gd name="connsiteX2" fmla="*/ 3229337 w 5937813"/>
              <a:gd name="connsiteY2" fmla="*/ 726370 h 2059632"/>
              <a:gd name="connsiteX3" fmla="*/ 4896091 w 5937813"/>
              <a:gd name="connsiteY3" fmla="*/ 2022734 h 2059632"/>
              <a:gd name="connsiteX4" fmla="*/ 5937813 w 5937813"/>
              <a:gd name="connsiteY4" fmla="*/ 1559746 h 2059632"/>
              <a:gd name="connsiteX0" fmla="*/ 0 w 5937813"/>
              <a:gd name="connsiteY0" fmla="*/ 1470461 h 2039795"/>
              <a:gd name="connsiteX1" fmla="*/ 1423686 w 5937813"/>
              <a:gd name="connsiteY1" fmla="*/ 477 h 2039795"/>
              <a:gd name="connsiteX2" fmla="*/ 3229337 w 5937813"/>
              <a:gd name="connsiteY2" fmla="*/ 706533 h 2039795"/>
              <a:gd name="connsiteX3" fmla="*/ 4896091 w 5937813"/>
              <a:gd name="connsiteY3" fmla="*/ 2002897 h 2039795"/>
              <a:gd name="connsiteX4" fmla="*/ 5937813 w 5937813"/>
              <a:gd name="connsiteY4" fmla="*/ 1539909 h 2039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7813" h="2039795">
                <a:moveTo>
                  <a:pt x="0" y="1470461"/>
                </a:moveTo>
                <a:cubicBezTo>
                  <a:pt x="215096" y="802023"/>
                  <a:pt x="665544" y="-22673"/>
                  <a:pt x="1423686" y="477"/>
                </a:cubicBezTo>
                <a:cubicBezTo>
                  <a:pt x="2181828" y="23627"/>
                  <a:pt x="2650603" y="372796"/>
                  <a:pt x="3229337" y="706533"/>
                </a:cubicBezTo>
                <a:cubicBezTo>
                  <a:pt x="3808071" y="1040270"/>
                  <a:pt x="4444678" y="1864001"/>
                  <a:pt x="4896091" y="2002897"/>
                </a:cubicBezTo>
                <a:cubicBezTo>
                  <a:pt x="5347504" y="2141793"/>
                  <a:pt x="5629154" y="1866894"/>
                  <a:pt x="5937813" y="1539909"/>
                </a:cubicBezTo>
              </a:path>
            </a:pathLst>
          </a:cu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DB229E6-87D9-2346-A9A6-A90B0E6B23ED}"/>
                  </a:ext>
                </a:extLst>
              </p:cNvPr>
              <p:cNvSpPr txBox="1"/>
              <p:nvPr/>
            </p:nvSpPr>
            <p:spPr>
              <a:xfrm>
                <a:off x="6973474" y="1481180"/>
                <a:ext cx="68679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DB229E6-87D9-2346-A9A6-A90B0E6B23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3474" y="1481180"/>
                <a:ext cx="686790" cy="369332"/>
              </a:xfrm>
              <a:prstGeom prst="rect">
                <a:avLst/>
              </a:prstGeom>
              <a:blipFill>
                <a:blip r:embed="rId3"/>
                <a:stretch>
                  <a:fillRect l="-14545" r="-1454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547E0B8-96F0-2C47-B8CC-436FBE11BB88}"/>
                  </a:ext>
                </a:extLst>
              </p:cNvPr>
              <p:cNvSpPr txBox="1"/>
              <p:nvPr/>
            </p:nvSpPr>
            <p:spPr>
              <a:xfrm>
                <a:off x="5966443" y="1989823"/>
                <a:ext cx="2484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547E0B8-96F0-2C47-B8CC-436FBE11B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6443" y="1989823"/>
                <a:ext cx="248466" cy="369332"/>
              </a:xfrm>
              <a:prstGeom prst="rect">
                <a:avLst/>
              </a:prstGeom>
              <a:blipFill>
                <a:blip r:embed="rId4"/>
                <a:stretch>
                  <a:fillRect l="-25000" r="-25000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FB84E3D-7EF1-6C4C-A7FB-B427518D507E}"/>
                  </a:ext>
                </a:extLst>
              </p:cNvPr>
              <p:cNvSpPr txBox="1"/>
              <p:nvPr/>
            </p:nvSpPr>
            <p:spPr>
              <a:xfrm>
                <a:off x="6059057" y="1009942"/>
                <a:ext cx="2484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FB84E3D-7EF1-6C4C-A7FB-B427518D50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9057" y="1009942"/>
                <a:ext cx="248466" cy="369332"/>
              </a:xfrm>
              <a:prstGeom prst="rect">
                <a:avLst/>
              </a:prstGeom>
              <a:blipFill>
                <a:blip r:embed="rId5"/>
                <a:stretch>
                  <a:fillRect l="-23810" r="-19048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reeform 14">
            <a:extLst>
              <a:ext uri="{FF2B5EF4-FFF2-40B4-BE49-F238E27FC236}">
                <a16:creationId xmlns:a16="http://schemas.microsoft.com/office/drawing/2014/main" id="{76008BBF-7900-F247-BD4F-7A5DCC9524E6}"/>
              </a:ext>
            </a:extLst>
          </p:cNvPr>
          <p:cNvSpPr/>
          <p:nvPr/>
        </p:nvSpPr>
        <p:spPr>
          <a:xfrm>
            <a:off x="3301111" y="2804831"/>
            <a:ext cx="6030204" cy="3145664"/>
          </a:xfrm>
          <a:custGeom>
            <a:avLst/>
            <a:gdLst>
              <a:gd name="connsiteX0" fmla="*/ 0 w 4754880"/>
              <a:gd name="connsiteY0" fmla="*/ 1772853 h 2005742"/>
              <a:gd name="connsiteX1" fmla="*/ 1577340 w 4754880"/>
              <a:gd name="connsiteY1" fmla="*/ 1521393 h 2005742"/>
              <a:gd name="connsiteX2" fmla="*/ 2308860 w 4754880"/>
              <a:gd name="connsiteY2" fmla="*/ 1203 h 2005742"/>
              <a:gd name="connsiteX3" fmla="*/ 3657600 w 4754880"/>
              <a:gd name="connsiteY3" fmla="*/ 1795713 h 2005742"/>
              <a:gd name="connsiteX4" fmla="*/ 4754880 w 4754880"/>
              <a:gd name="connsiteY4" fmla="*/ 1898583 h 2005742"/>
              <a:gd name="connsiteX0" fmla="*/ 0 w 4754880"/>
              <a:gd name="connsiteY0" fmla="*/ 1771653 h 1928297"/>
              <a:gd name="connsiteX1" fmla="*/ 1577340 w 4754880"/>
              <a:gd name="connsiteY1" fmla="*/ 1520193 h 1928297"/>
              <a:gd name="connsiteX2" fmla="*/ 2308860 w 4754880"/>
              <a:gd name="connsiteY2" fmla="*/ 3 h 1928297"/>
              <a:gd name="connsiteX3" fmla="*/ 3097530 w 4754880"/>
              <a:gd name="connsiteY3" fmla="*/ 1508763 h 1928297"/>
              <a:gd name="connsiteX4" fmla="*/ 4754880 w 4754880"/>
              <a:gd name="connsiteY4" fmla="*/ 1897383 h 1928297"/>
              <a:gd name="connsiteX0" fmla="*/ 0 w 4754880"/>
              <a:gd name="connsiteY0" fmla="*/ 1771653 h 1908046"/>
              <a:gd name="connsiteX1" fmla="*/ 1577340 w 4754880"/>
              <a:gd name="connsiteY1" fmla="*/ 1520193 h 1908046"/>
              <a:gd name="connsiteX2" fmla="*/ 2308860 w 4754880"/>
              <a:gd name="connsiteY2" fmla="*/ 3 h 1908046"/>
              <a:gd name="connsiteX3" fmla="*/ 3097530 w 4754880"/>
              <a:gd name="connsiteY3" fmla="*/ 1508763 h 1908046"/>
              <a:gd name="connsiteX4" fmla="*/ 4754880 w 4754880"/>
              <a:gd name="connsiteY4" fmla="*/ 1897383 h 1908046"/>
              <a:gd name="connsiteX0" fmla="*/ 0 w 4777740"/>
              <a:gd name="connsiteY0" fmla="*/ 1771653 h 1783167"/>
              <a:gd name="connsiteX1" fmla="*/ 1577340 w 4777740"/>
              <a:gd name="connsiteY1" fmla="*/ 1520193 h 1783167"/>
              <a:gd name="connsiteX2" fmla="*/ 2308860 w 4777740"/>
              <a:gd name="connsiteY2" fmla="*/ 3 h 1783167"/>
              <a:gd name="connsiteX3" fmla="*/ 3097530 w 4777740"/>
              <a:gd name="connsiteY3" fmla="*/ 1508763 h 1783167"/>
              <a:gd name="connsiteX4" fmla="*/ 4777740 w 4777740"/>
              <a:gd name="connsiteY4" fmla="*/ 1714503 h 1783167"/>
              <a:gd name="connsiteX0" fmla="*/ 0 w 4777740"/>
              <a:gd name="connsiteY0" fmla="*/ 1771653 h 1783167"/>
              <a:gd name="connsiteX1" fmla="*/ 1577340 w 4777740"/>
              <a:gd name="connsiteY1" fmla="*/ 1520193 h 1783167"/>
              <a:gd name="connsiteX2" fmla="*/ 2308860 w 4777740"/>
              <a:gd name="connsiteY2" fmla="*/ 3 h 1783167"/>
              <a:gd name="connsiteX3" fmla="*/ 3097530 w 4777740"/>
              <a:gd name="connsiteY3" fmla="*/ 1508763 h 1783167"/>
              <a:gd name="connsiteX4" fmla="*/ 4777740 w 4777740"/>
              <a:gd name="connsiteY4" fmla="*/ 1714503 h 1783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77740" h="1783167">
                <a:moveTo>
                  <a:pt x="0" y="1771653"/>
                </a:moveTo>
                <a:cubicBezTo>
                  <a:pt x="596265" y="1793560"/>
                  <a:pt x="1192530" y="1815468"/>
                  <a:pt x="1577340" y="1520193"/>
                </a:cubicBezTo>
                <a:cubicBezTo>
                  <a:pt x="1962150" y="1224918"/>
                  <a:pt x="2055495" y="1908"/>
                  <a:pt x="2308860" y="3"/>
                </a:cubicBezTo>
                <a:cubicBezTo>
                  <a:pt x="2562225" y="-1902"/>
                  <a:pt x="2686050" y="1223013"/>
                  <a:pt x="3097530" y="1508763"/>
                </a:cubicBezTo>
                <a:cubicBezTo>
                  <a:pt x="3509010" y="1794513"/>
                  <a:pt x="4250055" y="1729743"/>
                  <a:pt x="4777740" y="1714503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37326F71-A3ED-164E-B723-139060CDC582}"/>
              </a:ext>
            </a:extLst>
          </p:cNvPr>
          <p:cNvSpPr/>
          <p:nvPr/>
        </p:nvSpPr>
        <p:spPr>
          <a:xfrm>
            <a:off x="6316213" y="1481180"/>
            <a:ext cx="657261" cy="44128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96DB7E7-8733-CB44-86F1-1DF1B016D9D6}"/>
                  </a:ext>
                </a:extLst>
              </p:cNvPr>
              <p:cNvSpPr txBox="1"/>
              <p:nvPr/>
            </p:nvSpPr>
            <p:spPr>
              <a:xfrm>
                <a:off x="6275359" y="1485935"/>
                <a:ext cx="70064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96DB7E7-8733-CB44-86F1-1DF1B016D9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359" y="1485935"/>
                <a:ext cx="700640" cy="369332"/>
              </a:xfrm>
              <a:prstGeom prst="rect">
                <a:avLst/>
              </a:prstGeom>
              <a:blipFill>
                <a:blip r:embed="rId6"/>
                <a:stretch>
                  <a:fillRect l="-7143" r="-14286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97A8FD1-2A1D-EB42-86ED-27646E7314E4}"/>
              </a:ext>
            </a:extLst>
          </p:cNvPr>
          <p:cNvSpPr/>
          <p:nvPr/>
        </p:nvSpPr>
        <p:spPr>
          <a:xfrm>
            <a:off x="3088550" y="2464212"/>
            <a:ext cx="6946990" cy="372754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25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3FFD8-FAB5-6946-A104-60BB0003F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we used the same estimator?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F31ACC1-45DE-6D48-97DB-67E085FECB11}"/>
                  </a:ext>
                </a:extLst>
              </p:cNvPr>
              <p:cNvSpPr txBox="1"/>
              <p:nvPr/>
            </p:nvSpPr>
            <p:spPr>
              <a:xfrm>
                <a:off x="2594611" y="1237537"/>
                <a:ext cx="3177236" cy="10384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𝑖𝑠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F31ACC1-45DE-6D48-97DB-67E085FECB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4611" y="1237537"/>
                <a:ext cx="3177236" cy="1038489"/>
              </a:xfrm>
              <a:prstGeom prst="rect">
                <a:avLst/>
              </a:prstGeom>
              <a:blipFill>
                <a:blip r:embed="rId2"/>
                <a:stretch>
                  <a:fillRect t="-113253" b="-174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C655C47-026B-7A4F-913A-F348701EDDE7}"/>
                  </a:ext>
                </a:extLst>
              </p:cNvPr>
              <p:cNvSpPr/>
              <p:nvPr/>
            </p:nvSpPr>
            <p:spPr>
              <a:xfrm>
                <a:off x="5771847" y="1525948"/>
                <a:ext cx="36209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drawn according to </a:t>
                </a:r>
                <a:r>
                  <a:rPr lang="en-US" sz="2400" i="1" dirty="0"/>
                  <a:t>g(x)</a:t>
                </a: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C655C47-026B-7A4F-913A-F348701EDD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1847" y="1525948"/>
                <a:ext cx="3620928" cy="461665"/>
              </a:xfrm>
              <a:prstGeom prst="rect">
                <a:avLst/>
              </a:prstGeom>
              <a:blipFill>
                <a:blip r:embed="rId3"/>
                <a:stretch>
                  <a:fillRect t="-1081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FF21977-B160-F84F-B745-55500272E11A}"/>
                  </a:ext>
                </a:extLst>
              </p:cNvPr>
              <p:cNvSpPr/>
              <p:nvPr/>
            </p:nvSpPr>
            <p:spPr>
              <a:xfrm>
                <a:off x="2594611" y="2967335"/>
                <a:ext cx="659481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𝑊h𝑎𝑡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𝑒𝑥𝑝𝑒𝑐𝑡𝑒𝑑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𝑣𝑎𝑙𝑢𝑒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𝑡h𝑖𝑠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𝑒𝑠𝑡𝑖𝑚𝑎𝑡𝑜𝑟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sz="2400" i="1" dirty="0"/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FF21977-B160-F84F-B745-55500272E1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4611" y="2967335"/>
                <a:ext cx="6594818" cy="461665"/>
              </a:xfrm>
              <a:prstGeom prst="rect">
                <a:avLst/>
              </a:prstGeom>
              <a:blipFill>
                <a:blip r:embed="rId4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49FD223-0013-0D41-8307-FD2C2C283C84}"/>
                  </a:ext>
                </a:extLst>
              </p:cNvPr>
              <p:cNvSpPr txBox="1"/>
              <p:nvPr/>
            </p:nvSpPr>
            <p:spPr>
              <a:xfrm>
                <a:off x="4054673" y="3470519"/>
                <a:ext cx="4072006" cy="8608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  = </m:t>
                      </m:r>
                      <m:nary>
                        <m:nary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49FD223-0013-0D41-8307-FD2C2C283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673" y="3470519"/>
                <a:ext cx="4072006" cy="860813"/>
              </a:xfrm>
              <a:prstGeom prst="rect">
                <a:avLst/>
              </a:prstGeom>
              <a:blipFill>
                <a:blip r:embed="rId5"/>
                <a:stretch>
                  <a:fillRect t="-173913" b="-253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83098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3FFD8-FAB5-6946-A104-60BB0003F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we used the same estimator?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F31ACC1-45DE-6D48-97DB-67E085FECB11}"/>
                  </a:ext>
                </a:extLst>
              </p:cNvPr>
              <p:cNvSpPr txBox="1"/>
              <p:nvPr/>
            </p:nvSpPr>
            <p:spPr>
              <a:xfrm>
                <a:off x="2594611" y="1237537"/>
                <a:ext cx="3177236" cy="10384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/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F31ACC1-45DE-6D48-97DB-67E085FECB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4611" y="1237537"/>
                <a:ext cx="3177236" cy="1038489"/>
              </a:xfrm>
              <a:prstGeom prst="rect">
                <a:avLst/>
              </a:prstGeom>
              <a:blipFill>
                <a:blip r:embed="rId2"/>
                <a:stretch>
                  <a:fillRect t="-113253" b="-174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C655C47-026B-7A4F-913A-F348701EDDE7}"/>
                  </a:ext>
                </a:extLst>
              </p:cNvPr>
              <p:cNvSpPr/>
              <p:nvPr/>
            </p:nvSpPr>
            <p:spPr>
              <a:xfrm>
                <a:off x="5771847" y="1525948"/>
                <a:ext cx="36209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drawn according to </a:t>
                </a:r>
                <a:r>
                  <a:rPr lang="en-US" sz="2400" i="1" dirty="0"/>
                  <a:t>g(x)</a:t>
                </a: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C655C47-026B-7A4F-913A-F348701EDD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1847" y="1525948"/>
                <a:ext cx="3620928" cy="461665"/>
              </a:xfrm>
              <a:prstGeom prst="rect">
                <a:avLst/>
              </a:prstGeom>
              <a:blipFill>
                <a:blip r:embed="rId3"/>
                <a:stretch>
                  <a:fillRect t="-1081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FF21977-B160-F84F-B745-55500272E11A}"/>
                  </a:ext>
                </a:extLst>
              </p:cNvPr>
              <p:cNvSpPr/>
              <p:nvPr/>
            </p:nvSpPr>
            <p:spPr>
              <a:xfrm>
                <a:off x="2594611" y="2967335"/>
                <a:ext cx="659481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𝑊h𝑎𝑡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𝑒𝑥𝑝𝑒𝑐𝑡𝑒𝑑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𝑣𝑎𝑙𝑢𝑒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𝑡h𝑖𝑠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𝑒𝑠𝑡𝑖𝑚𝑎𝑡𝑜𝑟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sz="2400" i="1" dirty="0"/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FF21977-B160-F84F-B745-55500272E1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4611" y="2967335"/>
                <a:ext cx="6594818" cy="461665"/>
              </a:xfrm>
              <a:prstGeom prst="rect">
                <a:avLst/>
              </a:prstGeom>
              <a:blipFill>
                <a:blip r:embed="rId4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A2EB427-CB4A-3C43-835C-713B3CB5FE4F}"/>
                  </a:ext>
                </a:extLst>
              </p:cNvPr>
              <p:cNvSpPr txBox="1"/>
              <p:nvPr/>
            </p:nvSpPr>
            <p:spPr>
              <a:xfrm>
                <a:off x="5077304" y="4530933"/>
                <a:ext cx="2037391" cy="8296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GB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trlP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GB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en-US" sz="2400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A2EB427-CB4A-3C43-835C-713B3CB5FE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7304" y="4530933"/>
                <a:ext cx="2037391" cy="829651"/>
              </a:xfrm>
              <a:prstGeom prst="rect">
                <a:avLst/>
              </a:prstGeom>
              <a:blipFill>
                <a:blip r:embed="rId5"/>
                <a:stretch>
                  <a:fillRect l="-35404" t="-183333" r="-4348" b="-269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41A51719-F511-4B47-87BC-2D78150C762C}"/>
              </a:ext>
            </a:extLst>
          </p:cNvPr>
          <p:cNvSpPr txBox="1"/>
          <p:nvPr/>
        </p:nvSpPr>
        <p:spPr>
          <a:xfrm>
            <a:off x="1757349" y="4745704"/>
            <a:ext cx="2913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but we want to estimate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49FD223-0013-0D41-8307-FD2C2C283C84}"/>
                  </a:ext>
                </a:extLst>
              </p:cNvPr>
              <p:cNvSpPr txBox="1"/>
              <p:nvPr/>
            </p:nvSpPr>
            <p:spPr>
              <a:xfrm>
                <a:off x="4054673" y="3470519"/>
                <a:ext cx="4072006" cy="8608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  = </m:t>
                      </m:r>
                      <m:nary>
                        <m:nary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49FD223-0013-0D41-8307-FD2C2C283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673" y="3470519"/>
                <a:ext cx="4072006" cy="860813"/>
              </a:xfrm>
              <a:prstGeom prst="rect">
                <a:avLst/>
              </a:prstGeom>
              <a:blipFill>
                <a:blip r:embed="rId6"/>
                <a:stretch>
                  <a:fillRect t="-173913" b="-253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92273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3FFD8-FAB5-6946-A104-60BB0003F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Unbiased estimator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F31ACC1-45DE-6D48-97DB-67E085FECB11}"/>
                  </a:ext>
                </a:extLst>
              </p:cNvPr>
              <p:cNvSpPr txBox="1"/>
              <p:nvPr/>
            </p:nvSpPr>
            <p:spPr>
              <a:xfrm>
                <a:off x="2594611" y="1237537"/>
                <a:ext cx="3177236" cy="10384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F31ACC1-45DE-6D48-97DB-67E085FECB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4611" y="1237537"/>
                <a:ext cx="3177236" cy="1038489"/>
              </a:xfrm>
              <a:prstGeom prst="rect">
                <a:avLst/>
              </a:prstGeom>
              <a:blipFill>
                <a:blip r:embed="rId2"/>
                <a:stretch>
                  <a:fillRect t="-113253" b="-174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C655C47-026B-7A4F-913A-F348701EDDE7}"/>
                  </a:ext>
                </a:extLst>
              </p:cNvPr>
              <p:cNvSpPr/>
              <p:nvPr/>
            </p:nvSpPr>
            <p:spPr>
              <a:xfrm>
                <a:off x="5771847" y="1525948"/>
                <a:ext cx="409464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drawn according to pdf </a:t>
                </a:r>
                <a:r>
                  <a:rPr lang="en-US" sz="2400" i="1" dirty="0"/>
                  <a:t>g(x)</a:t>
                </a: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C655C47-026B-7A4F-913A-F348701EDD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1847" y="1525948"/>
                <a:ext cx="4094647" cy="461665"/>
              </a:xfrm>
              <a:prstGeom prst="rect">
                <a:avLst/>
              </a:prstGeom>
              <a:blipFill>
                <a:blip r:embed="rId3"/>
                <a:stretch>
                  <a:fillRect t="-10811" r="-1235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FF21977-B160-F84F-B745-55500272E11A}"/>
                  </a:ext>
                </a:extLst>
              </p:cNvPr>
              <p:cNvSpPr/>
              <p:nvPr/>
            </p:nvSpPr>
            <p:spPr>
              <a:xfrm>
                <a:off x="2594611" y="2967335"/>
                <a:ext cx="659481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𝑊h𝑎𝑡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𝑒𝑥𝑝𝑒𝑐𝑡𝑒𝑑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𝑣𝑎𝑙𝑢𝑒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𝑡h𝑖𝑠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𝑒𝑠𝑡𝑖𝑚𝑎𝑡𝑜𝑟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sz="2400" i="1" dirty="0"/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FF21977-B160-F84F-B745-55500272E1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4611" y="2967335"/>
                <a:ext cx="6594818" cy="461665"/>
              </a:xfrm>
              <a:prstGeom prst="rect">
                <a:avLst/>
              </a:prstGeom>
              <a:blipFill>
                <a:blip r:embed="rId4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49FD223-0013-0D41-8307-FD2C2C283C84}"/>
                  </a:ext>
                </a:extLst>
              </p:cNvPr>
              <p:cNvSpPr txBox="1"/>
              <p:nvPr/>
            </p:nvSpPr>
            <p:spPr>
              <a:xfrm>
                <a:off x="3214163" y="3556201"/>
                <a:ext cx="5432227" cy="8296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  = </m:t>
                      </m:r>
                      <m:nary>
                        <m:nary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GB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49FD223-0013-0D41-8307-FD2C2C283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4163" y="3556201"/>
                <a:ext cx="5432227" cy="829651"/>
              </a:xfrm>
              <a:prstGeom prst="rect">
                <a:avLst/>
              </a:prstGeom>
              <a:blipFill>
                <a:blip r:embed="rId5"/>
                <a:stretch>
                  <a:fillRect t="-183333" r="-233" b="-269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C88B70-20AC-714E-8B1A-CBE20FC8B4EB}"/>
              </a:ext>
            </a:extLst>
          </p:cNvPr>
          <p:cNvCxnSpPr>
            <a:cxnSpLocks/>
          </p:cNvCxnSpPr>
          <p:nvPr/>
        </p:nvCxnSpPr>
        <p:spPr>
          <a:xfrm flipH="1" flipV="1">
            <a:off x="4935654" y="3971026"/>
            <a:ext cx="687610" cy="149283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96B9CF-E5DD-0549-ACD3-5932722EE540}"/>
              </a:ext>
            </a:extLst>
          </p:cNvPr>
          <p:cNvCxnSpPr>
            <a:cxnSpLocks/>
          </p:cNvCxnSpPr>
          <p:nvPr/>
        </p:nvCxnSpPr>
        <p:spPr>
          <a:xfrm flipH="1" flipV="1">
            <a:off x="5623264" y="4178439"/>
            <a:ext cx="687610" cy="149283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31738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3FFD8-FAB5-6946-A104-60BB0003F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Called importance sampling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F31ACC1-45DE-6D48-97DB-67E085FECB11}"/>
                  </a:ext>
                </a:extLst>
              </p:cNvPr>
              <p:cNvSpPr txBox="1"/>
              <p:nvPr/>
            </p:nvSpPr>
            <p:spPr>
              <a:xfrm>
                <a:off x="2594611" y="1237537"/>
                <a:ext cx="3177236" cy="10384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𝑖𝑠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F31ACC1-45DE-6D48-97DB-67E085FECB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4611" y="1237537"/>
                <a:ext cx="3177236" cy="1038489"/>
              </a:xfrm>
              <a:prstGeom prst="rect">
                <a:avLst/>
              </a:prstGeom>
              <a:blipFill>
                <a:blip r:embed="rId2"/>
                <a:stretch>
                  <a:fillRect t="-113253" b="-174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C655C47-026B-7A4F-913A-F348701EDDE7}"/>
                  </a:ext>
                </a:extLst>
              </p:cNvPr>
              <p:cNvSpPr/>
              <p:nvPr/>
            </p:nvSpPr>
            <p:spPr>
              <a:xfrm>
                <a:off x="5771847" y="1525948"/>
                <a:ext cx="409464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drawn according to pdf </a:t>
                </a:r>
                <a:r>
                  <a:rPr lang="en-US" sz="2400" i="1" dirty="0"/>
                  <a:t>g(x)</a:t>
                </a: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C655C47-026B-7A4F-913A-F348701EDD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1847" y="1525948"/>
                <a:ext cx="4094647" cy="461665"/>
              </a:xfrm>
              <a:prstGeom prst="rect">
                <a:avLst/>
              </a:prstGeom>
              <a:blipFill>
                <a:blip r:embed="rId3"/>
                <a:stretch>
                  <a:fillRect t="-10811" r="-1235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FF21977-B160-F84F-B745-55500272E11A}"/>
                  </a:ext>
                </a:extLst>
              </p:cNvPr>
              <p:cNvSpPr/>
              <p:nvPr/>
            </p:nvSpPr>
            <p:spPr>
              <a:xfrm>
                <a:off x="434341" y="2978269"/>
                <a:ext cx="112608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𝑐𝑎𝑛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𝑏𝑒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𝑢𝑠𝑒𝑑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𝑔𝑢𝑖𝑑𝑒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𝑠𝑎𝑚𝑝𝑙𝑖𝑛𝑔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𝑡𝑜𝑤𝑎𝑟𝑑𝑠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′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𝑖𝑚𝑝𝑜𝑟𝑡𝑎𝑛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𝑟𝑒𝑔𝑖𝑜𝑛𝑠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𝑑𝑜𝑚𝑎𝑖𝑛</m:t>
                      </m:r>
                    </m:oMath>
                  </m:oMathPara>
                </a14:m>
                <a:endParaRPr lang="en-US" sz="2400" i="1" dirty="0"/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FF21977-B160-F84F-B745-55500272E1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1" y="2978269"/>
                <a:ext cx="11260839" cy="461665"/>
              </a:xfrm>
              <a:prstGeom prst="rect">
                <a:avLst/>
              </a:prstGeom>
              <a:blipFill>
                <a:blip r:embed="rId4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23292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3FFD8-FAB5-6946-A104-60BB0003F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Variance of importance sampling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F31ACC1-45DE-6D48-97DB-67E085FECB11}"/>
                  </a:ext>
                </a:extLst>
              </p:cNvPr>
              <p:cNvSpPr txBox="1"/>
              <p:nvPr/>
            </p:nvSpPr>
            <p:spPr>
              <a:xfrm>
                <a:off x="2594610" y="1237537"/>
                <a:ext cx="4240529" cy="3893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𝑖𝑠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) =&lt;</m:t>
                      </m:r>
                      <m:sSubSup>
                        <m:sSubSup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𝑖𝑠</m:t>
                          </m:r>
                        </m:sub>
                        <m:sup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− 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&lt;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𝑖𝑠</m:t>
                              </m:r>
                            </m:sub>
                          </m:s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&gt;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F31ACC1-45DE-6D48-97DB-67E085FECB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4610" y="1237537"/>
                <a:ext cx="4240529" cy="389337"/>
              </a:xfrm>
              <a:prstGeom prst="rect">
                <a:avLst/>
              </a:prstGeom>
              <a:blipFill>
                <a:blip r:embed="rId2"/>
                <a:stretch>
                  <a:fillRect l="-599" r="-599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C655C47-026B-7A4F-913A-F348701EDDE7}"/>
                  </a:ext>
                </a:extLst>
              </p:cNvPr>
              <p:cNvSpPr/>
              <p:nvPr/>
            </p:nvSpPr>
            <p:spPr>
              <a:xfrm>
                <a:off x="5326077" y="1806281"/>
                <a:ext cx="333758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~ </a:t>
                </a:r>
                <a:r>
                  <a:rPr lang="en-US" sz="2400" i="1" dirty="0"/>
                  <a:t>g(x) and independent</a:t>
                </a: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C655C47-026B-7A4F-913A-F348701EDD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077" y="1806281"/>
                <a:ext cx="3337580" cy="461665"/>
              </a:xfrm>
              <a:prstGeom prst="rect">
                <a:avLst/>
              </a:prstGeom>
              <a:blipFill>
                <a:blip r:embed="rId3"/>
                <a:stretch>
                  <a:fillRect t="-7895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17988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CCA9E-EFBD-D64B-A56D-63E7E92C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can improve error but independent of 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6C38B80-2B77-5B46-AB19-6C5F05377293}"/>
              </a:ext>
            </a:extLst>
          </p:cNvPr>
          <p:cNvCxnSpPr/>
          <p:nvPr/>
        </p:nvCxnSpPr>
        <p:spPr>
          <a:xfrm>
            <a:off x="2953473" y="5256836"/>
            <a:ext cx="66670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C7A351D-7949-D343-9B00-6803B27F8AF0}"/>
              </a:ext>
            </a:extLst>
          </p:cNvPr>
          <p:cNvCxnSpPr>
            <a:cxnSpLocks/>
          </p:cNvCxnSpPr>
          <p:nvPr/>
        </p:nvCxnSpPr>
        <p:spPr>
          <a:xfrm flipV="1">
            <a:off x="3105873" y="1819155"/>
            <a:ext cx="0" cy="3590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67C4A2-8CFB-8844-86D8-C401BADDC6F2}"/>
              </a:ext>
            </a:extLst>
          </p:cNvPr>
          <p:cNvCxnSpPr/>
          <p:nvPr/>
        </p:nvCxnSpPr>
        <p:spPr>
          <a:xfrm>
            <a:off x="3601655" y="1934241"/>
            <a:ext cx="5150734" cy="281330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7E6FC4-4487-EF43-BF48-224CDB33E6D9}"/>
              </a:ext>
            </a:extLst>
          </p:cNvPr>
          <p:cNvCxnSpPr>
            <a:cxnSpLocks/>
          </p:cNvCxnSpPr>
          <p:nvPr/>
        </p:nvCxnSpPr>
        <p:spPr>
          <a:xfrm>
            <a:off x="3601655" y="2350927"/>
            <a:ext cx="4905737" cy="274386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1A8E1ED-C714-9C4B-A865-E2276E22B4E7}"/>
              </a:ext>
            </a:extLst>
          </p:cNvPr>
          <p:cNvSpPr txBox="1"/>
          <p:nvPr/>
        </p:nvSpPr>
        <p:spPr>
          <a:xfrm>
            <a:off x="8656918" y="5114688"/>
            <a:ext cx="1348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log 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3B0E7C-9545-394B-806F-B89B2690D924}"/>
              </a:ext>
            </a:extLst>
          </p:cNvPr>
          <p:cNvSpPr txBox="1"/>
          <p:nvPr/>
        </p:nvSpPr>
        <p:spPr>
          <a:xfrm>
            <a:off x="1483491" y="1666755"/>
            <a:ext cx="1469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log-Error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815370-F5F4-4548-8D71-89CEBC7288BB}"/>
              </a:ext>
            </a:extLst>
          </p:cNvPr>
          <p:cNvSpPr txBox="1"/>
          <p:nvPr/>
        </p:nvSpPr>
        <p:spPr>
          <a:xfrm>
            <a:off x="3411638" y="3013501"/>
            <a:ext cx="1866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B0F0"/>
                </a:solidFill>
              </a:rPr>
              <a:t>importance sampling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A29F88-A913-1441-9E59-5EED0F14878E}"/>
              </a:ext>
            </a:extLst>
          </p:cNvPr>
          <p:cNvSpPr txBox="1"/>
          <p:nvPr/>
        </p:nvSpPr>
        <p:spPr>
          <a:xfrm>
            <a:off x="4352131" y="1568148"/>
            <a:ext cx="1965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naïve Monte Carlo</a:t>
            </a:r>
          </a:p>
        </p:txBody>
      </p:sp>
    </p:spTree>
    <p:extLst>
      <p:ext uri="{BB962C8B-B14F-4D97-AF65-F5344CB8AC3E}">
        <p14:creationId xmlns:p14="http://schemas.microsoft.com/office/powerpoint/2010/main" val="35201742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5491-FC70-AF4C-AF3F-7E57049CE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>
            <a:normAutofit/>
          </a:bodyPr>
          <a:lstStyle/>
          <a:p>
            <a:r>
              <a:rPr lang="en-US" dirty="0"/>
              <a:t>Conclusion: IS can improve error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3DE16A6-B396-E843-97F0-35AFD4E75819}"/>
              </a:ext>
            </a:extLst>
          </p:cNvPr>
          <p:cNvCxnSpPr/>
          <p:nvPr/>
        </p:nvCxnSpPr>
        <p:spPr>
          <a:xfrm>
            <a:off x="2801073" y="6075986"/>
            <a:ext cx="66670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6E068C9-AAF0-CB4D-BF08-30561A56BC85}"/>
              </a:ext>
            </a:extLst>
          </p:cNvPr>
          <p:cNvCxnSpPr>
            <a:cxnSpLocks/>
          </p:cNvCxnSpPr>
          <p:nvPr/>
        </p:nvCxnSpPr>
        <p:spPr>
          <a:xfrm flipH="1" flipV="1">
            <a:off x="2924846" y="3406140"/>
            <a:ext cx="28627" cy="28222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">
            <a:extLst>
              <a:ext uri="{FF2B5EF4-FFF2-40B4-BE49-F238E27FC236}">
                <a16:creationId xmlns:a16="http://schemas.microsoft.com/office/drawing/2014/main" id="{F3AE9D00-17D3-864F-A1D2-4B089988DFE0}"/>
              </a:ext>
            </a:extLst>
          </p:cNvPr>
          <p:cNvSpPr/>
          <p:nvPr/>
        </p:nvSpPr>
        <p:spPr>
          <a:xfrm>
            <a:off x="2997843" y="3667975"/>
            <a:ext cx="5937813" cy="2039795"/>
          </a:xfrm>
          <a:custGeom>
            <a:avLst/>
            <a:gdLst>
              <a:gd name="connsiteX0" fmla="*/ 0 w 5937813"/>
              <a:gd name="connsiteY0" fmla="*/ 1572511 h 2161560"/>
              <a:gd name="connsiteX1" fmla="*/ 995423 w 5937813"/>
              <a:gd name="connsiteY1" fmla="*/ 56228 h 2161560"/>
              <a:gd name="connsiteX2" fmla="*/ 3391382 w 5937813"/>
              <a:gd name="connsiteY2" fmla="*/ 496066 h 2161560"/>
              <a:gd name="connsiteX3" fmla="*/ 4896091 w 5937813"/>
              <a:gd name="connsiteY3" fmla="*/ 2104947 h 2161560"/>
              <a:gd name="connsiteX4" fmla="*/ 5937813 w 5937813"/>
              <a:gd name="connsiteY4" fmla="*/ 1641959 h 2161560"/>
              <a:gd name="connsiteX0" fmla="*/ 0 w 5937813"/>
              <a:gd name="connsiteY0" fmla="*/ 1535386 h 2104720"/>
              <a:gd name="connsiteX1" fmla="*/ 995423 w 5937813"/>
              <a:gd name="connsiteY1" fmla="*/ 19103 h 2104720"/>
              <a:gd name="connsiteX2" fmla="*/ 3229337 w 5937813"/>
              <a:gd name="connsiteY2" fmla="*/ 771458 h 2104720"/>
              <a:gd name="connsiteX3" fmla="*/ 4896091 w 5937813"/>
              <a:gd name="connsiteY3" fmla="*/ 2067822 h 2104720"/>
              <a:gd name="connsiteX4" fmla="*/ 5937813 w 5937813"/>
              <a:gd name="connsiteY4" fmla="*/ 1604834 h 2104720"/>
              <a:gd name="connsiteX0" fmla="*/ 0 w 5937813"/>
              <a:gd name="connsiteY0" fmla="*/ 1560054 h 2129388"/>
              <a:gd name="connsiteX1" fmla="*/ 995423 w 5937813"/>
              <a:gd name="connsiteY1" fmla="*/ 43771 h 2129388"/>
              <a:gd name="connsiteX2" fmla="*/ 3229337 w 5937813"/>
              <a:gd name="connsiteY2" fmla="*/ 796126 h 2129388"/>
              <a:gd name="connsiteX3" fmla="*/ 4896091 w 5937813"/>
              <a:gd name="connsiteY3" fmla="*/ 2092490 h 2129388"/>
              <a:gd name="connsiteX4" fmla="*/ 5937813 w 5937813"/>
              <a:gd name="connsiteY4" fmla="*/ 1629502 h 2129388"/>
              <a:gd name="connsiteX0" fmla="*/ 0 w 5937813"/>
              <a:gd name="connsiteY0" fmla="*/ 1490298 h 2059632"/>
              <a:gd name="connsiteX1" fmla="*/ 1423686 w 5937813"/>
              <a:gd name="connsiteY1" fmla="*/ 20314 h 2059632"/>
              <a:gd name="connsiteX2" fmla="*/ 3229337 w 5937813"/>
              <a:gd name="connsiteY2" fmla="*/ 726370 h 2059632"/>
              <a:gd name="connsiteX3" fmla="*/ 4896091 w 5937813"/>
              <a:gd name="connsiteY3" fmla="*/ 2022734 h 2059632"/>
              <a:gd name="connsiteX4" fmla="*/ 5937813 w 5937813"/>
              <a:gd name="connsiteY4" fmla="*/ 1559746 h 2059632"/>
              <a:gd name="connsiteX0" fmla="*/ 0 w 5937813"/>
              <a:gd name="connsiteY0" fmla="*/ 1470461 h 2039795"/>
              <a:gd name="connsiteX1" fmla="*/ 1423686 w 5937813"/>
              <a:gd name="connsiteY1" fmla="*/ 477 h 2039795"/>
              <a:gd name="connsiteX2" fmla="*/ 3229337 w 5937813"/>
              <a:gd name="connsiteY2" fmla="*/ 706533 h 2039795"/>
              <a:gd name="connsiteX3" fmla="*/ 4896091 w 5937813"/>
              <a:gd name="connsiteY3" fmla="*/ 2002897 h 2039795"/>
              <a:gd name="connsiteX4" fmla="*/ 5937813 w 5937813"/>
              <a:gd name="connsiteY4" fmla="*/ 1539909 h 2039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7813" h="2039795">
                <a:moveTo>
                  <a:pt x="0" y="1470461"/>
                </a:moveTo>
                <a:cubicBezTo>
                  <a:pt x="215096" y="802023"/>
                  <a:pt x="665544" y="-22673"/>
                  <a:pt x="1423686" y="477"/>
                </a:cubicBezTo>
                <a:cubicBezTo>
                  <a:pt x="2181828" y="23627"/>
                  <a:pt x="2650603" y="372796"/>
                  <a:pt x="3229337" y="706533"/>
                </a:cubicBezTo>
                <a:cubicBezTo>
                  <a:pt x="3808071" y="1040270"/>
                  <a:pt x="4444678" y="1864001"/>
                  <a:pt x="4896091" y="2002897"/>
                </a:cubicBezTo>
                <a:cubicBezTo>
                  <a:pt x="5347504" y="2141793"/>
                  <a:pt x="5629154" y="1866894"/>
                  <a:pt x="5937813" y="1539909"/>
                </a:cubicBezTo>
              </a:path>
            </a:pathLst>
          </a:cu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B1B7C64-C57E-5947-B264-A019422339E6}"/>
                  </a:ext>
                </a:extLst>
              </p:cNvPr>
              <p:cNvSpPr txBox="1"/>
              <p:nvPr/>
            </p:nvSpPr>
            <p:spPr>
              <a:xfrm>
                <a:off x="2175385" y="3517749"/>
                <a:ext cx="7734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B1B7C64-C57E-5947-B264-A01942233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5385" y="3517749"/>
                <a:ext cx="773481" cy="369332"/>
              </a:xfrm>
              <a:prstGeom prst="rect">
                <a:avLst/>
              </a:prstGeom>
              <a:blipFill>
                <a:blip r:embed="rId2"/>
                <a:stretch>
                  <a:fillRect l="-11290" r="-12903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Oval 18">
            <a:extLst>
              <a:ext uri="{FF2B5EF4-FFF2-40B4-BE49-F238E27FC236}">
                <a16:creationId xmlns:a16="http://schemas.microsoft.com/office/drawing/2014/main" id="{1BB4F8A0-9032-6943-9DBF-0AB33EB0C2D0}"/>
              </a:ext>
            </a:extLst>
          </p:cNvPr>
          <p:cNvSpPr/>
          <p:nvPr/>
        </p:nvSpPr>
        <p:spPr>
          <a:xfrm>
            <a:off x="3304220" y="6013941"/>
            <a:ext cx="138896" cy="12409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CD97AD-738E-E846-9F4F-892671FC25A2}"/>
              </a:ext>
            </a:extLst>
          </p:cNvPr>
          <p:cNvSpPr/>
          <p:nvPr/>
        </p:nvSpPr>
        <p:spPr>
          <a:xfrm>
            <a:off x="4302026" y="6004296"/>
            <a:ext cx="138896" cy="12409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3BE90E2-193C-7E48-A438-1157DD5E613C}"/>
              </a:ext>
            </a:extLst>
          </p:cNvPr>
          <p:cNvSpPr/>
          <p:nvPr/>
        </p:nvSpPr>
        <p:spPr>
          <a:xfrm>
            <a:off x="4652772" y="6004296"/>
            <a:ext cx="138896" cy="12409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286ED76-29EF-F445-ACD2-084FE411840B}"/>
              </a:ext>
            </a:extLst>
          </p:cNvPr>
          <p:cNvSpPr/>
          <p:nvPr/>
        </p:nvSpPr>
        <p:spPr>
          <a:xfrm>
            <a:off x="5711879" y="5992722"/>
            <a:ext cx="138896" cy="12409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03E2BF3-2AC1-1245-82D7-2F233814AB9D}"/>
              </a:ext>
            </a:extLst>
          </p:cNvPr>
          <p:cNvSpPr/>
          <p:nvPr/>
        </p:nvSpPr>
        <p:spPr>
          <a:xfrm>
            <a:off x="6414885" y="5992722"/>
            <a:ext cx="138896" cy="12409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0E431FE-AC49-FF46-A1E2-B91DEC6D8CB5}"/>
              </a:ext>
            </a:extLst>
          </p:cNvPr>
          <p:cNvSpPr/>
          <p:nvPr/>
        </p:nvSpPr>
        <p:spPr>
          <a:xfrm>
            <a:off x="6828523" y="5992722"/>
            <a:ext cx="138896" cy="12409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624CEA9-F3D9-9247-9563-821D25F0DAE6}"/>
              </a:ext>
            </a:extLst>
          </p:cNvPr>
          <p:cNvSpPr/>
          <p:nvPr/>
        </p:nvSpPr>
        <p:spPr>
          <a:xfrm>
            <a:off x="7427357" y="5992722"/>
            <a:ext cx="138896" cy="12409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7B234C1-021F-4F42-BB9B-1DAFDB588B22}"/>
              </a:ext>
            </a:extLst>
          </p:cNvPr>
          <p:cNvSpPr/>
          <p:nvPr/>
        </p:nvSpPr>
        <p:spPr>
          <a:xfrm>
            <a:off x="7922020" y="5992722"/>
            <a:ext cx="138896" cy="12409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08B26A5-ADF5-E64F-A0F5-54AC73623CA9}"/>
              </a:ext>
            </a:extLst>
          </p:cNvPr>
          <p:cNvSpPr/>
          <p:nvPr/>
        </p:nvSpPr>
        <p:spPr>
          <a:xfrm>
            <a:off x="8787073" y="5992722"/>
            <a:ext cx="138896" cy="12409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9819A20-28A4-1A4A-BD4E-97C2E9C3D30E}"/>
              </a:ext>
            </a:extLst>
          </p:cNvPr>
          <p:cNvSpPr/>
          <p:nvPr/>
        </p:nvSpPr>
        <p:spPr>
          <a:xfrm>
            <a:off x="8089543" y="5992722"/>
            <a:ext cx="138896" cy="12409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A4DCF5-E34B-A944-976D-F640D6F8D9E5}"/>
              </a:ext>
            </a:extLst>
          </p:cNvPr>
          <p:cNvCxnSpPr>
            <a:cxnSpLocks/>
          </p:cNvCxnSpPr>
          <p:nvPr/>
        </p:nvCxnSpPr>
        <p:spPr>
          <a:xfrm flipH="1" flipV="1">
            <a:off x="3350520" y="4400550"/>
            <a:ext cx="20341" cy="1631564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0CA900D-17D7-AC44-9E00-2ADFD89B57A5}"/>
              </a:ext>
            </a:extLst>
          </p:cNvPr>
          <p:cNvCxnSpPr>
            <a:cxnSpLocks/>
          </p:cNvCxnSpPr>
          <p:nvPr/>
        </p:nvCxnSpPr>
        <p:spPr>
          <a:xfrm flipH="1" flipV="1">
            <a:off x="4360547" y="3697276"/>
            <a:ext cx="10928" cy="228387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5C416A2-AAFA-074D-9293-175EFDEB1060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4722220" y="3697276"/>
            <a:ext cx="0" cy="230702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EDEAE33-F145-A04A-8707-14F546212EDF}"/>
              </a:ext>
            </a:extLst>
          </p:cNvPr>
          <p:cNvCxnSpPr>
            <a:cxnSpLocks/>
          </p:cNvCxnSpPr>
          <p:nvPr/>
        </p:nvCxnSpPr>
        <p:spPr>
          <a:xfrm flipV="1">
            <a:off x="5781327" y="4154588"/>
            <a:ext cx="0" cy="1820407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86FA173-B770-0144-979B-6F774699C8E2}"/>
              </a:ext>
            </a:extLst>
          </p:cNvPr>
          <p:cNvCxnSpPr>
            <a:cxnSpLocks/>
          </p:cNvCxnSpPr>
          <p:nvPr/>
        </p:nvCxnSpPr>
        <p:spPr>
          <a:xfrm flipV="1">
            <a:off x="6484333" y="4524978"/>
            <a:ext cx="0" cy="1479319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B2E629B-F834-A54A-B128-951890083B07}"/>
              </a:ext>
            </a:extLst>
          </p:cNvPr>
          <p:cNvCxnSpPr>
            <a:cxnSpLocks/>
          </p:cNvCxnSpPr>
          <p:nvPr/>
        </p:nvCxnSpPr>
        <p:spPr>
          <a:xfrm flipV="1">
            <a:off x="6897971" y="4850786"/>
            <a:ext cx="0" cy="1153512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9B5CA00-0D3B-0C43-B89B-A0F2425F2A5B}"/>
              </a:ext>
            </a:extLst>
          </p:cNvPr>
          <p:cNvCxnSpPr>
            <a:cxnSpLocks/>
          </p:cNvCxnSpPr>
          <p:nvPr/>
        </p:nvCxnSpPr>
        <p:spPr>
          <a:xfrm flipV="1">
            <a:off x="7496805" y="5427542"/>
            <a:ext cx="0" cy="604572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C90EAC2-C1FD-3E40-A646-C71E8C25E2CC}"/>
              </a:ext>
            </a:extLst>
          </p:cNvPr>
          <p:cNvCxnSpPr>
            <a:cxnSpLocks/>
          </p:cNvCxnSpPr>
          <p:nvPr/>
        </p:nvCxnSpPr>
        <p:spPr>
          <a:xfrm flipV="1">
            <a:off x="7991468" y="5707770"/>
            <a:ext cx="0" cy="306171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15ADCBE-F6A9-A043-B918-BFF3AEFFD887}"/>
              </a:ext>
            </a:extLst>
          </p:cNvPr>
          <p:cNvCxnSpPr>
            <a:cxnSpLocks/>
          </p:cNvCxnSpPr>
          <p:nvPr/>
        </p:nvCxnSpPr>
        <p:spPr>
          <a:xfrm flipV="1">
            <a:off x="8162039" y="5710206"/>
            <a:ext cx="0" cy="306171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D3F38CB-2715-D74D-BB7C-98F73A3B5D69}"/>
              </a:ext>
            </a:extLst>
          </p:cNvPr>
          <p:cNvCxnSpPr>
            <a:cxnSpLocks/>
          </p:cNvCxnSpPr>
          <p:nvPr/>
        </p:nvCxnSpPr>
        <p:spPr>
          <a:xfrm flipV="1">
            <a:off x="8846877" y="5264637"/>
            <a:ext cx="0" cy="730521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F8D51DFD-A9E1-544A-88EC-84186315C5BB}"/>
                  </a:ext>
                </a:extLst>
              </p:cNvPr>
              <p:cNvSpPr/>
              <p:nvPr/>
            </p:nvSpPr>
            <p:spPr>
              <a:xfrm>
                <a:off x="4116676" y="6079312"/>
                <a:ext cx="52270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F8D51DFD-A9E1-544A-88EC-84186315C5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6676" y="6079312"/>
                <a:ext cx="522707" cy="461665"/>
              </a:xfrm>
              <a:prstGeom prst="rect">
                <a:avLst/>
              </a:prstGeom>
              <a:blipFill>
                <a:blip r:embed="rId3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E66D6FA-8879-3E41-9160-0F40131D3A0E}"/>
              </a:ext>
            </a:extLst>
          </p:cNvPr>
          <p:cNvCxnSpPr>
            <a:cxnSpLocks/>
          </p:cNvCxnSpPr>
          <p:nvPr/>
        </p:nvCxnSpPr>
        <p:spPr>
          <a:xfrm>
            <a:off x="2953473" y="3697276"/>
            <a:ext cx="139786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129E427-E81D-A044-8E6E-6F900FDE642A}"/>
                  </a:ext>
                </a:extLst>
              </p:cNvPr>
              <p:cNvSpPr txBox="1"/>
              <p:nvPr/>
            </p:nvSpPr>
            <p:spPr>
              <a:xfrm>
                <a:off x="2676380" y="6043720"/>
                <a:ext cx="2484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129E427-E81D-A044-8E6E-6F900FDE6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6380" y="6043720"/>
                <a:ext cx="248466" cy="369332"/>
              </a:xfrm>
              <a:prstGeom prst="rect">
                <a:avLst/>
              </a:prstGeom>
              <a:blipFill>
                <a:blip r:embed="rId4"/>
                <a:stretch>
                  <a:fillRect l="-25000" r="-25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AC870DC-D315-B64D-8976-5F6414EACD10}"/>
                  </a:ext>
                </a:extLst>
              </p:cNvPr>
              <p:cNvSpPr txBox="1"/>
              <p:nvPr/>
            </p:nvSpPr>
            <p:spPr>
              <a:xfrm>
                <a:off x="8935656" y="6094582"/>
                <a:ext cx="2484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AC870DC-D315-B64D-8976-5F6414EACD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5656" y="6094582"/>
                <a:ext cx="248466" cy="369332"/>
              </a:xfrm>
              <a:prstGeom prst="rect">
                <a:avLst/>
              </a:prstGeom>
              <a:blipFill>
                <a:blip r:embed="rId5"/>
                <a:stretch>
                  <a:fillRect l="-25000" r="-25000"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166EB8F-C83C-5746-BECB-6DF85BCA7BDC}"/>
                  </a:ext>
                </a:extLst>
              </p:cNvPr>
              <p:cNvSpPr txBox="1"/>
              <p:nvPr/>
            </p:nvSpPr>
            <p:spPr>
              <a:xfrm>
                <a:off x="6828523" y="1137474"/>
                <a:ext cx="3177236" cy="10384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𝑖𝑠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166EB8F-C83C-5746-BECB-6DF85BCA7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8523" y="1137474"/>
                <a:ext cx="3177236" cy="1038489"/>
              </a:xfrm>
              <a:prstGeom prst="rect">
                <a:avLst/>
              </a:prstGeom>
              <a:blipFill>
                <a:blip r:embed="rId6"/>
                <a:stretch>
                  <a:fillRect t="-114634" b="-176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AC29A53-0C65-C541-845B-2099E47E7645}"/>
                  </a:ext>
                </a:extLst>
              </p:cNvPr>
              <p:cNvSpPr txBox="1"/>
              <p:nvPr/>
            </p:nvSpPr>
            <p:spPr>
              <a:xfrm>
                <a:off x="1087762" y="1116756"/>
                <a:ext cx="3177236" cy="10384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𝑀𝐶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AC29A53-0C65-C541-845B-2099E47E76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762" y="1116756"/>
                <a:ext cx="3177236" cy="1038489"/>
              </a:xfrm>
              <a:prstGeom prst="rect">
                <a:avLst/>
              </a:prstGeom>
              <a:blipFill>
                <a:blip r:embed="rId7"/>
                <a:stretch>
                  <a:fillRect t="-113253" b="-174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0A532E1-0809-5D4F-9DF1-129DA35927DE}"/>
                  </a:ext>
                </a:extLst>
              </p:cNvPr>
              <p:cNvSpPr txBox="1"/>
              <p:nvPr/>
            </p:nvSpPr>
            <p:spPr>
              <a:xfrm>
                <a:off x="1409225" y="2377402"/>
                <a:ext cx="317723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~ Uniform [0,1]</a:t>
                </a:r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0A532E1-0809-5D4F-9DF1-129DA35927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225" y="2377402"/>
                <a:ext cx="3177236" cy="369332"/>
              </a:xfrm>
              <a:prstGeom prst="rect">
                <a:avLst/>
              </a:prstGeom>
              <a:blipFill>
                <a:blip r:embed="rId8"/>
                <a:stretch>
                  <a:fillRect l="-1992" t="-23333" b="-4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B66E712-D6DF-384E-AAC0-62E979682A47}"/>
                  </a:ext>
                </a:extLst>
              </p:cNvPr>
              <p:cNvSpPr txBox="1"/>
              <p:nvPr/>
            </p:nvSpPr>
            <p:spPr>
              <a:xfrm>
                <a:off x="7198455" y="2403304"/>
                <a:ext cx="317723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B66E712-D6DF-384E-AAC0-62E979682A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8455" y="2403304"/>
                <a:ext cx="3177236" cy="369332"/>
              </a:xfrm>
              <a:prstGeom prst="rect">
                <a:avLst/>
              </a:prstGeom>
              <a:blipFill>
                <a:blip r:embed="rId9"/>
                <a:stretch>
                  <a:fillRect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4336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49B1B-4DDE-664D-AFBA-3506A5FF7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Convergence as N is increased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7543582-3607-314E-8A3F-2B848CE8E67D}"/>
              </a:ext>
            </a:extLst>
          </p:cNvPr>
          <p:cNvCxnSpPr/>
          <p:nvPr/>
        </p:nvCxnSpPr>
        <p:spPr>
          <a:xfrm>
            <a:off x="2801073" y="5104436"/>
            <a:ext cx="66670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2B50FCA-C40A-104D-A24C-9F99BB44E262}"/>
              </a:ext>
            </a:extLst>
          </p:cNvPr>
          <p:cNvCxnSpPr>
            <a:cxnSpLocks/>
          </p:cNvCxnSpPr>
          <p:nvPr/>
        </p:nvCxnSpPr>
        <p:spPr>
          <a:xfrm flipV="1">
            <a:off x="2953473" y="1666755"/>
            <a:ext cx="0" cy="3590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527CA45-D3BC-1849-A79F-199230B3F9D7}"/>
              </a:ext>
            </a:extLst>
          </p:cNvPr>
          <p:cNvSpPr txBox="1"/>
          <p:nvPr/>
        </p:nvSpPr>
        <p:spPr>
          <a:xfrm>
            <a:off x="8656918" y="5114688"/>
            <a:ext cx="1348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log 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9C7654-BC8F-DD4C-88DF-EC9A2047C33E}"/>
              </a:ext>
            </a:extLst>
          </p:cNvPr>
          <p:cNvSpPr txBox="1"/>
          <p:nvPr/>
        </p:nvSpPr>
        <p:spPr>
          <a:xfrm>
            <a:off x="1483491" y="1666755"/>
            <a:ext cx="1469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log-Error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D36D409-055F-2B4C-A8CC-3D12E27D6A84}"/>
              </a:ext>
            </a:extLst>
          </p:cNvPr>
          <p:cNvCxnSpPr/>
          <p:nvPr/>
        </p:nvCxnSpPr>
        <p:spPr>
          <a:xfrm>
            <a:off x="3402957" y="1897587"/>
            <a:ext cx="5150734" cy="281330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F1F25A8-9BFE-494E-9018-DC5AA21AC6E6}"/>
                  </a:ext>
                </a:extLst>
              </p:cNvPr>
              <p:cNvSpPr txBox="1"/>
              <p:nvPr/>
            </p:nvSpPr>
            <p:spPr>
              <a:xfrm>
                <a:off x="4265276" y="1505355"/>
                <a:ext cx="4973251" cy="496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Monte Carlo convergence: O(1/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rad>
                  </m:oMath>
                </a14:m>
                <a:r>
                  <a:rPr lang="en-US" sz="2400" dirty="0"/>
                  <a:t>)</a:t>
                </a: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F1F25A8-9BFE-494E-9018-DC5AA21AC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5276" y="1505355"/>
                <a:ext cx="4973251" cy="496418"/>
              </a:xfrm>
              <a:prstGeom prst="rect">
                <a:avLst/>
              </a:prstGeom>
              <a:blipFill>
                <a:blip r:embed="rId2"/>
                <a:stretch>
                  <a:fillRect l="-2046" t="-250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C28651BD-0412-0F40-87AE-C36E3F1C0635}"/>
              </a:ext>
            </a:extLst>
          </p:cNvPr>
          <p:cNvSpPr txBox="1"/>
          <p:nvPr/>
        </p:nvSpPr>
        <p:spPr>
          <a:xfrm>
            <a:off x="4305284" y="1897587"/>
            <a:ext cx="1785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slope = -1/2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56685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04732-68E3-714C-9C50-0E834F8CD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classes of improvements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ECDD6B5-7966-C64C-B231-6A342887BFDB}"/>
              </a:ext>
            </a:extLst>
          </p:cNvPr>
          <p:cNvCxnSpPr/>
          <p:nvPr/>
        </p:nvCxnSpPr>
        <p:spPr>
          <a:xfrm>
            <a:off x="2953473" y="5256836"/>
            <a:ext cx="66670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87CF63E-6A75-0148-AC54-AC1881352865}"/>
              </a:ext>
            </a:extLst>
          </p:cNvPr>
          <p:cNvCxnSpPr>
            <a:cxnSpLocks/>
          </p:cNvCxnSpPr>
          <p:nvPr/>
        </p:nvCxnSpPr>
        <p:spPr>
          <a:xfrm flipV="1">
            <a:off x="3105873" y="1819155"/>
            <a:ext cx="0" cy="3590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EB475D8-E645-A144-9424-516B8EF5CB06}"/>
              </a:ext>
            </a:extLst>
          </p:cNvPr>
          <p:cNvCxnSpPr/>
          <p:nvPr/>
        </p:nvCxnSpPr>
        <p:spPr>
          <a:xfrm>
            <a:off x="3601655" y="1934241"/>
            <a:ext cx="5150734" cy="281330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78BD361-AD1B-C641-99C5-4AAEBDDE43EC}"/>
              </a:ext>
            </a:extLst>
          </p:cNvPr>
          <p:cNvCxnSpPr>
            <a:cxnSpLocks/>
          </p:cNvCxnSpPr>
          <p:nvPr/>
        </p:nvCxnSpPr>
        <p:spPr>
          <a:xfrm>
            <a:off x="3907419" y="1774785"/>
            <a:ext cx="4294207" cy="330843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91F1B80-979C-5744-8621-D8A9154DA95D}"/>
              </a:ext>
            </a:extLst>
          </p:cNvPr>
          <p:cNvCxnSpPr>
            <a:cxnSpLocks/>
          </p:cNvCxnSpPr>
          <p:nvPr/>
        </p:nvCxnSpPr>
        <p:spPr>
          <a:xfrm>
            <a:off x="3601655" y="2350927"/>
            <a:ext cx="4905737" cy="274386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C883123-6751-B047-AC10-088C96554A0D}"/>
              </a:ext>
            </a:extLst>
          </p:cNvPr>
          <p:cNvSpPr txBox="1"/>
          <p:nvPr/>
        </p:nvSpPr>
        <p:spPr>
          <a:xfrm>
            <a:off x="8656918" y="5114688"/>
            <a:ext cx="1348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log 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5B1227-0BBD-3A46-ACFF-5FD31BF9D1CE}"/>
              </a:ext>
            </a:extLst>
          </p:cNvPr>
          <p:cNvSpPr txBox="1"/>
          <p:nvPr/>
        </p:nvSpPr>
        <p:spPr>
          <a:xfrm>
            <a:off x="1483491" y="1666755"/>
            <a:ext cx="1469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log-Error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A0BD01-16C9-5544-A10C-12AE296F7787}"/>
              </a:ext>
            </a:extLst>
          </p:cNvPr>
          <p:cNvSpPr txBox="1"/>
          <p:nvPr/>
        </p:nvSpPr>
        <p:spPr>
          <a:xfrm>
            <a:off x="3800586" y="1319016"/>
            <a:ext cx="4507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</a:rPr>
              <a:t>better rate of convergence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B8202A-B22F-A442-9E68-17597C5410D4}"/>
              </a:ext>
            </a:extLst>
          </p:cNvPr>
          <p:cNvSpPr txBox="1"/>
          <p:nvPr/>
        </p:nvSpPr>
        <p:spPr>
          <a:xfrm>
            <a:off x="3411638" y="3013501"/>
            <a:ext cx="1866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B0F0"/>
                </a:solidFill>
              </a:rPr>
              <a:t>lower error</a:t>
            </a:r>
          </a:p>
          <a:p>
            <a:r>
              <a:rPr lang="en-GB" sz="2400" dirty="0">
                <a:solidFill>
                  <a:srgbClr val="00B0F0"/>
                </a:solidFill>
              </a:rPr>
              <a:t>(same slope)</a:t>
            </a: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940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FB729-ED03-7144-A214-BFEE63DBB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how?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0DB2321-C2DB-FD48-8B14-9797F3E4F834}"/>
              </a:ext>
            </a:extLst>
          </p:cNvPr>
          <p:cNvGrpSpPr/>
          <p:nvPr/>
        </p:nvGrpSpPr>
        <p:grpSpPr>
          <a:xfrm>
            <a:off x="1488974" y="3273617"/>
            <a:ext cx="3672053" cy="1977341"/>
            <a:chOff x="2953473" y="1819155"/>
            <a:chExt cx="6667018" cy="3590081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3A5B6EAF-C81D-3F4A-B405-E2DB23DDD535}"/>
                </a:ext>
              </a:extLst>
            </p:cNvPr>
            <p:cNvCxnSpPr/>
            <p:nvPr/>
          </p:nvCxnSpPr>
          <p:spPr>
            <a:xfrm>
              <a:off x="2953473" y="5256836"/>
              <a:ext cx="666701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E840D4C0-7EB1-1F42-A9F3-2CB9E4E9D5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05873" y="1819155"/>
              <a:ext cx="0" cy="35900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5857819-668B-8C45-A3CF-1CD0F7BA3994}"/>
              </a:ext>
            </a:extLst>
          </p:cNvPr>
          <p:cNvCxnSpPr>
            <a:cxnSpLocks/>
          </p:cNvCxnSpPr>
          <p:nvPr/>
        </p:nvCxnSpPr>
        <p:spPr>
          <a:xfrm>
            <a:off x="1572913" y="4104975"/>
            <a:ext cx="309717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AF83F12-BBF0-1B43-BC1A-3F56A036D367}"/>
                  </a:ext>
                </a:extLst>
              </p:cNvPr>
              <p:cNvSpPr txBox="1"/>
              <p:nvPr/>
            </p:nvSpPr>
            <p:spPr>
              <a:xfrm>
                <a:off x="1324447" y="5172098"/>
                <a:ext cx="2484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AF83F12-BBF0-1B43-BC1A-3F56A036D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4447" y="5172098"/>
                <a:ext cx="248466" cy="369332"/>
              </a:xfrm>
              <a:prstGeom prst="rect">
                <a:avLst/>
              </a:prstGeom>
              <a:blipFill>
                <a:blip r:embed="rId2"/>
                <a:stretch>
                  <a:fillRect l="-19048" r="-2381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C30DBE3-023E-9644-BEE2-4D7975227AD2}"/>
                  </a:ext>
                </a:extLst>
              </p:cNvPr>
              <p:cNvSpPr txBox="1"/>
              <p:nvPr/>
            </p:nvSpPr>
            <p:spPr>
              <a:xfrm>
                <a:off x="4545850" y="5172098"/>
                <a:ext cx="2484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C30DBE3-023E-9644-BEE2-4D7975227A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5850" y="5172098"/>
                <a:ext cx="248466" cy="369332"/>
              </a:xfrm>
              <a:prstGeom prst="rect">
                <a:avLst/>
              </a:prstGeom>
              <a:blipFill>
                <a:blip r:embed="rId3"/>
                <a:stretch>
                  <a:fillRect l="-23810" r="-19048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7066C8D-2807-4A4B-B07C-D137377C0B28}"/>
                  </a:ext>
                </a:extLst>
              </p:cNvPr>
              <p:cNvSpPr txBox="1"/>
              <p:nvPr/>
            </p:nvSpPr>
            <p:spPr>
              <a:xfrm>
                <a:off x="1282478" y="3850986"/>
                <a:ext cx="2484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7066C8D-2807-4A4B-B07C-D137377C0B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478" y="3850986"/>
                <a:ext cx="248466" cy="369332"/>
              </a:xfrm>
              <a:prstGeom prst="rect">
                <a:avLst/>
              </a:prstGeom>
              <a:blipFill>
                <a:blip r:embed="rId4"/>
                <a:stretch>
                  <a:fillRect l="-19048" r="-19048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5F51B29-D6C1-F54B-A7FA-DB9DE52659B3}"/>
              </a:ext>
            </a:extLst>
          </p:cNvPr>
          <p:cNvSpPr txBox="1"/>
          <p:nvPr/>
        </p:nvSpPr>
        <p:spPr>
          <a:xfrm>
            <a:off x="913795" y="3043377"/>
            <a:ext cx="638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pdf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1989A5-8C73-8E40-8336-2B91B3F1539C}"/>
              </a:ext>
            </a:extLst>
          </p:cNvPr>
          <p:cNvSpPr txBox="1"/>
          <p:nvPr/>
        </p:nvSpPr>
        <p:spPr>
          <a:xfrm>
            <a:off x="3143314" y="3141988"/>
            <a:ext cx="18269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random distribution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7E37C253-9ED8-2745-8B65-762C10DD7D6D}"/>
              </a:ext>
            </a:extLst>
          </p:cNvPr>
          <p:cNvSpPr/>
          <p:nvPr/>
        </p:nvSpPr>
        <p:spPr>
          <a:xfrm>
            <a:off x="1615729" y="3934662"/>
            <a:ext cx="3055171" cy="1250525"/>
          </a:xfrm>
          <a:custGeom>
            <a:avLst/>
            <a:gdLst>
              <a:gd name="connsiteX0" fmla="*/ 0 w 3055171"/>
              <a:gd name="connsiteY0" fmla="*/ 1142948 h 1250525"/>
              <a:gd name="connsiteX1" fmla="*/ 301214 w 3055171"/>
              <a:gd name="connsiteY1" fmla="*/ 2638 h 1250525"/>
              <a:gd name="connsiteX2" fmla="*/ 1624404 w 3055171"/>
              <a:gd name="connsiteY2" fmla="*/ 820219 h 1250525"/>
              <a:gd name="connsiteX3" fmla="*/ 2592593 w 3055171"/>
              <a:gd name="connsiteY3" fmla="*/ 519005 h 1250525"/>
              <a:gd name="connsiteX4" fmla="*/ 3055171 w 3055171"/>
              <a:gd name="connsiteY4" fmla="*/ 1250525 h 125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5171" h="1250525">
                <a:moveTo>
                  <a:pt x="0" y="1142948"/>
                </a:moveTo>
                <a:cubicBezTo>
                  <a:pt x="15240" y="599687"/>
                  <a:pt x="30480" y="56426"/>
                  <a:pt x="301214" y="2638"/>
                </a:cubicBezTo>
                <a:cubicBezTo>
                  <a:pt x="571948" y="-51150"/>
                  <a:pt x="1242508" y="734158"/>
                  <a:pt x="1624404" y="820219"/>
                </a:cubicBezTo>
                <a:cubicBezTo>
                  <a:pt x="2006300" y="906280"/>
                  <a:pt x="2354132" y="447287"/>
                  <a:pt x="2592593" y="519005"/>
                </a:cubicBezTo>
                <a:cubicBezTo>
                  <a:pt x="2831054" y="590723"/>
                  <a:pt x="2943112" y="920624"/>
                  <a:pt x="3055171" y="1250525"/>
                </a:cubicBezTo>
              </a:path>
            </a:pathLst>
          </a:custGeom>
          <a:ln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B02126-888B-624F-9DFF-CD62BC3B1ED1}"/>
              </a:ext>
            </a:extLst>
          </p:cNvPr>
          <p:cNvSpPr txBox="1"/>
          <p:nvPr/>
        </p:nvSpPr>
        <p:spPr>
          <a:xfrm>
            <a:off x="3143314" y="2225603"/>
            <a:ext cx="2461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modified distribution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7EC570B-7234-414B-BDA8-99A512C15277}"/>
              </a:ext>
            </a:extLst>
          </p:cNvPr>
          <p:cNvCxnSpPr>
            <a:cxnSpLocks/>
            <a:stCxn id="15" idx="1"/>
            <a:endCxn id="14" idx="1"/>
          </p:cNvCxnSpPr>
          <p:nvPr/>
        </p:nvCxnSpPr>
        <p:spPr>
          <a:xfrm flipH="1">
            <a:off x="1916943" y="2641102"/>
            <a:ext cx="1226371" cy="12961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1AA8241-D964-E54F-B596-AB6B17EE8917}"/>
              </a:ext>
            </a:extLst>
          </p:cNvPr>
          <p:cNvCxnSpPr>
            <a:stCxn id="13" idx="1"/>
          </p:cNvCxnSpPr>
          <p:nvPr/>
        </p:nvCxnSpPr>
        <p:spPr>
          <a:xfrm flipH="1">
            <a:off x="2605432" y="3557487"/>
            <a:ext cx="537882" cy="5424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3BCDD8A-EE51-4740-B200-E2C17FDE0614}"/>
              </a:ext>
            </a:extLst>
          </p:cNvPr>
          <p:cNvSpPr txBox="1"/>
          <p:nvPr/>
        </p:nvSpPr>
        <p:spPr>
          <a:xfrm>
            <a:off x="1077490" y="1206634"/>
            <a:ext cx="4131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change sampling distribution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6D13BE-8381-6549-9858-2E471BB1F0A8}"/>
              </a:ext>
            </a:extLst>
          </p:cNvPr>
          <p:cNvSpPr txBox="1"/>
          <p:nvPr/>
        </p:nvSpPr>
        <p:spPr>
          <a:xfrm>
            <a:off x="6920687" y="1160504"/>
            <a:ext cx="4131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introduce sample correlations</a:t>
            </a:r>
          </a:p>
          <a:p>
            <a:r>
              <a:rPr lang="en-US" sz="2400" dirty="0"/>
              <a:t>(e.g. using a grid-structure)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0A57299-E370-3F48-96F8-1E9248B57210}"/>
              </a:ext>
            </a:extLst>
          </p:cNvPr>
          <p:cNvGrpSpPr/>
          <p:nvPr/>
        </p:nvGrpSpPr>
        <p:grpSpPr>
          <a:xfrm>
            <a:off x="7030973" y="3207846"/>
            <a:ext cx="3672053" cy="1977341"/>
            <a:chOff x="2953473" y="1819155"/>
            <a:chExt cx="6667018" cy="3590081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129FB85-8B45-A74F-A559-1EA6F7036054}"/>
                </a:ext>
              </a:extLst>
            </p:cNvPr>
            <p:cNvCxnSpPr/>
            <p:nvPr/>
          </p:nvCxnSpPr>
          <p:spPr>
            <a:xfrm>
              <a:off x="2953473" y="5256836"/>
              <a:ext cx="666701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B18E304-DB58-604E-A03F-53B6BBC1DE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05873" y="1819155"/>
              <a:ext cx="0" cy="35900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7A11CB84-2E41-C74C-8F3E-EFB863E89687}"/>
              </a:ext>
            </a:extLst>
          </p:cNvPr>
          <p:cNvSpPr/>
          <p:nvPr/>
        </p:nvSpPr>
        <p:spPr>
          <a:xfrm>
            <a:off x="7207438" y="5028823"/>
            <a:ext cx="138896" cy="12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AF2F570-028D-E448-AB5E-4E4F663A31EF}"/>
              </a:ext>
            </a:extLst>
          </p:cNvPr>
          <p:cNvSpPr/>
          <p:nvPr/>
        </p:nvSpPr>
        <p:spPr>
          <a:xfrm>
            <a:off x="7719970" y="5028823"/>
            <a:ext cx="138896" cy="12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304DBB8-DE91-8B4B-80BA-05EA67072ADF}"/>
              </a:ext>
            </a:extLst>
          </p:cNvPr>
          <p:cNvSpPr/>
          <p:nvPr/>
        </p:nvSpPr>
        <p:spPr>
          <a:xfrm>
            <a:off x="8232502" y="5028823"/>
            <a:ext cx="138896" cy="12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66FC2D4-EC46-A845-9667-8996FDCED3BD}"/>
              </a:ext>
            </a:extLst>
          </p:cNvPr>
          <p:cNvSpPr/>
          <p:nvPr/>
        </p:nvSpPr>
        <p:spPr>
          <a:xfrm>
            <a:off x="8745034" y="5028823"/>
            <a:ext cx="138896" cy="12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F833C33-C16D-3C48-92EE-DEE89A21CC8A}"/>
              </a:ext>
            </a:extLst>
          </p:cNvPr>
          <p:cNvSpPr/>
          <p:nvPr/>
        </p:nvSpPr>
        <p:spPr>
          <a:xfrm>
            <a:off x="9257566" y="5028823"/>
            <a:ext cx="138896" cy="12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6F88801-4E94-B045-BF8F-7A656CFB98EF}"/>
              </a:ext>
            </a:extLst>
          </p:cNvPr>
          <p:cNvSpPr/>
          <p:nvPr/>
        </p:nvSpPr>
        <p:spPr>
          <a:xfrm>
            <a:off x="10282632" y="5028823"/>
            <a:ext cx="138896" cy="12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9CC1653-761F-B54C-A679-22179DDC775D}"/>
              </a:ext>
            </a:extLst>
          </p:cNvPr>
          <p:cNvSpPr/>
          <p:nvPr/>
        </p:nvSpPr>
        <p:spPr>
          <a:xfrm>
            <a:off x="9770098" y="5028823"/>
            <a:ext cx="138896" cy="12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BACF51E-090C-D64C-A2CD-1044A0F80647}"/>
              </a:ext>
            </a:extLst>
          </p:cNvPr>
          <p:cNvSpPr/>
          <p:nvPr/>
        </p:nvSpPr>
        <p:spPr>
          <a:xfrm>
            <a:off x="7338322" y="5041368"/>
            <a:ext cx="138896" cy="122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FD47644-6002-1A4D-AB77-3AFC940596A6}"/>
              </a:ext>
            </a:extLst>
          </p:cNvPr>
          <p:cNvSpPr/>
          <p:nvPr/>
        </p:nvSpPr>
        <p:spPr>
          <a:xfrm>
            <a:off x="7667973" y="5041368"/>
            <a:ext cx="138896" cy="122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17FBB64-74C8-5D4B-AEA2-2F601F2BCA2C}"/>
              </a:ext>
            </a:extLst>
          </p:cNvPr>
          <p:cNvSpPr/>
          <p:nvPr/>
        </p:nvSpPr>
        <p:spPr>
          <a:xfrm>
            <a:off x="8019139" y="5041368"/>
            <a:ext cx="138896" cy="122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53E8445-DC03-2948-828E-1CC7383265C5}"/>
              </a:ext>
            </a:extLst>
          </p:cNvPr>
          <p:cNvSpPr/>
          <p:nvPr/>
        </p:nvSpPr>
        <p:spPr>
          <a:xfrm>
            <a:off x="8983497" y="5041368"/>
            <a:ext cx="138896" cy="122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3A86CA7-AA02-0145-A0CD-5956199B3C85}"/>
              </a:ext>
            </a:extLst>
          </p:cNvPr>
          <p:cNvSpPr/>
          <p:nvPr/>
        </p:nvSpPr>
        <p:spPr>
          <a:xfrm>
            <a:off x="9431482" y="5041368"/>
            <a:ext cx="138896" cy="122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0565D05-F1BB-8148-B149-BBAF1F82B7F9}"/>
              </a:ext>
            </a:extLst>
          </p:cNvPr>
          <p:cNvSpPr/>
          <p:nvPr/>
        </p:nvSpPr>
        <p:spPr>
          <a:xfrm>
            <a:off x="10144573" y="5041368"/>
            <a:ext cx="138896" cy="122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1348973-CC39-F74F-83EB-092C7CA82950}"/>
              </a:ext>
            </a:extLst>
          </p:cNvPr>
          <p:cNvSpPr/>
          <p:nvPr/>
        </p:nvSpPr>
        <p:spPr>
          <a:xfrm>
            <a:off x="9664311" y="5041368"/>
            <a:ext cx="138896" cy="122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E374E80-15EC-F149-829F-3F1951C5A10E}"/>
              </a:ext>
            </a:extLst>
          </p:cNvPr>
          <p:cNvSpPr txBox="1"/>
          <p:nvPr/>
        </p:nvSpPr>
        <p:spPr>
          <a:xfrm>
            <a:off x="8096432" y="2568452"/>
            <a:ext cx="2461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grid points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952DE3A-AA22-E748-AEFF-8AC7C90AA01C}"/>
              </a:ext>
            </a:extLst>
          </p:cNvPr>
          <p:cNvSpPr txBox="1"/>
          <p:nvPr/>
        </p:nvSpPr>
        <p:spPr>
          <a:xfrm>
            <a:off x="8096432" y="3448843"/>
            <a:ext cx="2461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jittered samples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F196816-8C5E-3C4F-B221-18ABE4C80172}"/>
              </a:ext>
            </a:extLst>
          </p:cNvPr>
          <p:cNvCxnSpPr>
            <a:cxnSpLocks/>
            <a:endCxn id="28" idx="1"/>
          </p:cNvCxnSpPr>
          <p:nvPr/>
        </p:nvCxnSpPr>
        <p:spPr>
          <a:xfrm flipH="1">
            <a:off x="7227779" y="2860096"/>
            <a:ext cx="900030" cy="21866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29E2DBB-0551-2148-8931-2ED309019862}"/>
              </a:ext>
            </a:extLst>
          </p:cNvPr>
          <p:cNvCxnSpPr>
            <a:cxnSpLocks/>
            <a:stCxn id="43" idx="1"/>
          </p:cNvCxnSpPr>
          <p:nvPr/>
        </p:nvCxnSpPr>
        <p:spPr>
          <a:xfrm flipH="1">
            <a:off x="7429776" y="3679676"/>
            <a:ext cx="666656" cy="14090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9180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11CC2-225F-3C44-80AD-84133E15E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from distributions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0BB860-2588-E040-AEF5-11AC4809EA3A}"/>
              </a:ext>
            </a:extLst>
          </p:cNvPr>
          <p:cNvSpPr txBox="1"/>
          <p:nvPr/>
        </p:nvSpPr>
        <p:spPr>
          <a:xfrm>
            <a:off x="5183504" y="2045970"/>
            <a:ext cx="4634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First, a review …</a:t>
            </a:r>
          </a:p>
        </p:txBody>
      </p:sp>
    </p:spTree>
    <p:extLst>
      <p:ext uri="{BB962C8B-B14F-4D97-AF65-F5344CB8AC3E}">
        <p14:creationId xmlns:p14="http://schemas.microsoft.com/office/powerpoint/2010/main" val="1104706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22215-9459-3941-8E4D-47C33231A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Mass Function (discrete)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0706B0F-672B-FD4D-B993-BB59CA806521}"/>
              </a:ext>
            </a:extLst>
          </p:cNvPr>
          <p:cNvCxnSpPr>
            <a:cxnSpLocks/>
          </p:cNvCxnSpPr>
          <p:nvPr/>
        </p:nvCxnSpPr>
        <p:spPr>
          <a:xfrm>
            <a:off x="6049881" y="3792003"/>
            <a:ext cx="40838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BD3DCE0-6DFF-BD45-A19E-88A87824A4D1}"/>
              </a:ext>
            </a:extLst>
          </p:cNvPr>
          <p:cNvCxnSpPr>
            <a:cxnSpLocks/>
          </p:cNvCxnSpPr>
          <p:nvPr/>
        </p:nvCxnSpPr>
        <p:spPr>
          <a:xfrm flipV="1">
            <a:off x="6202281" y="1592132"/>
            <a:ext cx="0" cy="2352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F3925C46-9A3D-624B-AF7C-B7E973706D47}"/>
              </a:ext>
            </a:extLst>
          </p:cNvPr>
          <p:cNvSpPr/>
          <p:nvPr/>
        </p:nvSpPr>
        <p:spPr>
          <a:xfrm>
            <a:off x="6354682" y="2133927"/>
            <a:ext cx="225706" cy="16580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15EB14-BED4-504A-B5C4-31F66FADB0E0}"/>
              </a:ext>
            </a:extLst>
          </p:cNvPr>
          <p:cNvSpPr/>
          <p:nvPr/>
        </p:nvSpPr>
        <p:spPr>
          <a:xfrm>
            <a:off x="6929601" y="2123237"/>
            <a:ext cx="225706" cy="16580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5225F3-ADF3-4A49-BD04-9B515CA2D02A}"/>
              </a:ext>
            </a:extLst>
          </p:cNvPr>
          <p:cNvSpPr/>
          <p:nvPr/>
        </p:nvSpPr>
        <p:spPr>
          <a:xfrm>
            <a:off x="7504520" y="2133927"/>
            <a:ext cx="225706" cy="16580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DD6860-DB51-C444-8BB7-F6CA983EB90E}"/>
              </a:ext>
            </a:extLst>
          </p:cNvPr>
          <p:cNvSpPr/>
          <p:nvPr/>
        </p:nvSpPr>
        <p:spPr>
          <a:xfrm>
            <a:off x="8079439" y="2123101"/>
            <a:ext cx="225706" cy="16580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B8AD0C-1A9C-1D48-BD90-123D09BD35CF}"/>
              </a:ext>
            </a:extLst>
          </p:cNvPr>
          <p:cNvSpPr/>
          <p:nvPr/>
        </p:nvSpPr>
        <p:spPr>
          <a:xfrm>
            <a:off x="8654358" y="2112275"/>
            <a:ext cx="225706" cy="16580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55FB53-3BED-5448-880D-934319B90550}"/>
              </a:ext>
            </a:extLst>
          </p:cNvPr>
          <p:cNvSpPr/>
          <p:nvPr/>
        </p:nvSpPr>
        <p:spPr>
          <a:xfrm>
            <a:off x="9229276" y="2133927"/>
            <a:ext cx="225706" cy="16580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A1422E-D81C-4142-8803-8D05C588D04F}"/>
              </a:ext>
            </a:extLst>
          </p:cNvPr>
          <p:cNvSpPr txBox="1"/>
          <p:nvPr/>
        </p:nvSpPr>
        <p:spPr>
          <a:xfrm>
            <a:off x="5438811" y="1185550"/>
            <a:ext cx="763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pmf</a:t>
            </a:r>
            <a:endParaRPr lang="en-US" sz="2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3C2EE94-9783-2D42-851F-EB281276A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162" y="1606665"/>
            <a:ext cx="2254250" cy="22542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0D1A64-EE0F-1D45-8CFC-504A7186C2C3}"/>
              </a:ext>
            </a:extLst>
          </p:cNvPr>
          <p:cNvSpPr txBox="1"/>
          <p:nvPr/>
        </p:nvSpPr>
        <p:spPr>
          <a:xfrm>
            <a:off x="2270860" y="1153277"/>
            <a:ext cx="2226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unbiased die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08F74B-D429-6249-8B2C-4C8BB48AA66A}"/>
              </a:ext>
            </a:extLst>
          </p:cNvPr>
          <p:cNvSpPr txBox="1"/>
          <p:nvPr/>
        </p:nvSpPr>
        <p:spPr>
          <a:xfrm>
            <a:off x="6315494" y="3786522"/>
            <a:ext cx="317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5541AD-3AB2-1E42-A430-0D6ECDAE0FF4}"/>
              </a:ext>
            </a:extLst>
          </p:cNvPr>
          <p:cNvSpPr txBox="1"/>
          <p:nvPr/>
        </p:nvSpPr>
        <p:spPr>
          <a:xfrm>
            <a:off x="6889036" y="3786522"/>
            <a:ext cx="317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297869-DC70-B444-9463-83B28774FDDC}"/>
              </a:ext>
            </a:extLst>
          </p:cNvPr>
          <p:cNvSpPr txBox="1"/>
          <p:nvPr/>
        </p:nvSpPr>
        <p:spPr>
          <a:xfrm>
            <a:off x="7462578" y="3786522"/>
            <a:ext cx="317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970445-5570-584A-B2A1-ED05D11DD781}"/>
              </a:ext>
            </a:extLst>
          </p:cNvPr>
          <p:cNvSpPr txBox="1"/>
          <p:nvPr/>
        </p:nvSpPr>
        <p:spPr>
          <a:xfrm>
            <a:off x="8036120" y="3786522"/>
            <a:ext cx="317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53AA0D-ED75-1D42-AAD6-CF6542C7E4B0}"/>
              </a:ext>
            </a:extLst>
          </p:cNvPr>
          <p:cNvSpPr txBox="1"/>
          <p:nvPr/>
        </p:nvSpPr>
        <p:spPr>
          <a:xfrm>
            <a:off x="8609662" y="3786522"/>
            <a:ext cx="317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A13B94-1F58-854D-B045-001EEBF6AD1C}"/>
              </a:ext>
            </a:extLst>
          </p:cNvPr>
          <p:cNvSpPr txBox="1"/>
          <p:nvPr/>
        </p:nvSpPr>
        <p:spPr>
          <a:xfrm>
            <a:off x="9183205" y="3786522"/>
            <a:ext cx="317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02FFF2-BAB9-B04F-9919-1D4D6002855D}"/>
              </a:ext>
            </a:extLst>
          </p:cNvPr>
          <p:cNvSpPr txBox="1"/>
          <p:nvPr/>
        </p:nvSpPr>
        <p:spPr>
          <a:xfrm>
            <a:off x="5543707" y="1937519"/>
            <a:ext cx="6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1/6</a:t>
            </a:r>
          </a:p>
        </p:txBody>
      </p:sp>
    </p:spTree>
    <p:extLst>
      <p:ext uri="{BB962C8B-B14F-4D97-AF65-F5344CB8AC3E}">
        <p14:creationId xmlns:p14="http://schemas.microsoft.com/office/powerpoint/2010/main" val="20354287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2515</TotalTime>
  <Words>1176</Words>
  <Application>Microsoft Macintosh PowerPoint</Application>
  <PresentationFormat>Widescreen</PresentationFormat>
  <Paragraphs>352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Calibri</vt:lpstr>
      <vt:lpstr>Calisto MT</vt:lpstr>
      <vt:lpstr>Cambria Math</vt:lpstr>
      <vt:lpstr>Wingdings 2</vt:lpstr>
      <vt:lpstr>Slate</vt:lpstr>
      <vt:lpstr>Computer Graphics</vt:lpstr>
      <vt:lpstr>Monte Carlo integration is an approximation</vt:lpstr>
      <vt:lpstr>Error due to sampling: histogram of estimates</vt:lpstr>
      <vt:lpstr>Which estimator is better?</vt:lpstr>
      <vt:lpstr>Convergence as N is increased</vt:lpstr>
      <vt:lpstr>Two classes of improvements</vt:lpstr>
      <vt:lpstr>But how?</vt:lpstr>
      <vt:lpstr>Sampling from distributions</vt:lpstr>
      <vt:lpstr>Probability Mass Function (discrete)</vt:lpstr>
      <vt:lpstr>Probability Density Function (continuous)</vt:lpstr>
      <vt:lpstr>Probability Density Function (continuous)</vt:lpstr>
      <vt:lpstr>Probability requires intervals</vt:lpstr>
      <vt:lpstr>Relationship between pdf and cdf</vt:lpstr>
      <vt:lpstr>Definition</vt:lpstr>
      <vt:lpstr>Observation</vt:lpstr>
      <vt:lpstr>Equal intervals on the Y-axis …</vt:lpstr>
      <vt:lpstr>… map to variable intervals on X-axis</vt:lpstr>
      <vt:lpstr>Uniform samples to variable density</vt:lpstr>
      <vt:lpstr>Samples x_i distributed according to f(x)</vt:lpstr>
      <vt:lpstr>Changing the sampling distribution</vt:lpstr>
      <vt:lpstr>Changing the sampling distribution</vt:lpstr>
      <vt:lpstr>In-class exercise</vt:lpstr>
      <vt:lpstr>Sample proportional to g(x) = x</vt:lpstr>
      <vt:lpstr>Easier method? </vt:lpstr>
      <vt:lpstr>Easier method? </vt:lpstr>
      <vt:lpstr>Easier method? </vt:lpstr>
      <vt:lpstr>Easier method? </vt:lpstr>
      <vt:lpstr>Rejection sampling</vt:lpstr>
      <vt:lpstr>Results of rejection sampling, N=9</vt:lpstr>
      <vt:lpstr>Two ways to sample from a distribution</vt:lpstr>
      <vt:lpstr>Are we done?</vt:lpstr>
      <vt:lpstr>How to use these samples?</vt:lpstr>
      <vt:lpstr>What if we used the same estimator?</vt:lpstr>
      <vt:lpstr>What is the expected value of a die-roll?</vt:lpstr>
      <vt:lpstr>What is the expected value of a die-roll?</vt:lpstr>
      <vt:lpstr>Expected value of the sum of two die rolls?</vt:lpstr>
      <vt:lpstr>Expected value of the sum of two die rolls?</vt:lpstr>
      <vt:lpstr>Expectation of event X</vt:lpstr>
      <vt:lpstr>Expectation of event X </vt:lpstr>
      <vt:lpstr>Expectation of event X </vt:lpstr>
      <vt:lpstr>Expectation of f(x) when x ~ g(x) </vt:lpstr>
      <vt:lpstr>What if we used the same estimator?</vt:lpstr>
      <vt:lpstr>What if we used the same estimator?</vt:lpstr>
      <vt:lpstr>Unbiased estimator</vt:lpstr>
      <vt:lpstr>Called importance sampling</vt:lpstr>
      <vt:lpstr>Variance of importance sampling</vt:lpstr>
      <vt:lpstr>IS can improve error but independent of N</vt:lpstr>
      <vt:lpstr>Conclusion: IS can improve error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Graphics</dc:title>
  <dc:creator>SUBR Kartic</dc:creator>
  <cp:lastModifiedBy>SUBR Kartic</cp:lastModifiedBy>
  <cp:revision>76</cp:revision>
  <dcterms:created xsi:type="dcterms:W3CDTF">2019-10-23T15:51:05Z</dcterms:created>
  <dcterms:modified xsi:type="dcterms:W3CDTF">2019-10-25T09:46:45Z</dcterms:modified>
</cp:coreProperties>
</file>